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sldIdLst>
    <p:sldId id="306" r:id="rId2"/>
    <p:sldId id="309" r:id="rId3"/>
    <p:sldId id="307" r:id="rId4"/>
    <p:sldId id="308" r:id="rId5"/>
    <p:sldId id="310" r:id="rId6"/>
    <p:sldId id="311" r:id="rId7"/>
    <p:sldId id="312" r:id="rId8"/>
    <p:sldId id="313" r:id="rId9"/>
    <p:sldId id="314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24E"/>
    <a:srgbClr val="F26624"/>
    <a:srgbClr val="1E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A914EDD-F509-8846-8371-EF2FA214BB9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2C097C2-C593-3B4D-8A33-8B22B6E7C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9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097C2-C593-3B4D-8A33-8B22B6E7CB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0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8442-CECC-0E4F-9F33-76CA9DB20E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9669-4B6E-8A45-A579-E4A6CCE984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7A7C-6095-324A-B215-53EC91ED07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002B-890E-5146-BF34-099FA8EC6D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B029-6847-044E-92EF-27E041D9A2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617F-44F8-DD49-80AD-3CFB77053C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9B3-427F-6A46-A0CB-FF1B005336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7FAE-4410-D246-BD0D-136016BACB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E23C-87F1-7B48-87E5-84D21A6808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8ED7-0C4F-0441-AC2D-3B95139F8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14533-F014-C445-9C31-A53899233B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102BEE-1299-4698-85A7-11C02541A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6D527-3AAF-2643-8180-E957AC8F50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5E507D8-6DC6-4D2C-8233-08C18F3EF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8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pperplate Gothic Bold" charset="0"/>
          <a:ea typeface="Copperplate Gothic Bold" charset="0"/>
          <a:cs typeface="Copperplate Gothic Bol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strategic-initiativ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02549" y="1339531"/>
            <a:ext cx="7910638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solidFill>
                  <a:srgbClr val="C00000"/>
                </a:solidFill>
                <a:latin typeface="Copperplate Gothic Bold" charset="0"/>
                <a:ea typeface="Copperplate Gothic Bold" charset="0"/>
                <a:cs typeface="Copperplate Gothic Bold" charset="0"/>
              </a:rPr>
              <a:t>Strategic Directions Committee</a:t>
            </a:r>
            <a:endParaRPr lang="en-US" sz="4800">
              <a:solidFill>
                <a:srgbClr val="C00000"/>
              </a:solidFill>
              <a:latin typeface="Copperplate Gothic Bold" charset="0"/>
              <a:ea typeface="Copperplate Gothic Bold" charset="0"/>
              <a:cs typeface="Copperplate Gothic Bold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4"/>
          <p:cNvSpPr txBox="1">
            <a:spLocks/>
          </p:cNvSpPr>
          <p:nvPr/>
        </p:nvSpPr>
        <p:spPr bwMode="auto">
          <a:xfrm>
            <a:off x="3184468" y="5127398"/>
            <a:ext cx="61468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1pPr>
            <a:lvl2pPr marL="6858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defRPr>
            </a:lvl9pPr>
          </a:lstStyle>
          <a:p>
            <a:pPr algn="ctr" eaLnBrk="1" hangingPunct="1">
              <a:spcBef>
                <a:spcPts val="1000"/>
              </a:spcBef>
              <a:buFont typeface="Arial" charset="0"/>
              <a:buNone/>
            </a:pPr>
            <a:r>
              <a:rPr lang="en-US" altLang="en-US" sz="1800" b="1"/>
              <a:t>Name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2375" y="3277982"/>
            <a:ext cx="791063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latin typeface="Cambria" charset="0"/>
                <a:ea typeface="Cambria" charset="0"/>
                <a:cs typeface="Cambria" charset="0"/>
              </a:rPr>
              <a:t>Data Gathering</a:t>
            </a:r>
            <a:endParaRPr lang="en-US" sz="320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59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Directions Core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Todd Coston, Information Technology (Lead)</a:t>
            </a:r>
          </a:p>
          <a:p>
            <a:r>
              <a:rPr lang="en-US"/>
              <a:t>Grace Commiso, Interim Dean of Counseling, Student Services</a:t>
            </a:r>
          </a:p>
          <a:p>
            <a:r>
              <a:rPr lang="en-US"/>
              <a:t>Liz Rozell, Dean of Instruction, Academic Affairs</a:t>
            </a:r>
          </a:p>
          <a:p>
            <a:r>
              <a:rPr lang="en-US"/>
              <a:t>Bill Moseley, Dean of Instruction, AIQ Representative</a:t>
            </a:r>
          </a:p>
          <a:p>
            <a:r>
              <a:rPr lang="en-US"/>
              <a:t>Jessica Wojtysiak, Faculty, AIQ Representative</a:t>
            </a:r>
          </a:p>
          <a:p>
            <a:r>
              <a:rPr lang="en-US"/>
              <a:t>Marcelyn Allen, Faculty</a:t>
            </a:r>
          </a:p>
          <a:p>
            <a:r>
              <a:rPr lang="en-US"/>
              <a:t>Teresa Mcallister, Faculty</a:t>
            </a:r>
          </a:p>
          <a:p>
            <a:r>
              <a:rPr lang="en-US"/>
              <a:t>Aricia Leighton, Web Team</a:t>
            </a:r>
          </a:p>
          <a:p>
            <a:r>
              <a:rPr lang="en-US"/>
              <a:t>Somaly Boles, Clerical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2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2015-2018 Strategic Directions for Bakersfield College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28" y="1825625"/>
            <a:ext cx="5631143" cy="4351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2018-2021 Strategic Directions for Bakersfield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In 2015 Bakersfield College completed the three-year strategic plan that would provide the direction through June 30, 2018. </a:t>
            </a:r>
          </a:p>
          <a:p>
            <a:endParaRPr lang="en-US"/>
          </a:p>
          <a:p>
            <a:r>
              <a:rPr lang="en-US"/>
              <a:t>It is time to evaluate, develop and prepare for the next three-year cycle of our strategic plan.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3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Initiatives must be clearly stated.</a:t>
            </a:r>
          </a:p>
          <a:p>
            <a:r>
              <a:rPr lang="en-US"/>
              <a:t>Initiatives must be singular, not a list of items (no ands).</a:t>
            </a:r>
          </a:p>
          <a:p>
            <a:r>
              <a:rPr lang="en-US"/>
              <a:t>Initiatives must be measurable.</a:t>
            </a:r>
          </a:p>
          <a:p>
            <a:pPr lvl="1"/>
            <a:r>
              <a:rPr lang="en-US"/>
              <a:t>How the initiative will be measured must be stated.</a:t>
            </a:r>
          </a:p>
          <a:p>
            <a:r>
              <a:rPr lang="en-US"/>
              <a:t>Initiatives must have an end date. (Do not lend themselves to be scored as “perpetually in progress”)</a:t>
            </a:r>
          </a:p>
          <a:p>
            <a:r>
              <a:rPr lang="en-US"/>
              <a:t>Initiatives should indicate their tie to Pathways where possible.</a:t>
            </a:r>
          </a:p>
          <a:p>
            <a:r>
              <a:rPr lang="en-US"/>
              <a:t>Initiative scoring must be the responsibility of one person.</a:t>
            </a:r>
          </a:p>
          <a:p>
            <a:pPr lvl="1"/>
            <a:r>
              <a:rPr lang="en-US"/>
              <a:t>Committees are involved, but a tie breaker must have the final decision.</a:t>
            </a:r>
          </a:p>
          <a:p>
            <a:r>
              <a:rPr lang="en-US"/>
              <a:t>Strategic Direction #4, Oversight and Accountability is embedded in all directions, no need for separate Direction.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9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 Strategic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Student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Student Progression and Completion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Facilities and 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Leadership and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9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Initiative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Pathways Pillar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How will you evaluate and document the initiative's success?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manager would be responsible for scoring?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other positions and committees need to be involved?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Current Score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8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839788" y="1523507"/>
            <a:ext cx="10514012" cy="823912"/>
          </a:xfrm>
        </p:spPr>
        <p:txBody>
          <a:bodyPr>
            <a:noAutofit/>
          </a:bodyPr>
          <a:lstStyle/>
          <a:p>
            <a:r>
              <a:rPr lang="en-US" sz="2800" b="0"/>
              <a:t>From Your Committee’s Perspective what initiatives can you think of to move us in the direction of the four Directions?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2736295"/>
            <a:ext cx="5157787" cy="3684588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Strategic Directions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Student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Student Progression and Completion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Facilities (and Technology)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Leadership and Engagement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767825"/>
            <a:ext cx="5183188" cy="36845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/>
              <a:t>Pathway Pillars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Clarify the Path (Mapping Pathways to Student End Goals)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Get Students on the Path (Intake)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Keeping Students on Path (Intrusive Advising and Academic Support)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Learning with Intentional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8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Initiative Form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Survey Monkey: </a:t>
            </a:r>
            <a:r>
              <a:rPr lang="en-US">
                <a:hlinkClick r:id="rId2"/>
              </a:rPr>
              <a:t>https://www.surveymonkey.com/r/strategic-initiatives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2BEE-1299-4698-85A7-11C02541A2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2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Strategic Directions Core Team</vt:lpstr>
      <vt:lpstr>2015-2018 Strategic Directions for Bakersfield College</vt:lpstr>
      <vt:lpstr>2018-2021 Strategic Directions for Bakersfield College</vt:lpstr>
      <vt:lpstr>What We Learned</vt:lpstr>
      <vt:lpstr>Four Strategic Directions</vt:lpstr>
      <vt:lpstr>Writing Initiatives</vt:lpstr>
      <vt:lpstr>Activity</vt:lpstr>
      <vt:lpstr>Initiative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2017-10-31T17:55:22Z</dcterms:modified>
</cp:coreProperties>
</file>