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9-12T17:50:54.612">
    <p:pos x="6000" y="0"/>
    <p:text>This is a suggestion for future use. We can revert to all one line at the bottom of this box, as was done before. I was simply trying to use the space in a more interesting way.       
What do you think?
-j 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03" name="Google Shape;1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68" name="Google Shape;1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74" name="Google Shape;17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82" name="Google Shape;18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90" name="Google Shape;19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98" name="Google Shape;19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05" name="Google Shape;20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12" name="Google Shape;21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19" name="Google Shape;21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26" name="Google Shape;22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34" name="Google Shape;23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40" name="Google Shape;24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17" name="Google Shape;1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24" name="Google Shape;12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Add information about the QFE, link the QFE to the mission</a:t>
            </a:r>
            <a:endParaRPr b="0" i="0" sz="1200" u="none" cap="none" strike="noStrike">
              <a:solidFill>
                <a:schemeClr val="dk1"/>
              </a:solidFill>
              <a:latin typeface="Calibri"/>
              <a:ea typeface="Calibri"/>
              <a:cs typeface="Calibri"/>
              <a:sym typeface="Calibri"/>
            </a:endParaRPr>
          </a:p>
        </p:txBody>
      </p:sp>
      <p:sp>
        <p:nvSpPr>
          <p:cNvPr id="132" name="Google Shape;13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Add something about peer review team verifying the information presented in the ISER</a:t>
            </a:r>
            <a:endParaRPr b="0" i="0" sz="1200" u="none" cap="none" strike="noStrike">
              <a:solidFill>
                <a:schemeClr val="dk1"/>
              </a:solidFill>
              <a:latin typeface="Calibri"/>
              <a:ea typeface="Calibri"/>
              <a:cs typeface="Calibri"/>
              <a:sym typeface="Calibri"/>
            </a:endParaRPr>
          </a:p>
        </p:txBody>
      </p:sp>
      <p:sp>
        <p:nvSpPr>
          <p:cNvPr id="140" name="Google Shape;14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54" name="Google Shape;15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61" name="Google Shape;1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8" name="Shape 18"/>
        <p:cNvGrpSpPr/>
        <p:nvPr/>
      </p:nvGrpSpPr>
      <p:grpSpPr>
        <a:xfrm>
          <a:off x="0" y="0"/>
          <a:ext cx="0" cy="0"/>
          <a:chOff x="0" y="0"/>
          <a:chExt cx="0" cy="0"/>
        </a:xfrm>
      </p:grpSpPr>
      <p:sp>
        <p:nvSpPr>
          <p:cNvPr id="19" name="Google Shape;19;p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262626"/>
              </a:buClr>
              <a:buSzPts val="8000"/>
              <a:buFont typeface="Calibri"/>
              <a:buNone/>
              <a:defRPr b="0" i="0" sz="8000" u="none" cap="none" strike="noStrike">
                <a:solidFill>
                  <a:srgbClr val="26262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 name="Google Shape;22;p2"/>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lstStyle>
            <a:lvl1pPr lvl="0" marR="0" rtl="0" algn="l">
              <a:lnSpc>
                <a:spcPct val="90000"/>
              </a:lnSpc>
              <a:spcBef>
                <a:spcPts val="1200"/>
              </a:spcBef>
              <a:spcAft>
                <a:spcPts val="0"/>
              </a:spcAft>
              <a:buClr>
                <a:schemeClr val="accent1"/>
              </a:buClr>
              <a:buSzPts val="2400"/>
              <a:buFont typeface="Calibri"/>
              <a:buNone/>
              <a:defRPr b="0" i="0" sz="2400" u="none" cap="none" strike="noStrike">
                <a:solidFill>
                  <a:schemeClr val="dk2"/>
                </a:solidFill>
                <a:latin typeface="Calibri"/>
                <a:ea typeface="Calibri"/>
                <a:cs typeface="Calibri"/>
                <a:sym typeface="Calibri"/>
              </a:defRPr>
            </a:lvl1pPr>
            <a:lvl2pPr lvl="1" marR="0" rtl="0" algn="ctr">
              <a:lnSpc>
                <a:spcPct val="90000"/>
              </a:lnSpc>
              <a:spcBef>
                <a:spcPts val="2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2pPr>
            <a:lvl3pPr lvl="2" marR="0" rtl="0" algn="ctr">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ctr">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23" name="Google Shape;23;p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4" name="Google Shape;24;p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5" name="Google Shape;25;p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26" name="Google Shape;26;p2"/>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7" name="Shape 87"/>
        <p:cNvGrpSpPr/>
        <p:nvPr/>
      </p:nvGrpSpPr>
      <p:grpSpPr>
        <a:xfrm>
          <a:off x="0" y="0"/>
          <a:ext cx="0" cy="0"/>
          <a:chOff x="0" y="0"/>
          <a:chExt cx="0" cy="0"/>
        </a:xfrm>
      </p:grpSpPr>
      <p:sp>
        <p:nvSpPr>
          <p:cNvPr id="88" name="Google Shape;88;p1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 name="Google Shape;89;p11"/>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90" name="Google Shape;90;p1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1" name="Google Shape;91;p1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2" name="Google Shape;92;p1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93" name="Shape 93"/>
        <p:cNvGrpSpPr/>
        <p:nvPr/>
      </p:nvGrpSpPr>
      <p:grpSpPr>
        <a:xfrm>
          <a:off x="0" y="0"/>
          <a:ext cx="0" cy="0"/>
          <a:chOff x="0" y="0"/>
          <a:chExt cx="0" cy="0"/>
        </a:xfrm>
      </p:grpSpPr>
      <p:sp>
        <p:nvSpPr>
          <p:cNvPr id="94" name="Google Shape;94;p1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2"/>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 name="Google Shape;97;p12"/>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98" name="Google Shape;98;p1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9" name="Google Shape;99;p1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7" name="Shape 27"/>
        <p:cNvGrpSpPr/>
        <p:nvPr/>
      </p:nvGrpSpPr>
      <p:grpSpPr>
        <a:xfrm>
          <a:off x="0" y="0"/>
          <a:ext cx="0" cy="0"/>
          <a:chOff x="0" y="0"/>
          <a:chExt cx="0" cy="0"/>
        </a:xfrm>
      </p:grpSpPr>
      <p:sp>
        <p:nvSpPr>
          <p:cNvPr id="28" name="Google Shape;28;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30" name="Google Shape;30;p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1" name="Google Shape;31;p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2" name="Google Shape;32;p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 name="Google Shape;35;p4"/>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36" name="Google Shape;36;p4"/>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37" name="Google Shape;37;p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8" name="Google Shape;38;p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9" name="Google Shape;39;p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 name="Google Shape;42;p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3" name="Google Shape;43;p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4" name="Google Shape;44;p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lt1"/>
        </a:solidFill>
      </p:bgPr>
    </p:bg>
    <p:spTree>
      <p:nvGrpSpPr>
        <p:cNvPr id="45" name="Shape 45"/>
        <p:cNvGrpSpPr/>
        <p:nvPr/>
      </p:nvGrpSpPr>
      <p:grpSpPr>
        <a:xfrm>
          <a:off x="0" y="0"/>
          <a:ext cx="0" cy="0"/>
          <a:chOff x="0" y="0"/>
          <a:chExt cx="0" cy="0"/>
        </a:xfrm>
      </p:grpSpPr>
      <p:sp>
        <p:nvSpPr>
          <p:cNvPr id="46" name="Google Shape;46;p6"/>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6"/>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6"/>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262626"/>
              </a:buClr>
              <a:buSzPts val="8000"/>
              <a:buFont typeface="Calibri"/>
              <a:buNone/>
              <a:defRPr b="0" i="0" sz="8000" u="none" cap="none" strike="noStrike">
                <a:solidFill>
                  <a:srgbClr val="26262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6"/>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200"/>
              </a:spcBef>
              <a:spcAft>
                <a:spcPts val="0"/>
              </a:spcAft>
              <a:buClr>
                <a:schemeClr val="accent1"/>
              </a:buClr>
              <a:buSzPts val="2400"/>
              <a:buFont typeface="Calibri"/>
              <a:buNone/>
              <a:defRPr b="0" i="0" sz="2400" u="none" cap="none" strike="noStrike">
                <a:solidFill>
                  <a:schemeClr val="dk2"/>
                </a:solidFill>
                <a:latin typeface="Calibri"/>
                <a:ea typeface="Calibri"/>
                <a:cs typeface="Calibri"/>
                <a:sym typeface="Calibri"/>
              </a:defRPr>
            </a:lvl1pPr>
            <a:lvl2pPr indent="-228600" lvl="1" marL="914400" marR="0" rtl="0" algn="l">
              <a:lnSpc>
                <a:spcPct val="90000"/>
              </a:lnSpc>
              <a:spcBef>
                <a:spcPts val="200"/>
              </a:spcBef>
              <a:spcAft>
                <a:spcPts val="0"/>
              </a:spcAft>
              <a:buClr>
                <a:schemeClr val="accent1"/>
              </a:buClr>
              <a:buSzPts val="1800"/>
              <a:buFont typeface="Calibri"/>
              <a:buNone/>
              <a:defRPr b="0" i="0" sz="18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600"/>
              <a:buFont typeface="Calibri"/>
              <a:buNone/>
              <a:defRPr b="0" i="0" sz="16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9pPr>
          </a:lstStyle>
          <a:p/>
        </p:txBody>
      </p:sp>
      <p:sp>
        <p:nvSpPr>
          <p:cNvPr id="50" name="Google Shape;50;p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1" name="Google Shape;51;p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2" name="Google Shape;52;p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53" name="Google Shape;53;p6"/>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4" name="Shape 54"/>
        <p:cNvGrpSpPr/>
        <p:nvPr/>
      </p:nvGrpSpPr>
      <p:grpSpPr>
        <a:xfrm>
          <a:off x="0" y="0"/>
          <a:ext cx="0" cy="0"/>
          <a:chOff x="0" y="0"/>
          <a:chExt cx="0" cy="0"/>
        </a:xfrm>
      </p:grpSpPr>
      <p:sp>
        <p:nvSpPr>
          <p:cNvPr id="55" name="Google Shape;55;p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6" name="Google Shape;56;p7"/>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200"/>
              </a:spcBef>
              <a:spcAft>
                <a:spcPts val="0"/>
              </a:spcAft>
              <a:buClr>
                <a:schemeClr val="accent1"/>
              </a:buClr>
              <a:buSzPts val="2000"/>
              <a:buFont typeface="Calibri"/>
              <a:buNone/>
              <a:defRPr b="0" i="0" sz="2000" u="none" cap="none" strike="noStrike">
                <a:solidFill>
                  <a:schemeClr val="dk2"/>
                </a:solidFill>
                <a:latin typeface="Calibri"/>
                <a:ea typeface="Calibri"/>
                <a:cs typeface="Calibri"/>
                <a:sym typeface="Calibri"/>
              </a:defRPr>
            </a:lvl1pPr>
            <a:lvl2pPr indent="-228600" lvl="1" marL="914400" marR="0" rtl="0" algn="l">
              <a:lnSpc>
                <a:spcPct val="90000"/>
              </a:lnSpc>
              <a:spcBef>
                <a:spcPts val="200"/>
              </a:spcBef>
              <a:spcAft>
                <a:spcPts val="0"/>
              </a:spcAft>
              <a:buClr>
                <a:schemeClr val="accent1"/>
              </a:buClr>
              <a:buSzPts val="2000"/>
              <a:buFont typeface="Calibri"/>
              <a:buNone/>
              <a:defRPr b="1" i="0" sz="2000" u="none" cap="none" strike="noStrike">
                <a:solidFill>
                  <a:srgbClr val="3F3F3F"/>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800"/>
              <a:buFont typeface="Calibri"/>
              <a:buNone/>
              <a:defRPr b="1" i="0" sz="1800" u="none" cap="none" strike="noStrike">
                <a:solidFill>
                  <a:srgbClr val="3F3F3F"/>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9pPr>
          </a:lstStyle>
          <a:p/>
        </p:txBody>
      </p:sp>
      <p:sp>
        <p:nvSpPr>
          <p:cNvPr id="57" name="Google Shape;57;p7"/>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58" name="Google Shape;58;p7"/>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200"/>
              </a:spcBef>
              <a:spcAft>
                <a:spcPts val="0"/>
              </a:spcAft>
              <a:buClr>
                <a:schemeClr val="accent1"/>
              </a:buClr>
              <a:buSzPts val="2000"/>
              <a:buFont typeface="Calibri"/>
              <a:buNone/>
              <a:defRPr b="0" i="0" sz="2000" u="none" cap="none" strike="noStrike">
                <a:solidFill>
                  <a:schemeClr val="dk2"/>
                </a:solidFill>
                <a:latin typeface="Calibri"/>
                <a:ea typeface="Calibri"/>
                <a:cs typeface="Calibri"/>
                <a:sym typeface="Calibri"/>
              </a:defRPr>
            </a:lvl1pPr>
            <a:lvl2pPr indent="-228600" lvl="1" marL="914400" marR="0" rtl="0" algn="l">
              <a:lnSpc>
                <a:spcPct val="90000"/>
              </a:lnSpc>
              <a:spcBef>
                <a:spcPts val="200"/>
              </a:spcBef>
              <a:spcAft>
                <a:spcPts val="0"/>
              </a:spcAft>
              <a:buClr>
                <a:schemeClr val="accent1"/>
              </a:buClr>
              <a:buSzPts val="2000"/>
              <a:buFont typeface="Calibri"/>
              <a:buNone/>
              <a:defRPr b="1" i="0" sz="2000" u="none" cap="none" strike="noStrike">
                <a:solidFill>
                  <a:srgbClr val="3F3F3F"/>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800"/>
              <a:buFont typeface="Calibri"/>
              <a:buNone/>
              <a:defRPr b="1" i="0" sz="1800" u="none" cap="none" strike="noStrike">
                <a:solidFill>
                  <a:srgbClr val="3F3F3F"/>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9pPr>
          </a:lstStyle>
          <a:p/>
        </p:txBody>
      </p:sp>
      <p:sp>
        <p:nvSpPr>
          <p:cNvPr id="59" name="Google Shape;59;p7"/>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60" name="Google Shape;60;p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1" name="Google Shape;61;p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2" name="Google Shape;62;p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63" name="Shape 63"/>
        <p:cNvGrpSpPr/>
        <p:nvPr/>
      </p:nvGrpSpPr>
      <p:grpSpPr>
        <a:xfrm>
          <a:off x="0" y="0"/>
          <a:ext cx="0" cy="0"/>
          <a:chOff x="0" y="0"/>
          <a:chExt cx="0" cy="0"/>
        </a:xfrm>
      </p:grpSpPr>
      <p:sp>
        <p:nvSpPr>
          <p:cNvPr id="64" name="Google Shape;64;p8"/>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8"/>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7" name="Google Shape;67;p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8" name="Google Shape;68;p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69" name="Shape 69"/>
        <p:cNvGrpSpPr/>
        <p:nvPr/>
      </p:nvGrpSpPr>
      <p:grpSpPr>
        <a:xfrm>
          <a:off x="0" y="0"/>
          <a:ext cx="0" cy="0"/>
          <a:chOff x="0" y="0"/>
          <a:chExt cx="0" cy="0"/>
        </a:xfrm>
      </p:grpSpPr>
      <p:sp>
        <p:nvSpPr>
          <p:cNvPr id="70" name="Google Shape;70;p9"/>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9"/>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9"/>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 name="Google Shape;73;p9"/>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74" name="Google Shape;74;p9"/>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200"/>
              </a:spcBef>
              <a:spcAft>
                <a:spcPts val="0"/>
              </a:spcAft>
              <a:buClr>
                <a:schemeClr val="accent1"/>
              </a:buClr>
              <a:buSzPts val="1500"/>
              <a:buFont typeface="Calibri"/>
              <a:buNone/>
              <a:defRPr b="0" i="0" sz="1500" u="none" cap="none" strike="noStrike">
                <a:solidFill>
                  <a:srgbClr val="FFFFFF"/>
                </a:solidFill>
                <a:latin typeface="Calibri"/>
                <a:ea typeface="Calibri"/>
                <a:cs typeface="Calibri"/>
                <a:sym typeface="Calibri"/>
              </a:defRPr>
            </a:lvl1pPr>
            <a:lvl2pPr indent="-228600" lvl="1" marL="914400" marR="0" rtl="0" algn="l">
              <a:lnSpc>
                <a:spcPct val="90000"/>
              </a:lnSpc>
              <a:spcBef>
                <a:spcPts val="200"/>
              </a:spcBef>
              <a:spcAft>
                <a:spcPts val="0"/>
              </a:spcAft>
              <a:buClr>
                <a:schemeClr val="accent1"/>
              </a:buClr>
              <a:buSzPts val="1200"/>
              <a:buFont typeface="Calibri"/>
              <a:buNone/>
              <a:defRPr b="0" i="0" sz="1200" u="none" cap="none" strike="noStrike">
                <a:solidFill>
                  <a:srgbClr val="3F3F3F"/>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000"/>
              <a:buFont typeface="Calibri"/>
              <a:buNone/>
              <a:defRPr b="0" i="0" sz="1000" u="none" cap="none" strike="noStrike">
                <a:solidFill>
                  <a:srgbClr val="3F3F3F"/>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9pPr>
          </a:lstStyle>
          <a:p/>
        </p:txBody>
      </p:sp>
      <p:sp>
        <p:nvSpPr>
          <p:cNvPr id="75" name="Google Shape;75;p9"/>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6" name="Google Shape;76;p9"/>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7" name="Google Shape;77;p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78" name="Shape 78"/>
        <p:cNvGrpSpPr/>
        <p:nvPr/>
      </p:nvGrpSpPr>
      <p:grpSpPr>
        <a:xfrm>
          <a:off x="0" y="0"/>
          <a:ext cx="0" cy="0"/>
          <a:chOff x="0" y="0"/>
          <a:chExt cx="0" cy="0"/>
        </a:xfrm>
      </p:grpSpPr>
      <p:sp>
        <p:nvSpPr>
          <p:cNvPr id="79" name="Google Shape;79;p10"/>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0"/>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0"/>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lstStyle>
            <a:lvl1pPr lvl="0" marR="0" rtl="0" algn="l">
              <a:lnSpc>
                <a:spcPct val="85000"/>
              </a:lnSpc>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p10"/>
          <p:cNvSpPr/>
          <p:nvPr>
            <p:ph idx="2" type="pic"/>
          </p:nvPr>
        </p:nvSpPr>
        <p:spPr>
          <a:xfrm>
            <a:off x="15" y="0"/>
            <a:ext cx="12191985" cy="4915076"/>
          </a:xfrm>
          <a:prstGeom prst="rect">
            <a:avLst/>
          </a:prstGeom>
          <a:blipFill rotWithShape="1">
            <a:blip r:embed="rId2">
              <a:alphaModFix/>
            </a:blip>
            <a:stretch>
              <a:fillRect b="0" l="0" r="0" t="0"/>
            </a:stretch>
          </a:blipFill>
          <a:ln>
            <a:noFill/>
          </a:ln>
        </p:spPr>
        <p:txBody>
          <a:bodyPr anchorCtr="0" anchor="t" bIns="45700" lIns="457200" spcFirstLastPara="1" rIns="0" wrap="square" tIns="457200"/>
          <a:lstStyle>
            <a:lvl1pPr lvl="0" marR="0" rtl="0" algn="l">
              <a:lnSpc>
                <a:spcPct val="90000"/>
              </a:lnSpc>
              <a:spcBef>
                <a:spcPts val="1200"/>
              </a:spcBef>
              <a:spcAft>
                <a:spcPts val="0"/>
              </a:spcAft>
              <a:buClr>
                <a:schemeClr val="accen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lnSpc>
                <a:spcPct val="90000"/>
              </a:lnSpc>
              <a:spcBef>
                <a:spcPts val="200"/>
              </a:spcBef>
              <a:spcAft>
                <a:spcPts val="0"/>
              </a:spcAft>
              <a:buClr>
                <a:schemeClr val="accent1"/>
              </a:buClr>
              <a:buSzPts val="2800"/>
              <a:buFont typeface="Calibri"/>
              <a:buNone/>
              <a:defRPr b="0" i="0" sz="2800" u="none" cap="none" strike="noStrike">
                <a:solidFill>
                  <a:srgbClr val="3F3F3F"/>
                </a:solidFill>
                <a:latin typeface="Calibri"/>
                <a:ea typeface="Calibri"/>
                <a:cs typeface="Calibri"/>
                <a:sym typeface="Calibri"/>
              </a:defRPr>
            </a:lvl2pPr>
            <a:lvl3pPr lvl="2" marR="0" rtl="0" algn="l">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83" name="Google Shape;83;p10"/>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lstStyle>
            <a:lvl1pPr indent="-228600" lvl="0" marL="457200" marR="0" rtl="0" algn="l">
              <a:lnSpc>
                <a:spcPct val="90000"/>
              </a:lnSpc>
              <a:spcBef>
                <a:spcPts val="0"/>
              </a:spcBef>
              <a:spcAft>
                <a:spcPts val="0"/>
              </a:spcAft>
              <a:buClr>
                <a:schemeClr val="accent1"/>
              </a:buClr>
              <a:buSzPts val="1500"/>
              <a:buFont typeface="Calibri"/>
              <a:buNone/>
              <a:defRPr b="0" i="0" sz="1500" u="none" cap="none" strike="noStrike">
                <a:solidFill>
                  <a:srgbClr val="FFFFFF"/>
                </a:solidFill>
                <a:latin typeface="Calibri"/>
                <a:ea typeface="Calibri"/>
                <a:cs typeface="Calibri"/>
                <a:sym typeface="Calibri"/>
              </a:defRPr>
            </a:lvl1pPr>
            <a:lvl2pPr indent="-228600" lvl="1" marL="914400" marR="0" rtl="0" algn="l">
              <a:lnSpc>
                <a:spcPct val="90000"/>
              </a:lnSpc>
              <a:spcBef>
                <a:spcPts val="600"/>
              </a:spcBef>
              <a:spcAft>
                <a:spcPts val="0"/>
              </a:spcAft>
              <a:buClr>
                <a:schemeClr val="accent1"/>
              </a:buClr>
              <a:buSzPts val="1200"/>
              <a:buFont typeface="Calibri"/>
              <a:buNone/>
              <a:defRPr b="0" i="0" sz="1200" u="none" cap="none" strike="noStrike">
                <a:solidFill>
                  <a:srgbClr val="3F3F3F"/>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000"/>
              <a:buFont typeface="Calibri"/>
              <a:buNone/>
              <a:defRPr b="0" i="0" sz="1000" u="none" cap="none" strike="noStrike">
                <a:solidFill>
                  <a:srgbClr val="3F3F3F"/>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9pPr>
          </a:lstStyle>
          <a:p/>
        </p:txBody>
      </p:sp>
      <p:sp>
        <p:nvSpPr>
          <p:cNvPr id="84" name="Google Shape;84;p1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p1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
          <p:cNvSpPr/>
          <p:nvPr/>
        </p:nvSpPr>
        <p:spPr>
          <a:xfrm>
            <a:off x="0" y="6334316"/>
            <a:ext cx="12192000"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1"/>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7" name="Google Shape;17;p1"/>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bakersfieldcollege.edu/accreditation" TargetMode="External"/><Relationship Id="rId4" Type="http://schemas.openxmlformats.org/officeDocument/2006/relationships/hyperlink" Target="https://www.bakersfieldcollege.edu/download/27320" TargetMode="External"/><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comments" Target="../comments/commen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bakersfieldcollege.edu/accreditation/2018ISER"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bakersfieldcollege.edu/download/27323"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committees.kccd.edu/bc/"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3"/>
          <p:cNvSpPr txBox="1"/>
          <p:nvPr>
            <p:ph type="ctrTitle"/>
          </p:nvPr>
        </p:nvSpPr>
        <p:spPr>
          <a:xfrm>
            <a:off x="1097275" y="684398"/>
            <a:ext cx="10058400" cy="3640800"/>
          </a:xfrm>
          <a:prstGeom prst="rect">
            <a:avLst/>
          </a:prstGeom>
          <a:noFill/>
          <a:ln>
            <a:noFill/>
          </a:ln>
        </p:spPr>
        <p:txBody>
          <a:bodyPr anchorCtr="0" anchor="b" bIns="45700" lIns="91425" spcFirstLastPara="1" rIns="91425" wrap="square" tIns="45700">
            <a:noAutofit/>
          </a:bodyPr>
          <a:lstStyle/>
          <a:p>
            <a:pPr indent="0" lvl="0" marL="0" marR="0" rtl="0" algn="ctr">
              <a:lnSpc>
                <a:spcPct val="85000"/>
              </a:lnSpc>
              <a:spcBef>
                <a:spcPts val="0"/>
              </a:spcBef>
              <a:spcAft>
                <a:spcPts val="0"/>
              </a:spcAft>
              <a:buClr>
                <a:srgbClr val="262626"/>
              </a:buClr>
              <a:buSzPts val="8000"/>
              <a:buFont typeface="Calibri"/>
              <a:buNone/>
            </a:pPr>
            <a:r>
              <a:rPr b="0" i="0" lang="en-US" sz="4800" u="none" cap="none" strike="noStrike">
                <a:solidFill>
                  <a:schemeClr val="dk1"/>
                </a:solidFill>
                <a:latin typeface="Calibri"/>
                <a:ea typeface="Calibri"/>
                <a:cs typeface="Calibri"/>
                <a:sym typeface="Calibri"/>
              </a:rPr>
              <a:t>Safety Advisory </a:t>
            </a:r>
            <a:r>
              <a:rPr b="0" i="0" lang="en-US" sz="4800" u="none" cap="none" strike="noStrike">
                <a:solidFill>
                  <a:srgbClr val="262626"/>
                </a:solidFill>
                <a:latin typeface="Calibri"/>
                <a:ea typeface="Calibri"/>
                <a:cs typeface="Calibri"/>
                <a:sym typeface="Calibri"/>
              </a:rPr>
              <a:t>Committee </a:t>
            </a:r>
            <a:endParaRPr b="0" i="0" sz="4800" u="none" cap="none" strike="noStrike">
              <a:solidFill>
                <a:srgbClr val="262626"/>
              </a:solidFill>
              <a:latin typeface="Calibri"/>
              <a:ea typeface="Calibri"/>
              <a:cs typeface="Calibri"/>
              <a:sym typeface="Calibri"/>
            </a:endParaRPr>
          </a:p>
          <a:p>
            <a:pPr indent="0" lvl="0" marL="0" marR="0" rtl="0" algn="ctr">
              <a:lnSpc>
                <a:spcPct val="85000"/>
              </a:lnSpc>
              <a:spcBef>
                <a:spcPts val="0"/>
              </a:spcBef>
              <a:spcAft>
                <a:spcPts val="0"/>
              </a:spcAft>
              <a:buClr>
                <a:srgbClr val="262626"/>
              </a:buClr>
              <a:buSzPts val="8000"/>
              <a:buFont typeface="Calibri"/>
              <a:buNone/>
            </a:pPr>
            <a:r>
              <a:t/>
            </a:r>
            <a:endParaRPr b="0" i="0" sz="1200" u="none" cap="none" strike="noStrike">
              <a:solidFill>
                <a:srgbClr val="262626"/>
              </a:solidFill>
              <a:latin typeface="Calibri"/>
              <a:ea typeface="Calibri"/>
              <a:cs typeface="Calibri"/>
              <a:sym typeface="Calibri"/>
            </a:endParaRPr>
          </a:p>
          <a:p>
            <a:pPr indent="0" lvl="0" marL="0" marR="0" rtl="0" algn="ctr">
              <a:lnSpc>
                <a:spcPct val="85000"/>
              </a:lnSpc>
              <a:spcBef>
                <a:spcPts val="0"/>
              </a:spcBef>
              <a:spcAft>
                <a:spcPts val="0"/>
              </a:spcAft>
              <a:buClr>
                <a:srgbClr val="262626"/>
              </a:buClr>
              <a:buSzPts val="8000"/>
              <a:buFont typeface="Calibri"/>
              <a:buNone/>
            </a:pPr>
            <a:r>
              <a:rPr b="0" i="0" lang="en-US" sz="4800" u="none" cap="none" strike="noStrike">
                <a:solidFill>
                  <a:srgbClr val="262626"/>
                </a:solidFill>
                <a:latin typeface="Calibri"/>
                <a:ea typeface="Calibri"/>
                <a:cs typeface="Calibri"/>
                <a:sym typeface="Calibri"/>
              </a:rPr>
              <a:t>The ISER</a:t>
            </a:r>
            <a:endParaRPr b="0" i="0" sz="4800" u="none" cap="none" strike="noStrike">
              <a:solidFill>
                <a:srgbClr val="262626"/>
              </a:solidFill>
              <a:latin typeface="Calibri"/>
              <a:ea typeface="Calibri"/>
              <a:cs typeface="Calibri"/>
              <a:sym typeface="Calibri"/>
            </a:endParaRPr>
          </a:p>
          <a:p>
            <a:pPr indent="0" lvl="0" marL="0" marR="0" rtl="0" algn="ctr">
              <a:lnSpc>
                <a:spcPct val="85000"/>
              </a:lnSpc>
              <a:spcBef>
                <a:spcPts val="0"/>
              </a:spcBef>
              <a:spcAft>
                <a:spcPts val="0"/>
              </a:spcAft>
              <a:buClr>
                <a:srgbClr val="262626"/>
              </a:buClr>
              <a:buSzPts val="8000"/>
              <a:buFont typeface="Calibri"/>
              <a:buNone/>
            </a:pPr>
            <a:r>
              <a:rPr b="0" i="0" lang="en-US" sz="4800" u="none" cap="none" strike="noStrike">
                <a:solidFill>
                  <a:srgbClr val="262626"/>
                </a:solidFill>
                <a:latin typeface="Calibri"/>
                <a:ea typeface="Calibri"/>
                <a:cs typeface="Calibri"/>
                <a:sym typeface="Calibri"/>
              </a:rPr>
              <a:t>What you need to know.</a:t>
            </a:r>
            <a:endParaRPr b="0" i="0" sz="4800" u="none" cap="none" strike="noStrike">
              <a:solidFill>
                <a:srgbClr val="262626"/>
              </a:solidFill>
              <a:latin typeface="Calibri"/>
              <a:ea typeface="Calibri"/>
              <a:cs typeface="Calibri"/>
              <a:sym typeface="Calibri"/>
            </a:endParaRPr>
          </a:p>
          <a:p>
            <a:pPr indent="0" lvl="0" marL="0" marR="0" rtl="0" algn="ctr">
              <a:lnSpc>
                <a:spcPct val="85000"/>
              </a:lnSpc>
              <a:spcBef>
                <a:spcPts val="0"/>
              </a:spcBef>
              <a:spcAft>
                <a:spcPts val="0"/>
              </a:spcAft>
              <a:buClr>
                <a:srgbClr val="262626"/>
              </a:buClr>
              <a:buSzPts val="8000"/>
              <a:buFont typeface="Calibri"/>
              <a:buNone/>
            </a:pPr>
            <a:r>
              <a:t/>
            </a:r>
            <a:endParaRPr b="0" i="0" sz="1200" u="none" cap="none" strike="noStrike">
              <a:solidFill>
                <a:srgbClr val="262626"/>
              </a:solidFill>
              <a:latin typeface="Calibri"/>
              <a:ea typeface="Calibri"/>
              <a:cs typeface="Calibri"/>
              <a:sym typeface="Calibri"/>
            </a:endParaRPr>
          </a:p>
          <a:p>
            <a:pPr indent="0" lvl="0" marL="0" marR="0" rtl="0" algn="ctr">
              <a:lnSpc>
                <a:spcPct val="85000"/>
              </a:lnSpc>
              <a:spcBef>
                <a:spcPts val="0"/>
              </a:spcBef>
              <a:spcAft>
                <a:spcPts val="0"/>
              </a:spcAft>
              <a:buClr>
                <a:srgbClr val="262626"/>
              </a:buClr>
              <a:buSzPts val="8000"/>
              <a:buFont typeface="Calibri"/>
              <a:buNone/>
            </a:pPr>
            <a:r>
              <a:rPr b="0" i="0" lang="en-US" sz="4800" u="none" cap="none" strike="noStrike">
                <a:solidFill>
                  <a:srgbClr val="262626"/>
                </a:solidFill>
                <a:latin typeface="Calibri"/>
                <a:ea typeface="Calibri"/>
                <a:cs typeface="Calibri"/>
                <a:sym typeface="Calibri"/>
              </a:rPr>
              <a:t>9/</a:t>
            </a:r>
            <a:r>
              <a:rPr b="0" i="0" lang="en-US" sz="4800" u="none" cap="none" strike="noStrike">
                <a:solidFill>
                  <a:schemeClr val="dk1"/>
                </a:solidFill>
                <a:latin typeface="Calibri"/>
                <a:ea typeface="Calibri"/>
                <a:cs typeface="Calibri"/>
                <a:sym typeface="Calibri"/>
              </a:rPr>
              <a:t>12</a:t>
            </a:r>
            <a:r>
              <a:rPr b="0" i="0" lang="en-US" sz="4800" u="none" cap="none" strike="noStrike">
                <a:solidFill>
                  <a:srgbClr val="262626"/>
                </a:solidFill>
                <a:latin typeface="Calibri"/>
                <a:ea typeface="Calibri"/>
                <a:cs typeface="Calibri"/>
                <a:sym typeface="Calibri"/>
              </a:rPr>
              <a:t>/2018</a:t>
            </a:r>
            <a:endParaRPr b="0" i="0" sz="8000" u="none" cap="none" strike="noStrike">
              <a:solidFill>
                <a:srgbClr val="262626"/>
              </a:solidFill>
              <a:latin typeface="Calibri"/>
              <a:ea typeface="Calibri"/>
              <a:cs typeface="Calibri"/>
              <a:sym typeface="Calibri"/>
            </a:endParaRPr>
          </a:p>
        </p:txBody>
      </p:sp>
      <p:sp>
        <p:nvSpPr>
          <p:cNvPr id="106" name="Google Shape;106;p13"/>
          <p:cNvSpPr txBox="1"/>
          <p:nvPr>
            <p:ph idx="1" type="subTitle"/>
          </p:nvPr>
        </p:nvSpPr>
        <p:spPr>
          <a:xfrm>
            <a:off x="1097275" y="4415025"/>
            <a:ext cx="6276900" cy="1492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400"/>
              <a:buFont typeface="Calibri"/>
              <a:buNone/>
            </a:pPr>
            <a:r>
              <a:rPr b="1" i="0" lang="en-US" sz="2400" u="none" cap="none" strike="noStrike">
                <a:solidFill>
                  <a:srgbClr val="980000"/>
                </a:solidFill>
                <a:latin typeface="Calibri"/>
                <a:ea typeface="Calibri"/>
                <a:cs typeface="Calibri"/>
                <a:sym typeface="Calibri"/>
              </a:rPr>
              <a:t>BAKERSFIELD COLLEGE</a:t>
            </a:r>
            <a:endParaRPr b="1" i="0" sz="2400" u="none" cap="none" strike="noStrike">
              <a:solidFill>
                <a:srgbClr val="980000"/>
              </a:solidFill>
              <a:latin typeface="Calibri"/>
              <a:ea typeface="Calibri"/>
              <a:cs typeface="Calibri"/>
              <a:sym typeface="Calibri"/>
            </a:endParaRPr>
          </a:p>
          <a:p>
            <a:pPr indent="0" lvl="0" marL="0" marR="0" rtl="0" algn="l">
              <a:lnSpc>
                <a:spcPct val="90000"/>
              </a:lnSpc>
              <a:spcBef>
                <a:spcPts val="0"/>
              </a:spcBef>
              <a:spcAft>
                <a:spcPts val="0"/>
              </a:spcAft>
              <a:buClr>
                <a:schemeClr val="accent1"/>
              </a:buClr>
              <a:buSzPts val="2400"/>
              <a:buFont typeface="Calibri"/>
              <a:buNone/>
            </a:pPr>
            <a:r>
              <a:t/>
            </a:r>
            <a:endParaRPr b="1" i="0" sz="2400" u="none" cap="none" strike="noStrike">
              <a:solidFill>
                <a:srgbClr val="980000"/>
              </a:solidFill>
              <a:latin typeface="Calibri"/>
              <a:ea typeface="Calibri"/>
              <a:cs typeface="Calibri"/>
              <a:sym typeface="Calibri"/>
            </a:endParaRPr>
          </a:p>
          <a:p>
            <a:pPr indent="0" lvl="0" marL="1828800" marR="0" rtl="0" algn="l">
              <a:lnSpc>
                <a:spcPct val="90000"/>
              </a:lnSpc>
              <a:spcBef>
                <a:spcPts val="0"/>
              </a:spcBef>
              <a:spcAft>
                <a:spcPts val="0"/>
              </a:spcAft>
              <a:buClr>
                <a:schemeClr val="accent1"/>
              </a:buClr>
              <a:buSzPts val="2400"/>
              <a:buFont typeface="Calibri"/>
              <a:buNone/>
            </a:pPr>
            <a:r>
              <a:rPr b="0" i="0" lang="en-US" sz="2400" u="none" cap="none" strike="noStrike">
                <a:solidFill>
                  <a:schemeClr val="dk2"/>
                </a:solidFill>
                <a:latin typeface="Calibri"/>
                <a:ea typeface="Calibri"/>
                <a:cs typeface="Calibri"/>
                <a:sym typeface="Calibri"/>
              </a:rPr>
              <a:t>Presented by: </a:t>
            </a:r>
            <a:endParaRPr b="0" i="0" sz="2400" u="none" cap="none" strike="noStrike">
              <a:solidFill>
                <a:schemeClr val="dk2"/>
              </a:solidFill>
              <a:latin typeface="Calibri"/>
              <a:ea typeface="Calibri"/>
              <a:cs typeface="Calibri"/>
              <a:sym typeface="Calibri"/>
            </a:endParaRPr>
          </a:p>
          <a:p>
            <a:pPr indent="0" lvl="0" marL="1828800" marR="0" rtl="0" algn="l">
              <a:lnSpc>
                <a:spcPct val="90000"/>
              </a:lnSpc>
              <a:spcBef>
                <a:spcPts val="0"/>
              </a:spcBef>
              <a:spcAft>
                <a:spcPts val="0"/>
              </a:spcAft>
              <a:buClr>
                <a:schemeClr val="accent1"/>
              </a:buClr>
              <a:buSzPts val="2400"/>
              <a:buFont typeface="Calibri"/>
              <a:buNone/>
            </a:pPr>
            <a:r>
              <a:rPr b="0" i="0" lang="en-US" sz="2400" u="none" cap="none" strike="noStrike">
                <a:solidFill>
                  <a:srgbClr val="980000"/>
                </a:solidFill>
                <a:latin typeface="Calibri"/>
                <a:ea typeface="Calibri"/>
                <a:cs typeface="Calibri"/>
                <a:sym typeface="Calibri"/>
              </a:rPr>
              <a:t>		Jason Stratton</a:t>
            </a:r>
            <a:endParaRPr b="0" i="0" sz="2400" u="none" cap="none" strike="noStrike">
              <a:solidFill>
                <a:srgbClr val="980000"/>
              </a:solidFill>
              <a:latin typeface="Calibri"/>
              <a:ea typeface="Calibri"/>
              <a:cs typeface="Calibri"/>
              <a:sym typeface="Calibri"/>
            </a:endParaRPr>
          </a:p>
        </p:txBody>
      </p:sp>
      <p:pic>
        <p:nvPicPr>
          <p:cNvPr id="107" name="Google Shape;107;p13"/>
          <p:cNvPicPr preferRelativeResize="0"/>
          <p:nvPr/>
        </p:nvPicPr>
        <p:blipFill rotWithShape="1">
          <a:blip r:embed="rId3">
            <a:alphaModFix/>
          </a:blip>
          <a:srcRect b="0" l="0" r="0" t="0"/>
          <a:stretch/>
        </p:blipFill>
        <p:spPr>
          <a:xfrm>
            <a:off x="7443705" y="4678795"/>
            <a:ext cx="3714750" cy="1228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2"/>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FF0000"/>
              </a:buClr>
              <a:buSzPts val="4800"/>
              <a:buFont typeface="Calibri"/>
              <a:buNone/>
            </a:pPr>
            <a:r>
              <a:rPr b="0" i="0" lang="en-US" sz="4800" u="none" cap="none" strike="noStrike">
                <a:solidFill>
                  <a:schemeClr val="dk1"/>
                </a:solidFill>
                <a:latin typeface="Calibri"/>
                <a:ea typeface="Calibri"/>
                <a:cs typeface="Calibri"/>
                <a:sym typeface="Calibri"/>
              </a:rPr>
              <a:t>Safety Advisory Committee</a:t>
            </a:r>
            <a:endParaRPr b="0" i="0" sz="4800" u="none" cap="none" strike="noStrike">
              <a:solidFill>
                <a:schemeClr val="dk1"/>
              </a:solidFill>
              <a:latin typeface="Calibri"/>
              <a:ea typeface="Calibri"/>
              <a:cs typeface="Calibri"/>
              <a:sym typeface="Calibri"/>
            </a:endParaRPr>
          </a:p>
        </p:txBody>
      </p:sp>
      <p:sp>
        <p:nvSpPr>
          <p:cNvPr id="171" name="Google Shape;171;p22"/>
          <p:cNvSpPr txBox="1"/>
          <p:nvPr>
            <p:ph idx="1" type="body"/>
          </p:nvPr>
        </p:nvSpPr>
        <p:spPr>
          <a:xfrm>
            <a:off x="1097280" y="2193464"/>
            <a:ext cx="10058400" cy="3112632"/>
          </a:xfrm>
          <a:prstGeom prst="rect">
            <a:avLst/>
          </a:prstGeom>
          <a:noFill/>
          <a:ln cap="flat" cmpd="sng" w="9525">
            <a:solidFill>
              <a:srgbClr val="C00000"/>
            </a:solidFill>
            <a:prstDash val="solid"/>
            <a:round/>
            <a:headEnd len="sm" w="sm" type="none"/>
            <a:tailEnd len="sm" w="sm" type="none"/>
          </a:ln>
        </p:spPr>
        <p:txBody>
          <a:bodyPr anchorCtr="0" anchor="t" bIns="45700" lIns="0" spcFirstLastPara="1" rIns="0" wrap="square" tIns="45700">
            <a:noAutofit/>
          </a:bodyPr>
          <a:lstStyle/>
          <a:p>
            <a:pPr indent="-355600" lvl="0" marL="457200" marR="0" rtl="0" algn="l">
              <a:lnSpc>
                <a:spcPct val="90000"/>
              </a:lnSpc>
              <a:spcBef>
                <a:spcPts val="1200"/>
              </a:spcBef>
              <a:spcAft>
                <a:spcPts val="0"/>
              </a:spcAft>
              <a:buClr>
                <a:schemeClr val="accent1"/>
              </a:buClr>
              <a:buSzPts val="2000"/>
              <a:buFont typeface="Calibri"/>
              <a:buChar char=" "/>
            </a:pPr>
            <a:r>
              <a:rPr b="0" i="0" lang="en-US" sz="2400" u="none" cap="none" strike="noStrike">
                <a:solidFill>
                  <a:srgbClr val="C00000"/>
                </a:solidFill>
                <a:latin typeface="Calibri"/>
                <a:ea typeface="Calibri"/>
                <a:cs typeface="Calibri"/>
                <a:sym typeface="Calibri"/>
              </a:rPr>
              <a:t>Charge:</a:t>
            </a:r>
            <a:endParaRPr/>
          </a:p>
          <a:p>
            <a:pPr indent="-355600" lvl="0" marL="457200" marR="0" rtl="0" algn="l">
              <a:lnSpc>
                <a:spcPct val="90000"/>
              </a:lnSpc>
              <a:spcBef>
                <a:spcPts val="1200"/>
              </a:spcBef>
              <a:spcAft>
                <a:spcPts val="0"/>
              </a:spcAft>
              <a:buClr>
                <a:schemeClr val="accent1"/>
              </a:buClr>
              <a:buSzPts val="2000"/>
              <a:buFont typeface="Calibri"/>
              <a:buChar char=" "/>
            </a:pPr>
            <a:r>
              <a:rPr b="0" i="0" lang="en-US" sz="2400" u="none" cap="none" strike="noStrike">
                <a:solidFill>
                  <a:srgbClr val="3F3F3F"/>
                </a:solidFill>
                <a:latin typeface="Calibri"/>
                <a:ea typeface="Calibri"/>
                <a:cs typeface="Calibri"/>
                <a:sym typeface="Calibri"/>
              </a:rPr>
              <a:t>“To assist in monitoring, improving, and maintaining campus safety and occupational health as mandated by OSHA regulations. To develop and maintain current emergency response plans. To inform the college community of new policies and procedures as they relate to health and safety. The purpose of the safety advisory committee is to bring employees and managers together to achieve and maintain a safe and healthy workplace.”</a:t>
            </a:r>
            <a:endParaRPr/>
          </a:p>
          <a:p>
            <a:pPr indent="35560" lvl="0" marL="91440" marR="0" rtl="0" algn="l">
              <a:lnSpc>
                <a:spcPct val="90000"/>
              </a:lnSpc>
              <a:spcBef>
                <a:spcPts val="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Where Are We Mentioned in the ISER? </a:t>
            </a:r>
            <a:endParaRPr b="0" i="0" sz="4800" u="none" cap="none" strike="noStrike">
              <a:solidFill>
                <a:srgbClr val="3F3F3F"/>
              </a:solidFill>
              <a:latin typeface="Calibri"/>
              <a:ea typeface="Calibri"/>
              <a:cs typeface="Calibri"/>
              <a:sym typeface="Calibri"/>
            </a:endParaRPr>
          </a:p>
        </p:txBody>
      </p:sp>
      <p:sp>
        <p:nvSpPr>
          <p:cNvPr id="177" name="Google Shape;177;p23"/>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Autofit/>
          </a:bodyPr>
          <a:lstStyle/>
          <a:p>
            <a:pPr indent="-91440" lvl="0" marL="91440" marR="0" rtl="0" algn="l">
              <a:lnSpc>
                <a:spcPct val="90000"/>
              </a:lnSpc>
              <a:spcBef>
                <a:spcPts val="0"/>
              </a:spcBef>
              <a:spcAft>
                <a:spcPts val="0"/>
              </a:spcAft>
              <a:buClr>
                <a:schemeClr val="accent1"/>
              </a:buClr>
              <a:buSzPts val="2000"/>
              <a:buFont typeface="Calibri"/>
              <a:buChar char=" "/>
            </a:pPr>
            <a:r>
              <a:rPr b="0" i="0" lang="en-US" sz="2000" u="sng" cap="none" strike="noStrike">
                <a:solidFill>
                  <a:schemeClr val="hlink"/>
                </a:solidFill>
                <a:latin typeface="Calibri"/>
                <a:ea typeface="Calibri"/>
                <a:cs typeface="Calibri"/>
                <a:sym typeface="Calibri"/>
                <a:hlinkClick r:id="rId3"/>
              </a:rPr>
              <a:t>https://www.bakersfieldcollege.edu/accreditation</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Click “Accreditation: 2018 Self-Evaluation Report” in upper left corner of page.</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Click big red button that says “Read the Full 2018 ISER” in middle of page.</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rgbClr val="FF0000"/>
              </a:buClr>
              <a:buSzPts val="2000"/>
              <a:buFont typeface="Calibri"/>
              <a:buChar char=" "/>
            </a:pPr>
            <a:r>
              <a:rPr b="0" i="0" lang="en-US" sz="2000" u="none" cap="none" strike="noStrike">
                <a:solidFill>
                  <a:schemeClr val="dk1"/>
                </a:solidFill>
                <a:latin typeface="Calibri"/>
                <a:ea typeface="Calibri"/>
                <a:cs typeface="Calibri"/>
                <a:sym typeface="Calibri"/>
              </a:rPr>
              <a:t>The term “</a:t>
            </a:r>
            <a:r>
              <a:rPr b="0" i="0" lang="en-US" sz="2000" u="none" cap="none" strike="noStrike">
                <a:solidFill>
                  <a:srgbClr val="C00000"/>
                </a:solidFill>
                <a:latin typeface="Calibri"/>
                <a:ea typeface="Calibri"/>
                <a:cs typeface="Calibri"/>
                <a:sym typeface="Calibri"/>
              </a:rPr>
              <a:t>Safety Advisory</a:t>
            </a:r>
            <a:r>
              <a:rPr b="0" i="0" lang="en-US" sz="2000" u="none" cap="none" strike="noStrike">
                <a:solidFill>
                  <a:schemeClr val="dk1"/>
                </a:solidFill>
                <a:latin typeface="Calibri"/>
                <a:ea typeface="Calibri"/>
                <a:cs typeface="Calibri"/>
                <a:sym typeface="Calibri"/>
              </a:rPr>
              <a:t>” appears  3  times in the ISER, while “</a:t>
            </a:r>
            <a:r>
              <a:rPr b="0" i="0" lang="en-US" sz="2000" u="none" cap="none" strike="noStrike">
                <a:solidFill>
                  <a:srgbClr val="C00000"/>
                </a:solidFill>
                <a:latin typeface="Calibri"/>
                <a:ea typeface="Calibri"/>
                <a:cs typeface="Calibri"/>
                <a:sym typeface="Calibri"/>
              </a:rPr>
              <a:t>Safety</a:t>
            </a:r>
            <a:r>
              <a:rPr b="0" i="0" lang="en-US" sz="2000" u="none" cap="none" strike="noStrike">
                <a:solidFill>
                  <a:schemeClr val="dk1"/>
                </a:solidFill>
                <a:latin typeface="Calibri"/>
                <a:ea typeface="Calibri"/>
                <a:cs typeface="Calibri"/>
                <a:sym typeface="Calibri"/>
              </a:rPr>
              <a:t>”, in a relevant way, appears 20 times.</a:t>
            </a:r>
            <a:endParaRPr b="0" i="0" sz="2000" u="none" cap="none" strike="noStrike">
              <a:solidFill>
                <a:schemeClr val="dk1"/>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ISER Bluff Notes:  </a:t>
            </a:r>
            <a:r>
              <a:rPr b="0" i="0" lang="en-US" sz="1800" u="sng" cap="none" strike="noStrike">
                <a:solidFill>
                  <a:schemeClr val="hlink"/>
                </a:solidFill>
                <a:latin typeface="Calibri"/>
                <a:ea typeface="Calibri"/>
                <a:cs typeface="Calibri"/>
                <a:sym typeface="Calibri"/>
                <a:hlinkClick r:id="rId4"/>
              </a:rPr>
              <a:t>https://www.bakersfieldcollege.edu/download/27320</a:t>
            </a:r>
            <a:endParaRPr b="0" i="0" sz="1800" u="none" cap="none" strike="noStrike">
              <a:solidFill>
                <a:srgbClr val="3F3F3F"/>
              </a:solidFill>
              <a:latin typeface="Calibri"/>
              <a:ea typeface="Calibri"/>
              <a:cs typeface="Calibri"/>
              <a:sym typeface="Calibri"/>
            </a:endParaRPr>
          </a:p>
          <a:p>
            <a:pPr indent="35560" lvl="0" marL="91440" marR="0" rtl="0" algn="l">
              <a:lnSpc>
                <a:spcPct val="90000"/>
              </a:lnSpc>
              <a:spcBef>
                <a:spcPts val="140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p:txBody>
      </p:sp>
      <p:sp>
        <p:nvSpPr>
          <p:cNvPr id="178" name="Google Shape;178;p23"/>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Autofit/>
          </a:bodyPr>
          <a:lstStyle/>
          <a:p>
            <a:pPr indent="0" lvl="0" marL="91440" marR="0" rtl="0" algn="l">
              <a:lnSpc>
                <a:spcPct val="90000"/>
              </a:lnSpc>
              <a:spcBef>
                <a:spcPts val="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p:txBody>
      </p:sp>
      <p:pic>
        <p:nvPicPr>
          <p:cNvPr id="179" name="Google Shape;179;p23"/>
          <p:cNvPicPr preferRelativeResize="0"/>
          <p:nvPr/>
        </p:nvPicPr>
        <p:blipFill rotWithShape="1">
          <a:blip r:embed="rId5">
            <a:alphaModFix/>
          </a:blip>
          <a:srcRect b="0" l="0" r="0" t="0"/>
          <a:stretch/>
        </p:blipFill>
        <p:spPr>
          <a:xfrm>
            <a:off x="6126480" y="2028662"/>
            <a:ext cx="5586307" cy="31420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ctr">
              <a:lnSpc>
                <a:spcPct val="85000"/>
              </a:lnSpc>
              <a:spcBef>
                <a:spcPts val="0"/>
              </a:spcBef>
              <a:spcAft>
                <a:spcPts val="0"/>
              </a:spcAft>
              <a:buClr>
                <a:srgbClr val="FF0000"/>
              </a:buClr>
              <a:buSzPts val="4800"/>
              <a:buFont typeface="Calibri"/>
              <a:buNone/>
            </a:pPr>
            <a:r>
              <a:rPr b="0" i="0" lang="en-US" sz="4800" u="none" cap="none" strike="noStrike">
                <a:solidFill>
                  <a:schemeClr val="dk1"/>
                </a:solidFill>
                <a:latin typeface="Calibri"/>
                <a:ea typeface="Calibri"/>
                <a:cs typeface="Calibri"/>
                <a:sym typeface="Calibri"/>
              </a:rPr>
              <a:t>Safety Advisory Committee</a:t>
            </a:r>
            <a:endParaRPr b="0" i="0" sz="4800" u="none" cap="none" strike="noStrike">
              <a:solidFill>
                <a:schemeClr val="dk1"/>
              </a:solidFill>
              <a:latin typeface="Calibri"/>
              <a:ea typeface="Calibri"/>
              <a:cs typeface="Calibri"/>
              <a:sym typeface="Calibri"/>
            </a:endParaRPr>
          </a:p>
        </p:txBody>
      </p:sp>
      <p:sp>
        <p:nvSpPr>
          <p:cNvPr id="185" name="Google Shape;185;p24"/>
          <p:cNvSpPr txBox="1"/>
          <p:nvPr>
            <p:ph idx="1" type="body"/>
          </p:nvPr>
        </p:nvSpPr>
        <p:spPr>
          <a:xfrm>
            <a:off x="8348085" y="4090331"/>
            <a:ext cx="3448962" cy="2060620"/>
          </a:xfrm>
          <a:prstGeom prst="rect">
            <a:avLst/>
          </a:prstGeom>
          <a:noFill/>
          <a:ln cap="flat" cmpd="sng" w="9525">
            <a:solidFill>
              <a:srgbClr val="C00000"/>
            </a:solidFill>
            <a:prstDash val="solid"/>
            <a:round/>
            <a:headEnd len="sm" w="sm" type="none"/>
            <a:tailEnd len="sm" w="sm" type="none"/>
          </a:ln>
        </p:spPr>
        <p:txBody>
          <a:bodyPr anchorCtr="0" anchor="t" bIns="45700" lIns="0" spcFirstLastPara="1" rIns="0" wrap="square" tIns="45700">
            <a:noAutofit/>
          </a:bodyPr>
          <a:lstStyle/>
          <a:p>
            <a:pPr indent="0" lvl="0" marL="101600" marR="0" rtl="0" algn="l">
              <a:lnSpc>
                <a:spcPct val="90000"/>
              </a:lnSpc>
              <a:spcBef>
                <a:spcPts val="1200"/>
              </a:spcBef>
              <a:spcAft>
                <a:spcPts val="0"/>
              </a:spcAft>
              <a:buClr>
                <a:schemeClr val="accent1"/>
              </a:buClr>
              <a:buSzPts val="2000"/>
              <a:buFont typeface="Calibri"/>
              <a:buNone/>
            </a:pPr>
            <a:r>
              <a:rPr b="0" i="1" lang="en-US" sz="2000" u="none" cap="none" strike="noStrike">
                <a:solidFill>
                  <a:srgbClr val="3F3F3F"/>
                </a:solidFill>
                <a:latin typeface="Calibri"/>
                <a:ea typeface="Calibri"/>
                <a:cs typeface="Calibri"/>
                <a:sym typeface="Calibri"/>
              </a:rPr>
              <a:t>If you see something, say</a:t>
            </a:r>
            <a:endParaRPr/>
          </a:p>
          <a:p>
            <a:pPr indent="0" lvl="0" marL="101600" marR="0" rtl="0" algn="l">
              <a:lnSpc>
                <a:spcPct val="90000"/>
              </a:lnSpc>
              <a:spcBef>
                <a:spcPts val="1200"/>
              </a:spcBef>
              <a:spcAft>
                <a:spcPts val="0"/>
              </a:spcAft>
              <a:buClr>
                <a:schemeClr val="accent1"/>
              </a:buClr>
              <a:buSzPts val="2000"/>
              <a:buFont typeface="Calibri"/>
              <a:buNone/>
            </a:pPr>
            <a:r>
              <a:rPr b="0" i="1" lang="en-US" sz="2000" u="none" cap="none" strike="noStrike">
                <a:solidFill>
                  <a:srgbClr val="3F3F3F"/>
                </a:solidFill>
                <a:latin typeface="Calibri"/>
                <a:ea typeface="Calibri"/>
                <a:cs typeface="Calibri"/>
                <a:sym typeface="Calibri"/>
              </a:rPr>
              <a:t>something, do something.</a:t>
            </a:r>
            <a:endParaRPr/>
          </a:p>
          <a:p>
            <a:pPr indent="-355600" lvl="0" marL="457200" marR="0" rtl="0" algn="l">
              <a:lnSpc>
                <a:spcPct val="90000"/>
              </a:lnSpc>
              <a:spcBef>
                <a:spcPts val="1200"/>
              </a:spcBef>
              <a:spcAft>
                <a:spcPts val="0"/>
              </a:spcAft>
              <a:buClr>
                <a:schemeClr val="accent1"/>
              </a:buClr>
              <a:buSzPts val="2000"/>
              <a:buFont typeface="Calibri"/>
              <a:buChar char=" "/>
            </a:pPr>
            <a:r>
              <a:rPr b="0" i="1" lang="en-US" sz="2000" u="none" cap="none" strike="noStrike">
                <a:solidFill>
                  <a:srgbClr val="3F3F3F"/>
                </a:solidFill>
                <a:latin typeface="Calibri"/>
                <a:ea typeface="Calibri"/>
                <a:cs typeface="Calibri"/>
                <a:sym typeface="Calibri"/>
              </a:rPr>
              <a:t>-</a:t>
            </a:r>
            <a:r>
              <a:rPr b="1" i="0" lang="en-US" sz="2000" u="none" cap="none" strike="noStrike">
                <a:solidFill>
                  <a:srgbClr val="3F3F3F"/>
                </a:solidFill>
                <a:latin typeface="Calibri"/>
                <a:ea typeface="Calibri"/>
                <a:cs typeface="Calibri"/>
                <a:sym typeface="Calibri"/>
              </a:rPr>
              <a:t>BC Department of Public</a:t>
            </a:r>
            <a:endParaRPr/>
          </a:p>
          <a:p>
            <a:pPr indent="-355600" lvl="0" marL="457200" marR="0" rtl="0" algn="l">
              <a:lnSpc>
                <a:spcPct val="90000"/>
              </a:lnSpc>
              <a:spcBef>
                <a:spcPts val="1200"/>
              </a:spcBef>
              <a:spcAft>
                <a:spcPts val="0"/>
              </a:spcAft>
              <a:buClr>
                <a:schemeClr val="accent1"/>
              </a:buClr>
              <a:buSzPts val="2000"/>
              <a:buFont typeface="Calibri"/>
              <a:buChar char=" "/>
            </a:pPr>
            <a:r>
              <a:rPr b="1" i="0" lang="en-US" sz="2000" u="none" cap="none" strike="noStrike">
                <a:solidFill>
                  <a:srgbClr val="3F3F3F"/>
                </a:solidFill>
                <a:latin typeface="Calibri"/>
                <a:ea typeface="Calibri"/>
                <a:cs typeface="Calibri"/>
                <a:sym typeface="Calibri"/>
              </a:rPr>
              <a:t>Safety Slogan</a:t>
            </a:r>
            <a:endParaRPr/>
          </a:p>
          <a:p>
            <a:pPr indent="-317500" lvl="4" marL="2286000" marR="0" rtl="0" algn="l">
              <a:lnSpc>
                <a:spcPct val="90000"/>
              </a:lnSpc>
              <a:spcBef>
                <a:spcPts val="400"/>
              </a:spcBef>
              <a:spcAft>
                <a:spcPts val="0"/>
              </a:spcAft>
              <a:buClr>
                <a:schemeClr val="accent1"/>
              </a:buClr>
              <a:buSzPts val="1400"/>
              <a:buFont typeface="Calibri"/>
              <a:buChar char="◦"/>
            </a:pPr>
            <a:r>
              <a:rPr b="1" i="0" lang="en-US" sz="1400" u="none" cap="none" strike="noStrike">
                <a:solidFill>
                  <a:srgbClr val="3F3F3F"/>
                </a:solidFill>
                <a:latin typeface="Calibri"/>
                <a:ea typeface="Calibri"/>
                <a:cs typeface="Calibri"/>
                <a:sym typeface="Calibri"/>
              </a:rPr>
              <a:t>ISER P. 111</a:t>
            </a:r>
            <a:endParaRPr b="0" i="0" sz="1400" u="none" cap="none" strike="noStrike">
              <a:solidFill>
                <a:srgbClr val="3F3F3F"/>
              </a:solidFill>
              <a:latin typeface="Calibri"/>
              <a:ea typeface="Calibri"/>
              <a:cs typeface="Calibri"/>
              <a:sym typeface="Calibri"/>
            </a:endParaRPr>
          </a:p>
        </p:txBody>
      </p:sp>
      <p:sp>
        <p:nvSpPr>
          <p:cNvPr id="186" name="Google Shape;186;p24"/>
          <p:cNvSpPr txBox="1"/>
          <p:nvPr/>
        </p:nvSpPr>
        <p:spPr>
          <a:xfrm>
            <a:off x="1196788" y="1859340"/>
            <a:ext cx="9958892" cy="1200329"/>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Safety isn’t just common sense, it is ‘mission critical’ to the wellbeing of all people who set foo</a:t>
            </a:r>
            <a:r>
              <a:rPr lang="en-US" sz="2400">
                <a:latin typeface="Calibri"/>
                <a:ea typeface="Calibri"/>
                <a:cs typeface="Calibri"/>
                <a:sym typeface="Calibri"/>
              </a:rPr>
              <a:t>t</a:t>
            </a:r>
            <a:r>
              <a:rPr b="0" i="0" lang="en-US" sz="2400" u="none" cap="none" strike="noStrike">
                <a:solidFill>
                  <a:srgbClr val="000000"/>
                </a:solidFill>
                <a:latin typeface="Calibri"/>
                <a:ea typeface="Calibri"/>
                <a:cs typeface="Calibri"/>
                <a:sym typeface="Calibri"/>
              </a:rPr>
              <a:t> on BC’s Campus: Administrators, Faculty, Staff, Students and all campus visitors- invited or otherwise.</a:t>
            </a:r>
            <a:endParaRPr/>
          </a:p>
        </p:txBody>
      </p:sp>
      <p:sp>
        <p:nvSpPr>
          <p:cNvPr id="187" name="Google Shape;187;p24"/>
          <p:cNvSpPr txBox="1"/>
          <p:nvPr/>
        </p:nvSpPr>
        <p:spPr>
          <a:xfrm>
            <a:off x="1640542" y="3429000"/>
            <a:ext cx="6494929" cy="26776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The Safety Advisory Committee is referenced 3 times, in Standard III, but ‘Safety’ is Referenced 20 times- spread throughout multiple standards.</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Regardless of frequency- no other work can be done on this campus if it isn’t safe- Be it security safety, or accident/workplace safety.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Standard III</a:t>
            </a:r>
            <a:endParaRPr b="0" i="0" sz="4800" u="none" cap="none" strike="noStrike">
              <a:solidFill>
                <a:srgbClr val="3F3F3F"/>
              </a:solidFill>
              <a:latin typeface="Calibri"/>
              <a:ea typeface="Calibri"/>
              <a:cs typeface="Calibri"/>
              <a:sym typeface="Calibri"/>
            </a:endParaRPr>
          </a:p>
        </p:txBody>
      </p:sp>
      <p:pic>
        <p:nvPicPr>
          <p:cNvPr id="193" name="Google Shape;193;p25"/>
          <p:cNvPicPr preferRelativeResize="0"/>
          <p:nvPr/>
        </p:nvPicPr>
        <p:blipFill rotWithShape="1">
          <a:blip r:embed="rId3">
            <a:alphaModFix/>
          </a:blip>
          <a:srcRect b="0" l="0" r="0" t="0"/>
          <a:stretch/>
        </p:blipFill>
        <p:spPr>
          <a:xfrm>
            <a:off x="2884867" y="4293141"/>
            <a:ext cx="5602310" cy="1863094"/>
          </a:xfrm>
          <a:prstGeom prst="rect">
            <a:avLst/>
          </a:prstGeom>
          <a:noFill/>
          <a:ln>
            <a:noFill/>
          </a:ln>
        </p:spPr>
      </p:pic>
      <p:sp>
        <p:nvSpPr>
          <p:cNvPr id="194" name="Google Shape;194;p25"/>
          <p:cNvSpPr txBox="1"/>
          <p:nvPr/>
        </p:nvSpPr>
        <p:spPr>
          <a:xfrm>
            <a:off x="1287887" y="2112135"/>
            <a:ext cx="9672034"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Calibri"/>
                <a:ea typeface="Calibri"/>
                <a:cs typeface="Calibri"/>
                <a:sym typeface="Calibri"/>
              </a:rPr>
              <a:t>“III.B.1 </a:t>
            </a:r>
            <a:endParaRPr/>
          </a:p>
          <a:p>
            <a:pPr indent="0" lvl="0" marL="0" marR="0" rtl="0" algn="l">
              <a:lnSpc>
                <a:spcPct val="100000"/>
              </a:lnSpc>
              <a:spcBef>
                <a:spcPts val="0"/>
              </a:spcBef>
              <a:spcAft>
                <a:spcPts val="0"/>
              </a:spcAft>
              <a:buNone/>
            </a:pPr>
            <a:r>
              <a:rPr b="1" i="0" lang="en-US" sz="2400" u="none" cap="none" strike="noStrike">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The institution assures safe and sufficient physical resources at all</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locations where it offers courses, programs, and learning support services. They are constructed and maintained to assure access, safety, security, and a healthful learning and working environment.” </a:t>
            </a:r>
            <a:endParaRPr/>
          </a:p>
        </p:txBody>
      </p:sp>
      <p:sp>
        <p:nvSpPr>
          <p:cNvPr id="195" name="Google Shape;195;p25"/>
          <p:cNvSpPr txBox="1"/>
          <p:nvPr/>
        </p:nvSpPr>
        <p:spPr>
          <a:xfrm>
            <a:off x="9418749" y="5602310"/>
            <a:ext cx="1554051"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ISER p. 111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Standard III</a:t>
            </a:r>
            <a:endParaRPr b="0" i="0" sz="4800" u="none" cap="none" strike="noStrike">
              <a:solidFill>
                <a:srgbClr val="3F3F3F"/>
              </a:solidFill>
              <a:latin typeface="Calibri"/>
              <a:ea typeface="Calibri"/>
              <a:cs typeface="Calibri"/>
              <a:sym typeface="Calibri"/>
            </a:endParaRPr>
          </a:p>
        </p:txBody>
      </p:sp>
      <p:sp>
        <p:nvSpPr>
          <p:cNvPr id="201" name="Google Shape;201;p26"/>
          <p:cNvSpPr txBox="1"/>
          <p:nvPr>
            <p:ph idx="1" type="body"/>
          </p:nvPr>
        </p:nvSpPr>
        <p:spPr>
          <a:xfrm>
            <a:off x="1097280" y="1845734"/>
            <a:ext cx="10058400" cy="2816418"/>
          </a:xfrm>
          <a:prstGeom prst="rect">
            <a:avLst/>
          </a:prstGeom>
          <a:noFill/>
          <a:ln>
            <a:noFill/>
          </a:ln>
        </p:spPr>
        <p:txBody>
          <a:bodyPr anchorCtr="0" anchor="t" bIns="45700" lIns="0" spcFirstLastPara="1" rIns="0" wrap="square" tIns="45700">
            <a:noAutofit/>
          </a:bodyPr>
          <a:lstStyle/>
          <a:p>
            <a:pPr indent="0" lvl="0" marL="91440" marR="0" rtl="0" algn="l">
              <a:lnSpc>
                <a:spcPct val="90000"/>
              </a:lnSpc>
              <a:spcBef>
                <a:spcPts val="0"/>
              </a:spcBef>
              <a:spcAft>
                <a:spcPts val="0"/>
              </a:spcAft>
              <a:buClr>
                <a:schemeClr val="accent1"/>
              </a:buClr>
              <a:buSzPts val="2000"/>
              <a:buFont typeface="Calibri"/>
              <a:buNone/>
            </a:pPr>
            <a:r>
              <a:rPr b="0" i="0" lang="en-US" sz="2000" u="none" cap="none" strike="noStrike">
                <a:solidFill>
                  <a:srgbClr val="3F3F3F"/>
                </a:solidFill>
                <a:latin typeface="Calibri"/>
                <a:ea typeface="Calibri"/>
                <a:cs typeface="Calibri"/>
                <a:sym typeface="Calibri"/>
              </a:rPr>
              <a:t>How does BC meet Standard III?</a:t>
            </a:r>
            <a:endParaRPr/>
          </a:p>
          <a:p>
            <a:pPr indent="0" lvl="0" marL="91440" marR="0" rtl="0" algn="l">
              <a:lnSpc>
                <a:spcPct val="90000"/>
              </a:lnSpc>
              <a:spcBef>
                <a:spcPts val="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a:p>
            <a:pPr indent="0" lvl="0" marL="91440" marR="0" rtl="0" algn="l">
              <a:lnSpc>
                <a:spcPct val="90000"/>
              </a:lnSpc>
              <a:spcBef>
                <a:spcPts val="0"/>
              </a:spcBef>
              <a:spcAft>
                <a:spcPts val="0"/>
              </a:spcAft>
              <a:buClr>
                <a:schemeClr val="accent1"/>
              </a:buClr>
              <a:buSzPts val="2000"/>
              <a:buFont typeface="Calibri"/>
              <a:buNone/>
            </a:pPr>
            <a:r>
              <a:rPr b="0" i="0" lang="en-US" sz="2000" u="none" cap="none" strike="noStrike">
                <a:solidFill>
                  <a:srgbClr val="3F3F3F"/>
                </a:solidFill>
                <a:latin typeface="Calibri"/>
                <a:ea typeface="Calibri"/>
                <a:cs typeface="Calibri"/>
                <a:sym typeface="Calibri"/>
              </a:rPr>
              <a:t>Very well-</a:t>
            </a:r>
            <a:endParaRPr/>
          </a:p>
          <a:p>
            <a:pPr indent="0" lvl="0" marL="91440" marR="0" rtl="0" algn="l">
              <a:lnSpc>
                <a:spcPct val="90000"/>
              </a:lnSpc>
              <a:spcBef>
                <a:spcPts val="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a:p>
            <a:pPr indent="-355600" lvl="0" marL="457200" marR="0" rtl="0" algn="l">
              <a:lnSpc>
                <a:spcPct val="90000"/>
              </a:lnSpc>
              <a:spcBef>
                <a:spcPts val="12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“In recognition that a supportive learning environment needs safe and sufficient physical resources, Bakersfield College (BC) assures </a:t>
            </a:r>
            <a:r>
              <a:rPr b="1" i="1" lang="en-US" sz="2000" u="none" cap="none" strike="noStrike">
                <a:solidFill>
                  <a:srgbClr val="3F3F3F"/>
                </a:solidFill>
                <a:latin typeface="Calibri"/>
                <a:ea typeface="Calibri"/>
                <a:cs typeface="Calibri"/>
                <a:sym typeface="Calibri"/>
              </a:rPr>
              <a:t>safe physical resources </a:t>
            </a:r>
            <a:r>
              <a:rPr b="0" i="0" lang="en-US" sz="2000" u="none" cap="none" strike="noStrike">
                <a:solidFill>
                  <a:srgbClr val="3F3F3F"/>
                </a:solidFill>
                <a:latin typeface="Calibri"/>
                <a:ea typeface="Calibri"/>
                <a:cs typeface="Calibri"/>
                <a:sym typeface="Calibri"/>
              </a:rPr>
              <a:t>in support of our mission via several avenues: around the clock public safety service, updating security and safety features of buildings and other physical resources, and getting input from employees and students on maintenance needs.”</a:t>
            </a:r>
            <a:endParaRPr b="0" i="0" sz="2000" u="none" cap="none" strike="noStrike">
              <a:solidFill>
                <a:srgbClr val="3F3F3F"/>
              </a:solidFill>
              <a:latin typeface="Calibri"/>
              <a:ea typeface="Calibri"/>
              <a:cs typeface="Calibri"/>
              <a:sym typeface="Calibri"/>
            </a:endParaRPr>
          </a:p>
        </p:txBody>
      </p:sp>
      <p:sp>
        <p:nvSpPr>
          <p:cNvPr id="202" name="Google Shape;202;p26"/>
          <p:cNvSpPr txBox="1"/>
          <p:nvPr/>
        </p:nvSpPr>
        <p:spPr>
          <a:xfrm>
            <a:off x="9800822" y="5468370"/>
            <a:ext cx="1635617"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ISER p. 111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Standard III</a:t>
            </a:r>
            <a:endParaRPr b="0" i="0" sz="4800" u="none" cap="none" strike="noStrike">
              <a:solidFill>
                <a:srgbClr val="3F3F3F"/>
              </a:solidFill>
              <a:latin typeface="Calibri"/>
              <a:ea typeface="Calibri"/>
              <a:cs typeface="Calibri"/>
              <a:sym typeface="Calibri"/>
            </a:endParaRPr>
          </a:p>
        </p:txBody>
      </p:sp>
      <p:sp>
        <p:nvSpPr>
          <p:cNvPr id="208" name="Google Shape;208;p27"/>
          <p:cNvSpPr txBox="1"/>
          <p:nvPr>
            <p:ph idx="1" type="body"/>
          </p:nvPr>
        </p:nvSpPr>
        <p:spPr>
          <a:xfrm>
            <a:off x="1097280" y="1845734"/>
            <a:ext cx="10058400" cy="1798987"/>
          </a:xfrm>
          <a:prstGeom prst="rect">
            <a:avLst/>
          </a:prstGeom>
          <a:noFill/>
          <a:ln>
            <a:noFill/>
          </a:ln>
        </p:spPr>
        <p:txBody>
          <a:bodyPr anchorCtr="0" anchor="t" bIns="45700" lIns="0" spcFirstLastPara="1" rIns="0" wrap="square" tIns="45700">
            <a:noAutofit/>
          </a:bodyPr>
          <a:lstStyle/>
          <a:p>
            <a:pPr indent="0" lvl="0" marL="91440" marR="0" rtl="0" algn="l">
              <a:lnSpc>
                <a:spcPct val="90000"/>
              </a:lnSpc>
              <a:spcBef>
                <a:spcPts val="0"/>
              </a:spcBef>
              <a:spcAft>
                <a:spcPts val="0"/>
              </a:spcAft>
              <a:buClr>
                <a:schemeClr val="accent1"/>
              </a:buClr>
              <a:buSzPts val="2000"/>
              <a:buFont typeface="Calibri"/>
              <a:buNone/>
            </a:pPr>
            <a:r>
              <a:rPr b="0" i="0" lang="en-US" sz="2000" u="none" cap="none" strike="noStrike">
                <a:solidFill>
                  <a:srgbClr val="3F3F3F"/>
                </a:solidFill>
                <a:latin typeface="Calibri"/>
                <a:ea typeface="Calibri"/>
                <a:cs typeface="Calibri"/>
                <a:sym typeface="Calibri"/>
              </a:rPr>
              <a:t>We live in unfortunate times. </a:t>
            </a:r>
            <a:endParaRPr/>
          </a:p>
          <a:p>
            <a:pPr indent="0" lvl="0" marL="91440" marR="0" rtl="0" algn="l">
              <a:lnSpc>
                <a:spcPct val="90000"/>
              </a:lnSpc>
              <a:spcBef>
                <a:spcPts val="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a:p>
            <a:pPr indent="0" lvl="0" marL="91440" marR="0" rtl="0" algn="l">
              <a:lnSpc>
                <a:spcPct val="90000"/>
              </a:lnSpc>
              <a:spcBef>
                <a:spcPts val="0"/>
              </a:spcBef>
              <a:spcAft>
                <a:spcPts val="0"/>
              </a:spcAft>
              <a:buClr>
                <a:schemeClr val="accent1"/>
              </a:buClr>
              <a:buSzPts val="2000"/>
              <a:buFont typeface="Calibri"/>
              <a:buNone/>
            </a:pPr>
            <a:r>
              <a:rPr b="0" i="0" lang="en-US" sz="2000" u="none" cap="none" strike="noStrike">
                <a:solidFill>
                  <a:srgbClr val="3F3F3F"/>
                </a:solidFill>
                <a:latin typeface="Calibri"/>
                <a:ea typeface="Calibri"/>
                <a:cs typeface="Calibri"/>
                <a:sym typeface="Calibri"/>
              </a:rPr>
              <a:t>For various reasons, individuals have invaded campuses across the nation and caused harm.</a:t>
            </a:r>
            <a:endParaRPr/>
          </a:p>
          <a:p>
            <a:pPr indent="0" lvl="0" marL="91440" marR="0" rtl="0" algn="l">
              <a:lnSpc>
                <a:spcPct val="90000"/>
              </a:lnSpc>
              <a:spcBef>
                <a:spcPts val="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a:p>
            <a:pPr indent="0" lvl="0" marL="91440" marR="0" rtl="0" algn="l">
              <a:lnSpc>
                <a:spcPct val="90000"/>
              </a:lnSpc>
              <a:spcBef>
                <a:spcPts val="0"/>
              </a:spcBef>
              <a:spcAft>
                <a:spcPts val="0"/>
              </a:spcAft>
              <a:buClr>
                <a:schemeClr val="accent1"/>
              </a:buClr>
              <a:buSzPts val="2000"/>
              <a:buFont typeface="Calibri"/>
              <a:buNone/>
            </a:pPr>
            <a:r>
              <a:rPr b="0" i="0" lang="en-US" sz="2000" u="none" cap="none" strike="noStrike">
                <a:solidFill>
                  <a:srgbClr val="3F3F3F"/>
                </a:solidFill>
                <a:latin typeface="Calibri"/>
                <a:ea typeface="Calibri"/>
                <a:cs typeface="Calibri"/>
                <a:sym typeface="Calibri"/>
              </a:rPr>
              <a:t>Any reasonable person may ask something like- ‘what do we do to help make people safe from others?’</a:t>
            </a:r>
            <a:endParaRPr b="0" i="0" sz="2000" u="none" cap="none" strike="noStrike">
              <a:solidFill>
                <a:srgbClr val="3F3F3F"/>
              </a:solidFill>
              <a:latin typeface="Calibri"/>
              <a:ea typeface="Calibri"/>
              <a:cs typeface="Calibri"/>
              <a:sym typeface="Calibri"/>
            </a:endParaRPr>
          </a:p>
        </p:txBody>
      </p:sp>
      <p:sp>
        <p:nvSpPr>
          <p:cNvPr id="209" name="Google Shape;209;p27"/>
          <p:cNvSpPr txBox="1"/>
          <p:nvPr/>
        </p:nvSpPr>
        <p:spPr>
          <a:xfrm>
            <a:off x="1249251" y="4146997"/>
            <a:ext cx="9813701" cy="1631216"/>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“We </a:t>
            </a:r>
            <a:r>
              <a:rPr b="1" i="1" lang="en-US" sz="2000" u="none" cap="none" strike="noStrike">
                <a:solidFill>
                  <a:srgbClr val="000000"/>
                </a:solidFill>
                <a:latin typeface="Calibri"/>
                <a:ea typeface="Calibri"/>
                <a:cs typeface="Calibri"/>
                <a:sym typeface="Calibri"/>
              </a:rPr>
              <a:t>assure public safety </a:t>
            </a:r>
            <a:r>
              <a:rPr b="0" i="0" lang="en-US" sz="2000" u="none" cap="none" strike="noStrike">
                <a:solidFill>
                  <a:srgbClr val="000000"/>
                </a:solidFill>
                <a:latin typeface="Calibri"/>
                <a:ea typeface="Calibri"/>
                <a:cs typeface="Calibri"/>
                <a:sym typeface="Calibri"/>
              </a:rPr>
              <a:t>24 hours a day, 7 days per week at all sites where we offer courses,</a:t>
            </a:r>
            <a:endParaRPr/>
          </a:p>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services, and programs (III.B.1-7; III.B.1-8). We ensure all facilities meet federal, state, and county mandates for access, including the Americans with Disabilities Act. Examples of </a:t>
            </a:r>
            <a:r>
              <a:rPr b="1" i="1" lang="en-US" sz="2000" u="none" cap="none" strike="noStrike">
                <a:solidFill>
                  <a:srgbClr val="000000"/>
                </a:solidFill>
                <a:latin typeface="Calibri"/>
                <a:ea typeface="Calibri"/>
                <a:cs typeface="Calibri"/>
                <a:sym typeface="Calibri"/>
              </a:rPr>
              <a:t>proactive training and support </a:t>
            </a:r>
            <a:r>
              <a:rPr b="0" i="0" lang="en-US" sz="2000" u="none" cap="none" strike="noStrike">
                <a:solidFill>
                  <a:srgbClr val="000000"/>
                </a:solidFill>
                <a:latin typeface="Calibri"/>
                <a:ea typeface="Calibri"/>
                <a:cs typeface="Calibri"/>
                <a:sym typeface="Calibri"/>
              </a:rPr>
              <a:t>include:</a:t>
            </a:r>
            <a:endParaRPr/>
          </a:p>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 .”									ISER p. 111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Standard III</a:t>
            </a:r>
            <a:endParaRPr b="0" i="0" sz="4800" u="none" cap="none" strike="noStrike">
              <a:solidFill>
                <a:srgbClr val="3F3F3F"/>
              </a:solidFill>
              <a:latin typeface="Calibri"/>
              <a:ea typeface="Calibri"/>
              <a:cs typeface="Calibri"/>
              <a:sym typeface="Calibri"/>
            </a:endParaRPr>
          </a:p>
        </p:txBody>
      </p:sp>
      <p:sp>
        <p:nvSpPr>
          <p:cNvPr id="215" name="Google Shape;215;p28"/>
          <p:cNvSpPr txBox="1"/>
          <p:nvPr>
            <p:ph idx="1" type="body"/>
          </p:nvPr>
        </p:nvSpPr>
        <p:spPr>
          <a:xfrm>
            <a:off x="1097280" y="1845735"/>
            <a:ext cx="10058400" cy="1450758"/>
          </a:xfrm>
          <a:prstGeom prst="rect">
            <a:avLst/>
          </a:prstGeom>
          <a:noFill/>
          <a:ln>
            <a:noFill/>
          </a:ln>
        </p:spPr>
        <p:txBody>
          <a:bodyPr anchorCtr="0" anchor="t" bIns="45700" lIns="0" spcFirstLastPara="1" rIns="0" wrap="square" tIns="45700">
            <a:noAutofit/>
          </a:bodyPr>
          <a:lstStyle/>
          <a:p>
            <a:pPr indent="0" lvl="0" marL="91440" marR="0" rtl="0" algn="l">
              <a:lnSpc>
                <a:spcPct val="90000"/>
              </a:lnSpc>
              <a:spcBef>
                <a:spcPts val="0"/>
              </a:spcBef>
              <a:spcAft>
                <a:spcPts val="0"/>
              </a:spcAft>
              <a:buClr>
                <a:schemeClr val="accent1"/>
              </a:buClr>
              <a:buSzPts val="2000"/>
              <a:buFont typeface="Calibri"/>
              <a:buNone/>
            </a:pPr>
            <a:r>
              <a:rPr b="0" i="0" lang="en-US" sz="2400" u="none" cap="none" strike="noStrike">
                <a:solidFill>
                  <a:srgbClr val="3F3F3F"/>
                </a:solidFill>
                <a:latin typeface="Calibri"/>
                <a:ea typeface="Calibri"/>
                <a:cs typeface="Calibri"/>
                <a:sym typeface="Calibri"/>
              </a:rPr>
              <a:t>What about the facilities? </a:t>
            </a:r>
            <a:endParaRPr/>
          </a:p>
          <a:p>
            <a:pPr indent="0" lvl="0" marL="91440" marR="0" rtl="0" algn="l">
              <a:lnSpc>
                <a:spcPct val="90000"/>
              </a:lnSpc>
              <a:spcBef>
                <a:spcPts val="0"/>
              </a:spcBef>
              <a:spcAft>
                <a:spcPts val="0"/>
              </a:spcAft>
              <a:buClr>
                <a:schemeClr val="accent1"/>
              </a:buClr>
              <a:buSzPts val="2000"/>
              <a:buFont typeface="Calibri"/>
              <a:buNone/>
            </a:pPr>
            <a:r>
              <a:t/>
            </a:r>
            <a:endParaRPr b="0" i="0" sz="2400" u="none" cap="none" strike="noStrike">
              <a:solidFill>
                <a:srgbClr val="3F3F3F"/>
              </a:solidFill>
              <a:latin typeface="Calibri"/>
              <a:ea typeface="Calibri"/>
              <a:cs typeface="Calibri"/>
              <a:sym typeface="Calibri"/>
            </a:endParaRPr>
          </a:p>
          <a:p>
            <a:pPr indent="0" lvl="0" marL="91440" marR="0" rtl="0" algn="l">
              <a:lnSpc>
                <a:spcPct val="90000"/>
              </a:lnSpc>
              <a:spcBef>
                <a:spcPts val="0"/>
              </a:spcBef>
              <a:spcAft>
                <a:spcPts val="0"/>
              </a:spcAft>
              <a:buClr>
                <a:schemeClr val="accent1"/>
              </a:buClr>
              <a:buSzPts val="2000"/>
              <a:buFont typeface="Calibri"/>
              <a:buNone/>
            </a:pPr>
            <a:r>
              <a:rPr b="0" i="0" lang="en-US" sz="2400" u="none" cap="none" strike="noStrike">
                <a:solidFill>
                  <a:srgbClr val="3F3F3F"/>
                </a:solidFill>
                <a:latin typeface="Calibri"/>
                <a:ea typeface="Calibri"/>
                <a:cs typeface="Calibri"/>
                <a:sym typeface="Calibri"/>
              </a:rPr>
              <a:t>How does BC and the Safety Advisory Committee make sure that the facilities themselves are safe?</a:t>
            </a:r>
            <a:endParaRPr b="0" i="0" sz="2400" u="none" cap="none" strike="noStrike">
              <a:solidFill>
                <a:srgbClr val="3F3F3F"/>
              </a:solidFill>
              <a:latin typeface="Calibri"/>
              <a:ea typeface="Calibri"/>
              <a:cs typeface="Calibri"/>
              <a:sym typeface="Calibri"/>
            </a:endParaRPr>
          </a:p>
          <a:p>
            <a:pPr indent="0" lvl="0" marL="91440" marR="0" rtl="0" algn="l">
              <a:lnSpc>
                <a:spcPct val="90000"/>
              </a:lnSpc>
              <a:spcBef>
                <a:spcPts val="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p:txBody>
      </p:sp>
      <p:sp>
        <p:nvSpPr>
          <p:cNvPr id="216" name="Google Shape;216;p28"/>
          <p:cNvSpPr txBox="1"/>
          <p:nvPr/>
        </p:nvSpPr>
        <p:spPr>
          <a:xfrm>
            <a:off x="1189149" y="3709675"/>
            <a:ext cx="9813701" cy="1323439"/>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“We ensure safety of our facilities by </a:t>
            </a:r>
            <a:r>
              <a:rPr b="1" i="1" lang="en-US" sz="2000" u="none" cap="none" strike="noStrike">
                <a:solidFill>
                  <a:srgbClr val="000000"/>
                </a:solidFill>
                <a:latin typeface="Calibri"/>
                <a:ea typeface="Calibri"/>
                <a:cs typeface="Calibri"/>
                <a:sym typeface="Calibri"/>
              </a:rPr>
              <a:t>upgrading safety systems </a:t>
            </a:r>
            <a:r>
              <a:rPr b="0" i="0" lang="en-US" sz="2000" u="none" cap="none" strike="noStrike">
                <a:solidFill>
                  <a:srgbClr val="000000"/>
                </a:solidFill>
                <a:latin typeface="Calibri"/>
                <a:ea typeface="Calibri"/>
                <a:cs typeface="Calibri"/>
                <a:sym typeface="Calibri"/>
              </a:rPr>
              <a:t>already in place at our sites.</a:t>
            </a:r>
            <a:endParaRPr/>
          </a:p>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Examples include 1) the fire alarm system project, 2) a card lock system on all buildings, and 3) the switch to LED lamps on the Panorama campus exterior lighting (III.B.1-14; III.B.1-15; III.B.1-16).								ISER p. 111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2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Standard I</a:t>
            </a:r>
            <a:endParaRPr b="0" i="0" sz="4800" u="none" cap="none" strike="noStrike">
              <a:solidFill>
                <a:srgbClr val="3F3F3F"/>
              </a:solidFill>
              <a:latin typeface="Calibri"/>
              <a:ea typeface="Calibri"/>
              <a:cs typeface="Calibri"/>
              <a:sym typeface="Calibri"/>
            </a:endParaRPr>
          </a:p>
        </p:txBody>
      </p:sp>
      <p:sp>
        <p:nvSpPr>
          <p:cNvPr id="222" name="Google Shape;222;p29"/>
          <p:cNvSpPr txBox="1"/>
          <p:nvPr>
            <p:ph idx="1" type="body"/>
          </p:nvPr>
        </p:nvSpPr>
        <p:spPr>
          <a:xfrm>
            <a:off x="1097280" y="1845733"/>
            <a:ext cx="10058400" cy="1450757"/>
          </a:xfrm>
          <a:prstGeom prst="rect">
            <a:avLst/>
          </a:prstGeom>
          <a:noFill/>
          <a:ln>
            <a:noFill/>
          </a:ln>
        </p:spPr>
        <p:txBody>
          <a:bodyPr anchorCtr="0" anchor="t" bIns="45700" lIns="0" spcFirstLastPara="1" rIns="0" wrap="square" tIns="45700">
            <a:noAutofit/>
          </a:bodyPr>
          <a:lstStyle/>
          <a:p>
            <a:pPr indent="0" lvl="0" marL="91440" marR="0" rtl="0" algn="l">
              <a:lnSpc>
                <a:spcPct val="90000"/>
              </a:lnSpc>
              <a:spcBef>
                <a:spcPts val="0"/>
              </a:spcBef>
              <a:spcAft>
                <a:spcPts val="0"/>
              </a:spcAft>
              <a:buClr>
                <a:schemeClr val="accent1"/>
              </a:buClr>
              <a:buSzPts val="2000"/>
              <a:buFont typeface="Calibri"/>
              <a:buNone/>
            </a:pPr>
            <a:r>
              <a:rPr b="0" i="0" lang="en-US" sz="2400" u="none" cap="none" strike="noStrike">
                <a:solidFill>
                  <a:srgbClr val="3F3F3F"/>
                </a:solidFill>
                <a:latin typeface="Calibri"/>
                <a:ea typeface="Calibri"/>
                <a:cs typeface="Calibri"/>
                <a:sym typeface="Calibri"/>
              </a:rPr>
              <a:t>Yet, the ACCJC evaluation team might ask something more student oriented.</a:t>
            </a:r>
            <a:endParaRPr/>
          </a:p>
          <a:p>
            <a:pPr indent="0" lvl="0" marL="91440" marR="0" rtl="0" algn="l">
              <a:lnSpc>
                <a:spcPct val="90000"/>
              </a:lnSpc>
              <a:spcBef>
                <a:spcPts val="0"/>
              </a:spcBef>
              <a:spcAft>
                <a:spcPts val="0"/>
              </a:spcAft>
              <a:buClr>
                <a:schemeClr val="accent1"/>
              </a:buClr>
              <a:buSzPts val="2000"/>
              <a:buFont typeface="Calibri"/>
              <a:buNone/>
            </a:pPr>
            <a:r>
              <a:t/>
            </a:r>
            <a:endParaRPr b="0" i="0" sz="2400" u="none" cap="none" strike="noStrike">
              <a:solidFill>
                <a:srgbClr val="3F3F3F"/>
              </a:solidFill>
              <a:latin typeface="Calibri"/>
              <a:ea typeface="Calibri"/>
              <a:cs typeface="Calibri"/>
              <a:sym typeface="Calibri"/>
            </a:endParaRPr>
          </a:p>
          <a:p>
            <a:pPr indent="0" lvl="0" marL="91440" marR="0" rtl="0" algn="l">
              <a:lnSpc>
                <a:spcPct val="90000"/>
              </a:lnSpc>
              <a:spcBef>
                <a:spcPts val="0"/>
              </a:spcBef>
              <a:spcAft>
                <a:spcPts val="0"/>
              </a:spcAft>
              <a:buClr>
                <a:schemeClr val="accent1"/>
              </a:buClr>
              <a:buSzPts val="2000"/>
              <a:buFont typeface="Calibri"/>
              <a:buNone/>
            </a:pPr>
            <a:r>
              <a:rPr b="0" i="0" lang="en-US" sz="2400" u="none" cap="none" strike="noStrike">
                <a:solidFill>
                  <a:srgbClr val="3F3F3F"/>
                </a:solidFill>
                <a:latin typeface="Calibri"/>
                <a:ea typeface="Calibri"/>
                <a:cs typeface="Calibri"/>
                <a:sym typeface="Calibri"/>
              </a:rPr>
              <a:t>What if they were to ask how BC makes sure Students are familiar with our Safety Concerns?</a:t>
            </a:r>
            <a:endParaRPr b="0" i="0" sz="2400" u="none" cap="none" strike="noStrike">
              <a:solidFill>
                <a:srgbClr val="3F3F3F"/>
              </a:solidFill>
              <a:latin typeface="Calibri"/>
              <a:ea typeface="Calibri"/>
              <a:cs typeface="Calibri"/>
              <a:sym typeface="Calibri"/>
            </a:endParaRPr>
          </a:p>
        </p:txBody>
      </p:sp>
      <p:sp>
        <p:nvSpPr>
          <p:cNvPr id="223" name="Google Shape;223;p29"/>
          <p:cNvSpPr txBox="1"/>
          <p:nvPr/>
        </p:nvSpPr>
        <p:spPr>
          <a:xfrm>
            <a:off x="2794715" y="3429000"/>
            <a:ext cx="8680361" cy="2554545"/>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Standard I.C.1- on Institutional integrity, gives an answer:</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Our website and committees websites are the primary ways we communicate our policies and processes.</a:t>
            </a:r>
            <a:endParaRPr/>
          </a:p>
          <a:p>
            <a:pPr indent="0" lvl="0" marL="0" marR="0" rtl="0" algn="l">
              <a:lnSpc>
                <a:spcPct val="100000"/>
              </a:lnSpc>
              <a:spcBef>
                <a:spcPts val="0"/>
              </a:spcBef>
              <a:spcAft>
                <a:spcPts val="0"/>
              </a:spcAft>
              <a:buNone/>
            </a:pPr>
            <a:br>
              <a:rPr b="0" i="0" lang="en-US" sz="2000" u="none" cap="none" strike="noStrike">
                <a:solidFill>
                  <a:srgbClr val="000000"/>
                </a:solidFill>
                <a:latin typeface="Calibri"/>
                <a:ea typeface="Calibri"/>
                <a:cs typeface="Calibri"/>
                <a:sym typeface="Calibri"/>
              </a:rPr>
            </a:br>
            <a:r>
              <a:rPr b="0" i="0" lang="en-US" sz="2000" u="none" cap="none" strike="noStrike">
                <a:solidFill>
                  <a:srgbClr val="000000"/>
                </a:solidFill>
                <a:latin typeface="Calibri"/>
                <a:ea typeface="Calibri"/>
                <a:cs typeface="Calibri"/>
                <a:sym typeface="Calibri"/>
              </a:rPr>
              <a:t>HOWEVER, we also have been developing an active social media presence, and our BC Renegades App has information about the student handbook, </a:t>
            </a:r>
            <a:r>
              <a:rPr b="0" i="1" lang="en-US" sz="2000" u="none" cap="none" strike="noStrike">
                <a:solidFill>
                  <a:srgbClr val="C00000"/>
                </a:solidFill>
                <a:latin typeface="Calibri"/>
                <a:ea typeface="Calibri"/>
                <a:cs typeface="Calibri"/>
                <a:sym typeface="Calibri"/>
              </a:rPr>
              <a:t>Campus Safety information</a:t>
            </a:r>
            <a:r>
              <a:rPr b="0" i="0" lang="en-US" sz="2000" u="none" cap="none" strike="noStrike">
                <a:solidFill>
                  <a:srgbClr val="000000"/>
                </a:solidFill>
                <a:latin typeface="Calibri"/>
                <a:ea typeface="Calibri"/>
                <a:cs typeface="Calibri"/>
                <a:sym typeface="Calibri"/>
              </a:rPr>
              <a:t>, official BC Notifications, and more.     ISER p. 48</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Quality Focus Essay (QFE)</a:t>
            </a:r>
            <a:endParaRPr b="0" i="0" sz="4800" u="none" cap="none" strike="noStrike">
              <a:solidFill>
                <a:srgbClr val="3F3F3F"/>
              </a:solidFill>
              <a:latin typeface="Calibri"/>
              <a:ea typeface="Calibri"/>
              <a:cs typeface="Calibri"/>
              <a:sym typeface="Calibri"/>
            </a:endParaRPr>
          </a:p>
        </p:txBody>
      </p:sp>
      <p:sp>
        <p:nvSpPr>
          <p:cNvPr id="229" name="Google Shape;229;p30"/>
          <p:cNvSpPr txBox="1"/>
          <p:nvPr>
            <p:ph idx="1" type="body"/>
          </p:nvPr>
        </p:nvSpPr>
        <p:spPr>
          <a:xfrm>
            <a:off x="1121225" y="2094732"/>
            <a:ext cx="10058400" cy="872700"/>
          </a:xfrm>
          <a:prstGeom prst="rect">
            <a:avLst/>
          </a:prstGeom>
          <a:noFill/>
          <a:ln>
            <a:noFill/>
          </a:ln>
        </p:spPr>
        <p:txBody>
          <a:bodyPr anchorCtr="0" anchor="t" bIns="45700" lIns="0" spcFirstLastPara="1" rIns="0" wrap="square" tIns="45700">
            <a:noAutofit/>
          </a:bodyPr>
          <a:lstStyle/>
          <a:p>
            <a:pPr indent="0" lvl="0" marL="0" marR="0" rtl="0" algn="l">
              <a:lnSpc>
                <a:spcPct val="90000"/>
              </a:lnSpc>
              <a:spcBef>
                <a:spcPts val="0"/>
              </a:spcBef>
              <a:spcAft>
                <a:spcPts val="0"/>
              </a:spcAft>
              <a:buClr>
                <a:schemeClr val="dk1"/>
              </a:buClr>
              <a:buSzPts val="1100"/>
              <a:buFont typeface="Arial"/>
              <a:buNone/>
            </a:pPr>
            <a:r>
              <a:rPr b="0" i="0" lang="en-US" sz="2000" u="none" cap="none" strike="noStrike">
                <a:solidFill>
                  <a:srgbClr val="3F3F3F"/>
                </a:solidFill>
                <a:latin typeface="Calibri"/>
                <a:ea typeface="Calibri"/>
                <a:cs typeface="Calibri"/>
                <a:sym typeface="Calibri"/>
              </a:rPr>
              <a:t>Continuous quality improvement is a mark of institutional effectiveness. The ISER results in a QFE that identifies areas of needed change, development, institutionalization, and expansion.</a:t>
            </a:r>
            <a:endParaRPr b="0" i="0" sz="2000" u="none" cap="none" strike="noStrike">
              <a:solidFill>
                <a:srgbClr val="3F3F3F"/>
              </a:solidFill>
              <a:latin typeface="Calibri"/>
              <a:ea typeface="Calibri"/>
              <a:cs typeface="Calibri"/>
              <a:sym typeface="Calibri"/>
            </a:endParaRPr>
          </a:p>
          <a:p>
            <a:pPr indent="0" lvl="0" marL="0" marR="0" rtl="0" algn="l">
              <a:lnSpc>
                <a:spcPct val="90000"/>
              </a:lnSpc>
              <a:spcBef>
                <a:spcPts val="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p:txBody>
      </p:sp>
      <p:sp>
        <p:nvSpPr>
          <p:cNvPr id="230" name="Google Shape;230;p30"/>
          <p:cNvSpPr txBox="1"/>
          <p:nvPr/>
        </p:nvSpPr>
        <p:spPr>
          <a:xfrm>
            <a:off x="1220125" y="3076000"/>
            <a:ext cx="9812700" cy="11508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US" sz="2000" u="none" cap="none" strike="noStrike">
                <a:solidFill>
                  <a:schemeClr val="dk1"/>
                </a:solidFill>
                <a:latin typeface="Calibri"/>
                <a:ea typeface="Calibri"/>
                <a:cs typeface="Calibri"/>
                <a:sym typeface="Calibri"/>
              </a:rPr>
              <a:t>Our QFE identifies successes in the Guided Pathways project and development of Completion Coaching Communities. Furthermore, we link Guided Pathways and Strategic Directions for future educational innovations!</a:t>
            </a:r>
            <a:endParaRPr b="0" i="0" sz="2000" u="none" cap="none" strike="noStrike">
              <a:solidFill>
                <a:schemeClr val="dk1"/>
              </a:solidFill>
              <a:latin typeface="Calibri"/>
              <a:ea typeface="Calibri"/>
              <a:cs typeface="Calibri"/>
              <a:sym typeface="Calibri"/>
            </a:endParaRPr>
          </a:p>
        </p:txBody>
      </p:sp>
      <p:sp>
        <p:nvSpPr>
          <p:cNvPr id="231" name="Google Shape;231;p30"/>
          <p:cNvSpPr txBox="1"/>
          <p:nvPr/>
        </p:nvSpPr>
        <p:spPr>
          <a:xfrm>
            <a:off x="1244075" y="4506675"/>
            <a:ext cx="9812700" cy="1450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US" sz="2000" u="none" cap="none" strike="noStrike">
                <a:solidFill>
                  <a:schemeClr val="dk1"/>
                </a:solidFill>
                <a:latin typeface="Calibri"/>
                <a:ea typeface="Calibri"/>
                <a:cs typeface="Calibri"/>
                <a:sym typeface="Calibri"/>
              </a:rPr>
              <a:t>Our QFE identifies has two projects for improvement:</a:t>
            </a:r>
            <a:endParaRPr b="0" i="0" sz="2000" u="none" cap="none" strike="noStrike">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Clr>
                <a:schemeClr val="dk1"/>
              </a:buClr>
              <a:buSzPts val="1100"/>
              <a:buFont typeface="Arial"/>
              <a:buNone/>
            </a:pPr>
            <a:r>
              <a:rPr b="0" i="0" lang="en-US" sz="2000" u="none" cap="none" strike="noStrike">
                <a:solidFill>
                  <a:schemeClr val="dk1"/>
                </a:solidFill>
                <a:latin typeface="Calibri"/>
                <a:ea typeface="Calibri"/>
                <a:cs typeface="Calibri"/>
                <a:sym typeface="Calibri"/>
              </a:rPr>
              <a:t>  1: Clarify the Path with the Program Pathways Mapper.</a:t>
            </a:r>
            <a:endParaRPr b="0" i="0" sz="2000" u="none" cap="none" strike="noStrike">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Clr>
                <a:schemeClr val="dk1"/>
              </a:buClr>
              <a:buSzPts val="1100"/>
              <a:buFont typeface="Arial"/>
              <a:buNone/>
            </a:pPr>
            <a:r>
              <a:rPr b="0" i="0" lang="en-US" sz="2000" u="none" cap="none" strike="noStrike">
                <a:solidFill>
                  <a:schemeClr val="dk1"/>
                </a:solidFill>
                <a:latin typeface="Calibri"/>
                <a:ea typeface="Calibri"/>
                <a:cs typeface="Calibri"/>
                <a:sym typeface="Calibri"/>
              </a:rPr>
              <a:t>  2: Keep Students on the Path by Scaling and Integrating Student Support &amp;</a:t>
            </a:r>
            <a:endParaRPr b="0" i="0" sz="2000" u="none" cap="none" strike="noStrike">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Clr>
                <a:schemeClr val="dk1"/>
              </a:buClr>
              <a:buSzPts val="1100"/>
              <a:buFont typeface="Arial"/>
              <a:buNone/>
            </a:pPr>
            <a:r>
              <a:rPr b="0" i="0" lang="en-US" sz="2000" u="none" cap="none" strike="noStrike">
                <a:solidFill>
                  <a:schemeClr val="dk1"/>
                </a:solidFill>
                <a:latin typeface="Calibri"/>
                <a:ea typeface="Calibri"/>
                <a:cs typeface="Calibri"/>
                <a:sym typeface="Calibri"/>
              </a:rPr>
              <a:t>       Learning</a:t>
            </a:r>
            <a:r>
              <a:rPr b="0" i="0" lang="en-US"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Full ISER Review</a:t>
            </a:r>
            <a:endParaRPr b="0" i="0" sz="4800" u="none" cap="none" strike="noStrike">
              <a:solidFill>
                <a:srgbClr val="3F3F3F"/>
              </a:solidFill>
              <a:latin typeface="Calibri"/>
              <a:ea typeface="Calibri"/>
              <a:cs typeface="Calibri"/>
              <a:sym typeface="Calibri"/>
            </a:endParaRPr>
          </a:p>
        </p:txBody>
      </p:sp>
      <p:sp>
        <p:nvSpPr>
          <p:cNvPr id="237" name="Google Shape;237;p31"/>
          <p:cNvSpPr txBox="1"/>
          <p:nvPr>
            <p:ph idx="1" type="body"/>
          </p:nvPr>
        </p:nvSpPr>
        <p:spPr>
          <a:xfrm>
            <a:off x="1097275" y="2185527"/>
            <a:ext cx="10058400" cy="3019800"/>
          </a:xfrm>
          <a:prstGeom prst="rect">
            <a:avLst/>
          </a:prstGeom>
          <a:noFill/>
          <a:ln>
            <a:noFill/>
          </a:ln>
        </p:spPr>
        <p:txBody>
          <a:bodyPr anchorCtr="0" anchor="t" bIns="45700" lIns="0" spcFirstLastPara="1" rIns="0" wrap="square" tIns="45700">
            <a:noAutofit/>
          </a:bodyPr>
          <a:lstStyle/>
          <a:p>
            <a:pPr indent="-91440" lvl="0" marL="91440" marR="0" rtl="0" algn="l">
              <a:lnSpc>
                <a:spcPct val="90000"/>
              </a:lnSpc>
              <a:spcBef>
                <a:spcPts val="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The ISER describes how BC has met the four standards and all subsections.</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ACCJC peer review team has our ISER and is preparing for our site visit.</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The team will be at BC October 1-4</a:t>
            </a:r>
            <a:r>
              <a:rPr b="0" baseline="30000" i="0" lang="en-US" sz="2000" u="none" cap="none" strike="noStrike">
                <a:solidFill>
                  <a:srgbClr val="3F3F3F"/>
                </a:solidFill>
                <a:latin typeface="Calibri"/>
                <a:ea typeface="Calibri"/>
                <a:cs typeface="Calibri"/>
                <a:sym typeface="Calibri"/>
              </a:rPr>
              <a:t>th</a:t>
            </a:r>
            <a:r>
              <a:rPr b="0" i="0" lang="en-US" sz="2000" u="none" cap="none" strike="noStrike">
                <a:solidFill>
                  <a:srgbClr val="3F3F3F"/>
                </a:solidFill>
                <a:latin typeface="Calibri"/>
                <a:ea typeface="Calibri"/>
                <a:cs typeface="Calibri"/>
                <a:sym typeface="Calibri"/>
              </a:rPr>
              <a:t> and will talk with administrators, faculty, classified personnel, and students.</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They will be talking with committee leaders and members about the ISER.</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Please review the documents we’ve provided so that we have a common language and can articulate all we do.</a:t>
            </a:r>
            <a:endParaRPr b="0" i="0" sz="2000" u="none" cap="none" strike="noStrike">
              <a:solidFill>
                <a:srgbClr val="3F3F3F"/>
              </a:solidFill>
              <a:latin typeface="Calibri"/>
              <a:ea typeface="Calibri"/>
              <a:cs typeface="Calibri"/>
              <a:sym typeface="Calibri"/>
            </a:endParaRPr>
          </a:p>
          <a:p>
            <a:pPr indent="0" lvl="0" marL="0" marR="0" rtl="0" algn="l">
              <a:lnSpc>
                <a:spcPct val="90000"/>
              </a:lnSpc>
              <a:spcBef>
                <a:spcPts val="140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Accreditation Basics</a:t>
            </a:r>
            <a:endParaRPr b="0" i="0" sz="4800" u="none" cap="none" strike="noStrike">
              <a:solidFill>
                <a:srgbClr val="3F3F3F"/>
              </a:solidFill>
              <a:latin typeface="Calibri"/>
              <a:ea typeface="Calibri"/>
              <a:cs typeface="Calibri"/>
              <a:sym typeface="Calibri"/>
            </a:endParaRPr>
          </a:p>
        </p:txBody>
      </p:sp>
      <p:sp>
        <p:nvSpPr>
          <p:cNvPr id="113" name="Google Shape;113;p14"/>
          <p:cNvSpPr txBox="1"/>
          <p:nvPr>
            <p:ph idx="1" type="body"/>
          </p:nvPr>
        </p:nvSpPr>
        <p:spPr>
          <a:xfrm>
            <a:off x="1097275" y="2201567"/>
            <a:ext cx="10058400" cy="1784100"/>
          </a:xfrm>
          <a:prstGeom prst="rect">
            <a:avLst/>
          </a:prstGeom>
          <a:noFill/>
          <a:ln>
            <a:noFill/>
          </a:ln>
        </p:spPr>
        <p:txBody>
          <a:bodyPr anchorCtr="0" anchor="t" bIns="45700" lIns="0" spcFirstLastPara="1" rIns="0" wrap="square" tIns="45700">
            <a:noAutofit/>
          </a:bodyPr>
          <a:lstStyle/>
          <a:p>
            <a:pPr indent="-91440" lvl="0" marL="91440" marR="0" rtl="0" algn="l">
              <a:lnSpc>
                <a:spcPct val="90000"/>
              </a:lnSpc>
              <a:spcBef>
                <a:spcPts val="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Accrediting Commission for Community and Junior Colleges (ACCJC) evaluates and accredits Junior Colleges</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Accreditation allows our students to receive federal financial aid dollars</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Allows us to engage in continuous evaluation and quality improvement</a:t>
            </a:r>
            <a:endParaRPr b="0" i="0" sz="2000" u="none" cap="none" strike="noStrike">
              <a:solidFill>
                <a:srgbClr val="3F3F3F"/>
              </a:solidFill>
              <a:latin typeface="Calibri"/>
              <a:ea typeface="Calibri"/>
              <a:cs typeface="Calibri"/>
              <a:sym typeface="Calibri"/>
            </a:endParaRPr>
          </a:p>
          <a:p>
            <a:pPr indent="0" lvl="0" marL="0" marR="0" rtl="0" algn="l">
              <a:lnSpc>
                <a:spcPct val="90000"/>
              </a:lnSpc>
              <a:spcBef>
                <a:spcPts val="140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p:txBody>
      </p:sp>
      <p:pic>
        <p:nvPicPr>
          <p:cNvPr id="114" name="Google Shape;114;p14"/>
          <p:cNvPicPr preferRelativeResize="0"/>
          <p:nvPr/>
        </p:nvPicPr>
        <p:blipFill rotWithShape="1">
          <a:blip r:embed="rId3">
            <a:alphaModFix/>
          </a:blip>
          <a:srcRect b="0" l="0" r="0" t="0"/>
          <a:stretch/>
        </p:blipFill>
        <p:spPr>
          <a:xfrm>
            <a:off x="7926705" y="4449869"/>
            <a:ext cx="3228975" cy="1419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2"/>
          <p:cNvSpPr txBox="1"/>
          <p:nvPr>
            <p:ph type="title"/>
          </p:nvPr>
        </p:nvSpPr>
        <p:spPr>
          <a:xfrm>
            <a:off x="1097277" y="758950"/>
            <a:ext cx="5699100" cy="3566100"/>
          </a:xfrm>
          <a:prstGeom prst="rect">
            <a:avLst/>
          </a:prstGeom>
          <a:noFill/>
          <a:ln>
            <a:noFill/>
          </a:ln>
        </p:spPr>
        <p:txBody>
          <a:bodyPr anchorCtr="0" anchor="t" bIns="45700" lIns="91425" spcFirstLastPara="1" rIns="91425" wrap="square" tIns="45700">
            <a:noAutofit/>
          </a:bodyPr>
          <a:lstStyle/>
          <a:p>
            <a:pPr indent="0" lvl="0" marL="0" marR="0" rtl="0" algn="l">
              <a:lnSpc>
                <a:spcPct val="85000"/>
              </a:lnSpc>
              <a:spcBef>
                <a:spcPts val="0"/>
              </a:spcBef>
              <a:spcAft>
                <a:spcPts val="0"/>
              </a:spcAft>
              <a:buClr>
                <a:srgbClr val="262626"/>
              </a:buClr>
              <a:buSzPts val="8000"/>
              <a:buFont typeface="Calibri"/>
              <a:buNone/>
            </a:pPr>
            <a:r>
              <a:rPr b="0" i="0" lang="en-US" sz="8000" u="none" cap="none" strike="noStrike">
                <a:solidFill>
                  <a:srgbClr val="262626"/>
                </a:solidFill>
                <a:latin typeface="Calibri"/>
                <a:ea typeface="Calibri"/>
                <a:cs typeface="Calibri"/>
                <a:sym typeface="Calibri"/>
              </a:rPr>
              <a:t>We </a:t>
            </a:r>
            <a:endParaRPr b="0" i="0" sz="8000" u="none" cap="none" strike="noStrike">
              <a:solidFill>
                <a:srgbClr val="262626"/>
              </a:solidFill>
              <a:latin typeface="Calibri"/>
              <a:ea typeface="Calibri"/>
              <a:cs typeface="Calibri"/>
              <a:sym typeface="Calibri"/>
            </a:endParaRPr>
          </a:p>
          <a:p>
            <a:pPr indent="0" lvl="0" marL="0" marR="0" rtl="0" algn="l">
              <a:lnSpc>
                <a:spcPct val="85000"/>
              </a:lnSpc>
              <a:spcBef>
                <a:spcPts val="0"/>
              </a:spcBef>
              <a:spcAft>
                <a:spcPts val="0"/>
              </a:spcAft>
              <a:buClr>
                <a:srgbClr val="262626"/>
              </a:buClr>
              <a:buSzPts val="8000"/>
              <a:buFont typeface="Calibri"/>
              <a:buNone/>
            </a:pPr>
            <a:r>
              <a:rPr b="0" i="0" lang="en-US" sz="8000" u="none" cap="none" strike="noStrike">
                <a:solidFill>
                  <a:srgbClr val="262626"/>
                </a:solidFill>
                <a:latin typeface="Calibri"/>
                <a:ea typeface="Calibri"/>
                <a:cs typeface="Calibri"/>
                <a:sym typeface="Calibri"/>
              </a:rPr>
              <a:t>        Are,</a:t>
            </a:r>
            <a:endParaRPr b="0" i="0" sz="8000" u="none" cap="none" strike="noStrike">
              <a:solidFill>
                <a:srgbClr val="262626"/>
              </a:solidFill>
              <a:latin typeface="Calibri"/>
              <a:ea typeface="Calibri"/>
              <a:cs typeface="Calibri"/>
              <a:sym typeface="Calibri"/>
            </a:endParaRPr>
          </a:p>
          <a:p>
            <a:pPr indent="457200" lvl="0" marL="2743200" marR="0" rtl="0" algn="l">
              <a:lnSpc>
                <a:spcPct val="85000"/>
              </a:lnSpc>
              <a:spcBef>
                <a:spcPts val="0"/>
              </a:spcBef>
              <a:spcAft>
                <a:spcPts val="0"/>
              </a:spcAft>
              <a:buClr>
                <a:srgbClr val="262626"/>
              </a:buClr>
              <a:buSzPts val="8000"/>
              <a:buFont typeface="Calibri"/>
              <a:buNone/>
            </a:pPr>
            <a:r>
              <a:rPr b="0" i="0" lang="en-US" sz="8000" u="none" cap="none" strike="noStrike">
                <a:solidFill>
                  <a:srgbClr val="262626"/>
                </a:solidFill>
                <a:latin typeface="Calibri"/>
                <a:ea typeface="Calibri"/>
                <a:cs typeface="Calibri"/>
                <a:sym typeface="Calibri"/>
              </a:rPr>
              <a:t>  BC!</a:t>
            </a:r>
            <a:endParaRPr b="0" i="0" sz="8000" u="none" cap="none" strike="noStrike">
              <a:solidFill>
                <a:srgbClr val="262626"/>
              </a:solidFill>
              <a:latin typeface="Calibri"/>
              <a:ea typeface="Calibri"/>
              <a:cs typeface="Calibri"/>
              <a:sym typeface="Calibri"/>
            </a:endParaRPr>
          </a:p>
        </p:txBody>
      </p:sp>
      <p:sp>
        <p:nvSpPr>
          <p:cNvPr id="243" name="Google Shape;243;p32"/>
          <p:cNvSpPr txBox="1"/>
          <p:nvPr>
            <p:ph idx="1" type="body"/>
          </p:nvPr>
        </p:nvSpPr>
        <p:spPr>
          <a:xfrm>
            <a:off x="4097575" y="5529675"/>
            <a:ext cx="7058100" cy="545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400"/>
              <a:buFont typeface="Calibri"/>
              <a:buNone/>
            </a:pPr>
            <a:r>
              <a:rPr b="0" i="0" lang="en-US" sz="2000" u="none" cap="none" strike="noStrike">
                <a:solidFill>
                  <a:schemeClr val="dk2"/>
                </a:solidFill>
                <a:latin typeface="Calibri"/>
                <a:ea typeface="Calibri"/>
                <a:cs typeface="Calibri"/>
                <a:sym typeface="Calibri"/>
              </a:rPr>
              <a:t>Brought to you by your friendly neighborhood Accreditation Team.</a:t>
            </a:r>
            <a:endParaRPr b="0" i="0" sz="2000" u="none" cap="none" strike="noStrike">
              <a:solidFill>
                <a:schemeClr val="dk2"/>
              </a:solidFill>
              <a:latin typeface="Calibri"/>
              <a:ea typeface="Calibri"/>
              <a:cs typeface="Calibri"/>
              <a:sym typeface="Calibri"/>
            </a:endParaRPr>
          </a:p>
        </p:txBody>
      </p:sp>
      <p:pic>
        <p:nvPicPr>
          <p:cNvPr id="244" name="Google Shape;244;p32"/>
          <p:cNvPicPr preferRelativeResize="0"/>
          <p:nvPr/>
        </p:nvPicPr>
        <p:blipFill rotWithShape="1">
          <a:blip r:embed="rId4">
            <a:alphaModFix/>
          </a:blip>
          <a:srcRect b="0" l="0" r="0" t="0"/>
          <a:stretch/>
        </p:blipFill>
        <p:spPr>
          <a:xfrm>
            <a:off x="6871698" y="1577066"/>
            <a:ext cx="4283982" cy="25703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ACCJC</a:t>
            </a:r>
            <a:endParaRPr b="0" i="0" sz="4800" u="none" cap="none" strike="noStrike">
              <a:solidFill>
                <a:srgbClr val="3F3F3F"/>
              </a:solidFill>
              <a:latin typeface="Calibri"/>
              <a:ea typeface="Calibri"/>
              <a:cs typeface="Calibri"/>
              <a:sym typeface="Calibri"/>
            </a:endParaRPr>
          </a:p>
        </p:txBody>
      </p:sp>
      <p:sp>
        <p:nvSpPr>
          <p:cNvPr id="120" name="Google Shape;120;p15"/>
          <p:cNvSpPr txBox="1"/>
          <p:nvPr>
            <p:ph idx="1" type="body"/>
          </p:nvPr>
        </p:nvSpPr>
        <p:spPr>
          <a:xfrm>
            <a:off x="1097275" y="2031079"/>
            <a:ext cx="10058400" cy="2232000"/>
          </a:xfrm>
          <a:prstGeom prst="rect">
            <a:avLst/>
          </a:prstGeom>
          <a:noFill/>
          <a:ln>
            <a:noFill/>
          </a:ln>
        </p:spPr>
        <p:txBody>
          <a:bodyPr anchorCtr="0" anchor="t" bIns="45700" lIns="0" spcFirstLastPara="1" rIns="0" wrap="square" tIns="45700">
            <a:noAutofit/>
          </a:bodyPr>
          <a:lstStyle/>
          <a:p>
            <a:pPr indent="-91440" lvl="0" marL="91440" marR="0" rtl="0" algn="l">
              <a:lnSpc>
                <a:spcPct val="90000"/>
              </a:lnSpc>
              <a:spcBef>
                <a:spcPts val="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Our evaluation team is comprised of educators and administrators</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ACCJC has established four major accreditation standards</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Under those four standards are 14 subsections</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We demonstrate compliance via a written self report…the Institution Self-Evaluation Report (ISER)</a:t>
            </a:r>
            <a:endParaRPr b="0" i="0" sz="2000" u="none" cap="none" strike="noStrike">
              <a:solidFill>
                <a:srgbClr val="3F3F3F"/>
              </a:solidFill>
              <a:latin typeface="Calibri"/>
              <a:ea typeface="Calibri"/>
              <a:cs typeface="Calibri"/>
              <a:sym typeface="Calibri"/>
            </a:endParaRPr>
          </a:p>
        </p:txBody>
      </p:sp>
      <p:pic>
        <p:nvPicPr>
          <p:cNvPr id="121" name="Google Shape;121;p15"/>
          <p:cNvPicPr preferRelativeResize="0"/>
          <p:nvPr/>
        </p:nvPicPr>
        <p:blipFill rotWithShape="1">
          <a:blip r:embed="rId3">
            <a:alphaModFix/>
          </a:blip>
          <a:srcRect b="0" l="0" r="0" t="0"/>
          <a:stretch/>
        </p:blipFill>
        <p:spPr>
          <a:xfrm>
            <a:off x="8726805" y="4263069"/>
            <a:ext cx="2428875" cy="1876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Standards</a:t>
            </a:r>
            <a:endParaRPr b="0" i="0" sz="4800" u="none" cap="none" strike="noStrike">
              <a:solidFill>
                <a:srgbClr val="3F3F3F"/>
              </a:solidFill>
              <a:latin typeface="Calibri"/>
              <a:ea typeface="Calibri"/>
              <a:cs typeface="Calibri"/>
              <a:sym typeface="Calibri"/>
            </a:endParaRPr>
          </a:p>
        </p:txBody>
      </p:sp>
      <p:sp>
        <p:nvSpPr>
          <p:cNvPr id="127" name="Google Shape;127;p16"/>
          <p:cNvSpPr txBox="1"/>
          <p:nvPr>
            <p:ph idx="1" type="body"/>
          </p:nvPr>
        </p:nvSpPr>
        <p:spPr>
          <a:xfrm>
            <a:off x="1097275" y="2231875"/>
            <a:ext cx="8618100" cy="1865400"/>
          </a:xfrm>
          <a:prstGeom prst="rect">
            <a:avLst/>
          </a:prstGeom>
          <a:noFill/>
          <a:ln>
            <a:noFill/>
          </a:ln>
        </p:spPr>
        <p:txBody>
          <a:bodyPr anchorCtr="0" anchor="t" bIns="45700" lIns="0" spcFirstLastPara="1" rIns="0" wrap="square" tIns="45700">
            <a:noAutofit/>
          </a:bodyPr>
          <a:lstStyle/>
          <a:p>
            <a:pPr indent="-91440" lvl="0" marL="91440" marR="0" rtl="0" algn="l">
              <a:lnSpc>
                <a:spcPct val="90000"/>
              </a:lnSpc>
              <a:spcBef>
                <a:spcPts val="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Standard I: Mission, Academic Quality, and Institutional Effectiveness and Integrity</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Standard II: Student Learning Programs and Support Services</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Standard III: Resources</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Standard IV: Leadership and Governance</a:t>
            </a:r>
            <a:endParaRPr b="0" i="0" sz="2000" u="none" cap="none" strike="noStrike">
              <a:solidFill>
                <a:srgbClr val="3F3F3F"/>
              </a:solidFill>
              <a:latin typeface="Calibri"/>
              <a:ea typeface="Calibri"/>
              <a:cs typeface="Calibri"/>
              <a:sym typeface="Calibri"/>
            </a:endParaRPr>
          </a:p>
        </p:txBody>
      </p:sp>
      <p:pic>
        <p:nvPicPr>
          <p:cNvPr id="128" name="Google Shape;128;p16"/>
          <p:cNvPicPr preferRelativeResize="0"/>
          <p:nvPr/>
        </p:nvPicPr>
        <p:blipFill rotWithShape="1">
          <a:blip r:embed="rId3">
            <a:alphaModFix/>
          </a:blip>
          <a:srcRect b="0" l="0" r="0" t="0"/>
          <a:stretch/>
        </p:blipFill>
        <p:spPr>
          <a:xfrm>
            <a:off x="6790566" y="4003556"/>
            <a:ext cx="4365114" cy="18655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ISER</a:t>
            </a:r>
            <a:endParaRPr b="0" i="0" sz="4800" u="none" cap="none" strike="noStrike">
              <a:solidFill>
                <a:srgbClr val="3F3F3F"/>
              </a:solidFill>
              <a:latin typeface="Calibri"/>
              <a:ea typeface="Calibri"/>
              <a:cs typeface="Calibri"/>
              <a:sym typeface="Calibri"/>
            </a:endParaRPr>
          </a:p>
        </p:txBody>
      </p:sp>
      <p:sp>
        <p:nvSpPr>
          <p:cNvPr id="135" name="Google Shape;135;p1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Autofit/>
          </a:bodyPr>
          <a:lstStyle/>
          <a:p>
            <a:pPr indent="-91440" lvl="0" marL="91440" marR="0" rtl="0" algn="l">
              <a:lnSpc>
                <a:spcPct val="90000"/>
              </a:lnSpc>
              <a:spcBef>
                <a:spcPts val="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The ISER explains how we meet the 4 standards and all subsections</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The ISER also contains a quality focus essay (QFE) describing goals</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QFE highlights two projects-Program Mapper and Academic Support Services</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ACCJC has our ISER,  and peer reviewers are prepping for a site visit.</a:t>
            </a:r>
            <a:endParaRPr b="0" i="0" sz="2000" u="none" cap="none" strike="noStrike">
              <a:solidFill>
                <a:srgbClr val="3F3F3F"/>
              </a:solidFill>
              <a:latin typeface="Calibri"/>
              <a:ea typeface="Calibri"/>
              <a:cs typeface="Calibri"/>
              <a:sym typeface="Calibri"/>
            </a:endParaRPr>
          </a:p>
          <a:p>
            <a:pPr indent="-208280" lvl="3" marL="749808" marR="0" rtl="0" algn="l">
              <a:lnSpc>
                <a:spcPct val="90000"/>
              </a:lnSpc>
              <a:spcBef>
                <a:spcPts val="1400"/>
              </a:spcBef>
              <a:spcAft>
                <a:spcPts val="0"/>
              </a:spcAft>
              <a:buClr>
                <a:schemeClr val="accent1"/>
              </a:buClr>
              <a:buSzPts val="1800"/>
              <a:buFont typeface="Calibri"/>
              <a:buChar char="◦"/>
            </a:pPr>
            <a:r>
              <a:rPr b="0" i="0" lang="en-US" sz="1800" u="none" cap="none" strike="noStrike">
                <a:solidFill>
                  <a:srgbClr val="3F3F3F"/>
                </a:solidFill>
                <a:latin typeface="Calibri"/>
                <a:ea typeface="Calibri"/>
                <a:cs typeface="Calibri"/>
                <a:sym typeface="Calibri"/>
              </a:rPr>
              <a:t>Our ISER is found here:</a:t>
            </a:r>
            <a:endParaRPr b="0" i="0" sz="1800" u="none" cap="none" strike="noStrike">
              <a:solidFill>
                <a:srgbClr val="3F3F3F"/>
              </a:solidFill>
              <a:latin typeface="Calibri"/>
              <a:ea typeface="Calibri"/>
              <a:cs typeface="Calibri"/>
              <a:sym typeface="Calibri"/>
            </a:endParaRPr>
          </a:p>
          <a:p>
            <a:pPr indent="-254000" lvl="5" marL="1100000" marR="0" rtl="0" algn="l">
              <a:lnSpc>
                <a:spcPct val="90000"/>
              </a:lnSpc>
              <a:spcBef>
                <a:spcPts val="1400"/>
              </a:spcBef>
              <a:spcAft>
                <a:spcPts val="0"/>
              </a:spcAft>
              <a:buClr>
                <a:schemeClr val="accent1"/>
              </a:buClr>
              <a:buSzPts val="1800"/>
              <a:buFont typeface="Calibri"/>
              <a:buChar char="◦"/>
            </a:pPr>
            <a:r>
              <a:rPr b="0" i="0" lang="en-US" sz="1800" u="none" cap="none" strike="noStrike">
                <a:solidFill>
                  <a:srgbClr val="3F3F3F"/>
                </a:solidFill>
                <a:latin typeface="Calibri"/>
                <a:ea typeface="Calibri"/>
                <a:cs typeface="Calibri"/>
                <a:sym typeface="Calibri"/>
              </a:rPr>
              <a:t> </a:t>
            </a:r>
            <a:r>
              <a:rPr b="0" i="0" lang="en-US" sz="1800" u="sng" cap="none" strike="noStrike">
                <a:solidFill>
                  <a:schemeClr val="hlink"/>
                </a:solidFill>
                <a:latin typeface="Calibri"/>
                <a:ea typeface="Calibri"/>
                <a:cs typeface="Calibri"/>
                <a:sym typeface="Calibri"/>
                <a:hlinkClick r:id="rId3"/>
              </a:rPr>
              <a:t>https://www.bakersfieldcollege.edu/accreditation/2018ISER</a:t>
            </a:r>
            <a:endParaRPr b="0" i="0" sz="1400" u="none" cap="none" strike="noStrike">
              <a:solidFill>
                <a:srgbClr val="3F3F3F"/>
              </a:solidFill>
              <a:latin typeface="Calibri"/>
              <a:ea typeface="Calibri"/>
              <a:cs typeface="Calibri"/>
              <a:sym typeface="Calibri"/>
            </a:endParaRPr>
          </a:p>
        </p:txBody>
      </p:sp>
      <p:pic>
        <p:nvPicPr>
          <p:cNvPr id="136" name="Google Shape;136;p17"/>
          <p:cNvPicPr preferRelativeResize="0"/>
          <p:nvPr/>
        </p:nvPicPr>
        <p:blipFill rotWithShape="1">
          <a:blip r:embed="rId4">
            <a:alphaModFix/>
          </a:blip>
          <a:srcRect b="0" l="0" r="0" t="0"/>
          <a:stretch/>
        </p:blipFill>
        <p:spPr>
          <a:xfrm>
            <a:off x="7707630" y="4545119"/>
            <a:ext cx="3448050" cy="1323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Site Visit</a:t>
            </a:r>
            <a:endParaRPr b="0" i="0" sz="4800" u="none" cap="none" strike="noStrike">
              <a:solidFill>
                <a:srgbClr val="3F3F3F"/>
              </a:solidFill>
              <a:latin typeface="Calibri"/>
              <a:ea typeface="Calibri"/>
              <a:cs typeface="Calibri"/>
              <a:sym typeface="Calibri"/>
            </a:endParaRPr>
          </a:p>
        </p:txBody>
      </p:sp>
      <p:sp>
        <p:nvSpPr>
          <p:cNvPr id="143" name="Google Shape;143;p18"/>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Autofit/>
          </a:bodyPr>
          <a:lstStyle/>
          <a:p>
            <a:pPr indent="-91440" lvl="0" marL="91440" marR="0" rtl="0" algn="l">
              <a:lnSpc>
                <a:spcPct val="90000"/>
              </a:lnSpc>
              <a:spcBef>
                <a:spcPts val="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October 1-4th: the peer review team will be on campus, in our classrooms and in our committee meetings.</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Each team member is responsible for verifying a specific standard.</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They will talk with administrators, faculty, classified personnel, and students .</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They will review all of our documents and data.</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They will sit in our classes and will talk with committees.</a:t>
            </a:r>
            <a:endParaRPr b="0" i="0" sz="2000" u="none" cap="none" strike="noStrike">
              <a:solidFill>
                <a:srgbClr val="3F3F3F"/>
              </a:solidFill>
              <a:latin typeface="Calibri"/>
              <a:ea typeface="Calibri"/>
              <a:cs typeface="Calibri"/>
              <a:sym typeface="Calibri"/>
            </a:endParaRPr>
          </a:p>
          <a:p>
            <a:pPr indent="0" lvl="0" marL="91440" marR="0" rtl="0" algn="l">
              <a:lnSpc>
                <a:spcPct val="90000"/>
              </a:lnSpc>
              <a:spcBef>
                <a:spcPts val="140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p:txBody>
      </p:sp>
      <p:pic>
        <p:nvPicPr>
          <p:cNvPr id="144" name="Google Shape;144;p18"/>
          <p:cNvPicPr preferRelativeResize="0"/>
          <p:nvPr/>
        </p:nvPicPr>
        <p:blipFill rotWithShape="1">
          <a:blip r:embed="rId3">
            <a:alphaModFix/>
          </a:blip>
          <a:srcRect b="0" l="0" r="0" t="0"/>
          <a:stretch/>
        </p:blipFill>
        <p:spPr>
          <a:xfrm>
            <a:off x="7293751" y="3857414"/>
            <a:ext cx="3861929" cy="20116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All Campus Preparation</a:t>
            </a:r>
            <a:endParaRPr b="0" i="0" sz="4800" u="none" cap="none" strike="noStrike">
              <a:solidFill>
                <a:srgbClr val="3F3F3F"/>
              </a:solidFill>
              <a:latin typeface="Calibri"/>
              <a:ea typeface="Calibri"/>
              <a:cs typeface="Calibri"/>
              <a:sym typeface="Calibri"/>
            </a:endParaRPr>
          </a:p>
        </p:txBody>
      </p:sp>
      <p:sp>
        <p:nvSpPr>
          <p:cNvPr id="150" name="Google Shape;150;p1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Autofit/>
          </a:bodyPr>
          <a:lstStyle/>
          <a:p>
            <a:pPr indent="-91440" lvl="0" marL="91440" marR="0" rtl="0" algn="l">
              <a:lnSpc>
                <a:spcPct val="90000"/>
              </a:lnSpc>
              <a:spcBef>
                <a:spcPts val="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Everyone should be familiar with-</a:t>
            </a:r>
            <a:endParaRPr b="0" i="0" sz="2000" u="none" cap="none" strike="noStrike">
              <a:solidFill>
                <a:srgbClr val="3F3F3F"/>
              </a:solidFill>
              <a:latin typeface="Calibri"/>
              <a:ea typeface="Calibri"/>
              <a:cs typeface="Calibri"/>
              <a:sym typeface="Calibri"/>
            </a:endParaRPr>
          </a:p>
          <a:p>
            <a:pPr indent="-182880" lvl="1" marL="384048" marR="0" rtl="0" algn="l">
              <a:lnSpc>
                <a:spcPct val="90000"/>
              </a:lnSpc>
              <a:spcBef>
                <a:spcPts val="400"/>
              </a:spcBef>
              <a:spcAft>
                <a:spcPts val="0"/>
              </a:spcAft>
              <a:buClr>
                <a:schemeClr val="accent1"/>
              </a:buClr>
              <a:buSzPts val="1800"/>
              <a:buFont typeface="Calibri"/>
              <a:buChar char="◦"/>
            </a:pPr>
            <a:r>
              <a:rPr b="0" i="0" lang="en-US" sz="1800" u="none" cap="none" strike="noStrike">
                <a:solidFill>
                  <a:srgbClr val="3F3F3F"/>
                </a:solidFill>
                <a:latin typeface="Calibri"/>
                <a:ea typeface="Calibri"/>
                <a:cs typeface="Calibri"/>
                <a:sym typeface="Calibri"/>
              </a:rPr>
              <a:t>Mission Statement</a:t>
            </a:r>
            <a:endParaRPr b="0" i="0" sz="1800" u="none" cap="none" strike="noStrike">
              <a:solidFill>
                <a:srgbClr val="3F3F3F"/>
              </a:solidFill>
              <a:latin typeface="Calibri"/>
              <a:ea typeface="Calibri"/>
              <a:cs typeface="Calibri"/>
              <a:sym typeface="Calibri"/>
            </a:endParaRPr>
          </a:p>
          <a:p>
            <a:pPr indent="-182880" lvl="1" marL="384048" marR="0" rtl="0" algn="l">
              <a:lnSpc>
                <a:spcPct val="90000"/>
              </a:lnSpc>
              <a:spcBef>
                <a:spcPts val="600"/>
              </a:spcBef>
              <a:spcAft>
                <a:spcPts val="0"/>
              </a:spcAft>
              <a:buClr>
                <a:schemeClr val="accent1"/>
              </a:buClr>
              <a:buSzPts val="1800"/>
              <a:buFont typeface="Calibri"/>
              <a:buChar char="◦"/>
            </a:pPr>
            <a:r>
              <a:rPr b="0" i="0" lang="en-US" sz="1800" u="none" cap="none" strike="noStrike">
                <a:solidFill>
                  <a:srgbClr val="3F3F3F"/>
                </a:solidFill>
                <a:latin typeface="Calibri"/>
                <a:ea typeface="Calibri"/>
                <a:cs typeface="Calibri"/>
                <a:sym typeface="Calibri"/>
              </a:rPr>
              <a:t>Strategic Directions</a:t>
            </a:r>
            <a:endParaRPr b="0" i="0" sz="1800" u="none" cap="none" strike="noStrike">
              <a:solidFill>
                <a:srgbClr val="3F3F3F"/>
              </a:solidFill>
              <a:latin typeface="Calibri"/>
              <a:ea typeface="Calibri"/>
              <a:cs typeface="Calibri"/>
              <a:sym typeface="Calibri"/>
            </a:endParaRPr>
          </a:p>
          <a:p>
            <a:pPr indent="-182880" lvl="1" marL="384048" marR="0" rtl="0" algn="l">
              <a:lnSpc>
                <a:spcPct val="90000"/>
              </a:lnSpc>
              <a:spcBef>
                <a:spcPts val="600"/>
              </a:spcBef>
              <a:spcAft>
                <a:spcPts val="0"/>
              </a:spcAft>
              <a:buClr>
                <a:schemeClr val="accent1"/>
              </a:buClr>
              <a:buSzPts val="1800"/>
              <a:buFont typeface="Calibri"/>
              <a:buChar char="◦"/>
            </a:pPr>
            <a:r>
              <a:rPr b="0" i="0" lang="en-US" sz="1800" u="none" cap="none" strike="noStrike">
                <a:solidFill>
                  <a:srgbClr val="3F3F3F"/>
                </a:solidFill>
                <a:latin typeface="Calibri"/>
                <a:ea typeface="Calibri"/>
                <a:cs typeface="Calibri"/>
                <a:sym typeface="Calibri"/>
              </a:rPr>
              <a:t>Institutional Learning Outcomes</a:t>
            </a:r>
            <a:endParaRPr b="0" i="0" sz="1800" u="none" cap="none" strike="noStrike">
              <a:solidFill>
                <a:srgbClr val="3F3F3F"/>
              </a:solidFill>
              <a:latin typeface="Calibri"/>
              <a:ea typeface="Calibri"/>
              <a:cs typeface="Calibri"/>
              <a:sym typeface="Calibri"/>
            </a:endParaRPr>
          </a:p>
          <a:p>
            <a:pPr indent="-182880" lvl="1" marL="384048" marR="0" rtl="0" algn="l">
              <a:lnSpc>
                <a:spcPct val="90000"/>
              </a:lnSpc>
              <a:spcBef>
                <a:spcPts val="600"/>
              </a:spcBef>
              <a:spcAft>
                <a:spcPts val="0"/>
              </a:spcAft>
              <a:buClr>
                <a:schemeClr val="accent1"/>
              </a:buClr>
              <a:buSzPts val="1800"/>
              <a:buFont typeface="Calibri"/>
              <a:buChar char="◦"/>
            </a:pPr>
            <a:r>
              <a:rPr b="0" i="0" lang="en-US" sz="1800" u="none" cap="none" strike="noStrike">
                <a:solidFill>
                  <a:srgbClr val="3F3F3F"/>
                </a:solidFill>
                <a:latin typeface="Calibri"/>
                <a:ea typeface="Calibri"/>
                <a:cs typeface="Calibri"/>
                <a:sym typeface="Calibri"/>
              </a:rPr>
              <a:t>Core Values</a:t>
            </a:r>
            <a:endParaRPr b="0" i="0" sz="1800" u="none" cap="none" strike="noStrike">
              <a:solidFill>
                <a:srgbClr val="3F3F3F"/>
              </a:solidFill>
              <a:latin typeface="Calibri"/>
              <a:ea typeface="Calibri"/>
              <a:cs typeface="Calibri"/>
              <a:sym typeface="Calibri"/>
            </a:endParaRPr>
          </a:p>
          <a:p>
            <a:pPr indent="-182880" lvl="1" marL="384048" marR="0" rtl="0" algn="l">
              <a:lnSpc>
                <a:spcPct val="90000"/>
              </a:lnSpc>
              <a:spcBef>
                <a:spcPts val="600"/>
              </a:spcBef>
              <a:spcAft>
                <a:spcPts val="0"/>
              </a:spcAft>
              <a:buClr>
                <a:schemeClr val="accent1"/>
              </a:buClr>
              <a:buSzPts val="1800"/>
              <a:buFont typeface="Calibri"/>
              <a:buChar char="◦"/>
            </a:pPr>
            <a:r>
              <a:rPr b="0" i="0" lang="en-US" sz="1800" u="none" cap="none" strike="noStrike">
                <a:solidFill>
                  <a:srgbClr val="3F3F3F"/>
                </a:solidFill>
                <a:latin typeface="Calibri"/>
                <a:ea typeface="Calibri"/>
                <a:cs typeface="Calibri"/>
                <a:sym typeface="Calibri"/>
              </a:rPr>
              <a:t>Student population</a:t>
            </a:r>
            <a:endParaRPr b="0" i="0" sz="1800" u="none" cap="none" strike="noStrike">
              <a:solidFill>
                <a:srgbClr val="3F3F3F"/>
              </a:solidFill>
              <a:latin typeface="Calibri"/>
              <a:ea typeface="Calibri"/>
              <a:cs typeface="Calibri"/>
              <a:sym typeface="Calibri"/>
            </a:endParaRPr>
          </a:p>
          <a:p>
            <a:pPr indent="-182880" lvl="1" marL="384048" marR="0" rtl="0" algn="l">
              <a:lnSpc>
                <a:spcPct val="90000"/>
              </a:lnSpc>
              <a:spcBef>
                <a:spcPts val="600"/>
              </a:spcBef>
              <a:spcAft>
                <a:spcPts val="0"/>
              </a:spcAft>
              <a:buClr>
                <a:schemeClr val="accent1"/>
              </a:buClr>
              <a:buSzPts val="1800"/>
              <a:buFont typeface="Calibri"/>
              <a:buChar char="◦"/>
            </a:pPr>
            <a:r>
              <a:rPr b="0" i="0" lang="en-US" sz="1800" u="none" cap="none" strike="noStrike">
                <a:solidFill>
                  <a:srgbClr val="3F3F3F"/>
                </a:solidFill>
                <a:latin typeface="Calibri"/>
                <a:ea typeface="Calibri"/>
                <a:cs typeface="Calibri"/>
                <a:sym typeface="Calibri"/>
              </a:rPr>
              <a:t>College Processes</a:t>
            </a:r>
            <a:endParaRPr b="0" i="0" sz="1800" u="none" cap="none" strike="noStrike">
              <a:solidFill>
                <a:srgbClr val="3F3F3F"/>
              </a:solidFill>
              <a:latin typeface="Calibri"/>
              <a:ea typeface="Calibri"/>
              <a:cs typeface="Calibri"/>
              <a:sym typeface="Calibri"/>
            </a:endParaRPr>
          </a:p>
          <a:p>
            <a:pPr indent="-182880" lvl="1" marL="384048" marR="0" rtl="0" algn="l">
              <a:lnSpc>
                <a:spcPct val="90000"/>
              </a:lnSpc>
              <a:spcBef>
                <a:spcPts val="600"/>
              </a:spcBef>
              <a:spcAft>
                <a:spcPts val="0"/>
              </a:spcAft>
              <a:buClr>
                <a:schemeClr val="accent1"/>
              </a:buClr>
              <a:buSzPts val="1800"/>
              <a:buFont typeface="Calibri"/>
              <a:buChar char="◦"/>
            </a:pPr>
            <a:r>
              <a:rPr b="0" i="0" lang="en-US" sz="1800" u="none" cap="none" strike="noStrike">
                <a:solidFill>
                  <a:srgbClr val="3F3F3F"/>
                </a:solidFill>
                <a:latin typeface="Calibri"/>
                <a:ea typeface="Calibri"/>
                <a:cs typeface="Calibri"/>
                <a:sym typeface="Calibri"/>
              </a:rPr>
              <a:t>Collegial Governance</a:t>
            </a:r>
            <a:endParaRPr b="0" i="0" sz="1800" u="none" cap="none" strike="noStrike">
              <a:solidFill>
                <a:srgbClr val="3F3F3F"/>
              </a:solidFill>
              <a:latin typeface="Calibri"/>
              <a:ea typeface="Calibri"/>
              <a:cs typeface="Calibri"/>
              <a:sym typeface="Calibri"/>
            </a:endParaRPr>
          </a:p>
          <a:p>
            <a:pPr indent="0" lvl="1" marL="457200" marR="0" rtl="0" algn="l">
              <a:lnSpc>
                <a:spcPct val="90000"/>
              </a:lnSpc>
              <a:spcBef>
                <a:spcPts val="600"/>
              </a:spcBef>
              <a:spcAft>
                <a:spcPts val="0"/>
              </a:spcAft>
              <a:buClr>
                <a:schemeClr val="accent1"/>
              </a:buClr>
              <a:buSzPts val="1800"/>
              <a:buFont typeface="Calibri"/>
              <a:buNone/>
            </a:pPr>
            <a:r>
              <a:t/>
            </a:r>
            <a:endParaRPr b="0" i="0" sz="1800" u="none" cap="none" strike="noStrike">
              <a:solidFill>
                <a:srgbClr val="3F3F3F"/>
              </a:solidFill>
              <a:latin typeface="Calibri"/>
              <a:ea typeface="Calibri"/>
              <a:cs typeface="Calibri"/>
              <a:sym typeface="Calibri"/>
            </a:endParaRPr>
          </a:p>
          <a:p>
            <a:pPr indent="0" lvl="1" marL="457200" marR="0" rtl="0" algn="l">
              <a:lnSpc>
                <a:spcPct val="90000"/>
              </a:lnSpc>
              <a:spcBef>
                <a:spcPts val="600"/>
              </a:spcBef>
              <a:spcAft>
                <a:spcPts val="0"/>
              </a:spcAft>
              <a:buClr>
                <a:schemeClr val="accent1"/>
              </a:buClr>
              <a:buSzPts val="1800"/>
              <a:buFont typeface="Calibri"/>
              <a:buNone/>
            </a:pPr>
            <a:r>
              <a:rPr b="0" i="0" lang="en-US" sz="1800" u="none" cap="none" strike="noStrike">
                <a:solidFill>
                  <a:srgbClr val="3F3F3F"/>
                </a:solidFill>
                <a:latin typeface="Calibri"/>
                <a:ea typeface="Calibri"/>
                <a:cs typeface="Calibri"/>
                <a:sym typeface="Calibri"/>
              </a:rPr>
              <a:t>See BC Cheat Sheet: </a:t>
            </a:r>
            <a:endParaRPr b="0" i="0" sz="1800" u="none" cap="none" strike="noStrike">
              <a:solidFill>
                <a:srgbClr val="3F3F3F"/>
              </a:solidFill>
              <a:latin typeface="Calibri"/>
              <a:ea typeface="Calibri"/>
              <a:cs typeface="Calibri"/>
              <a:sym typeface="Calibri"/>
            </a:endParaRPr>
          </a:p>
          <a:p>
            <a:pPr indent="0" lvl="1" marL="457200" marR="0" rtl="0" algn="l">
              <a:lnSpc>
                <a:spcPct val="90000"/>
              </a:lnSpc>
              <a:spcBef>
                <a:spcPts val="600"/>
              </a:spcBef>
              <a:spcAft>
                <a:spcPts val="0"/>
              </a:spcAft>
              <a:buClr>
                <a:schemeClr val="accent1"/>
              </a:buClr>
              <a:buSzPts val="1800"/>
              <a:buFont typeface="Calibri"/>
              <a:buNone/>
            </a:pPr>
            <a:r>
              <a:rPr b="0" i="0" lang="en-US" sz="1800" u="sng" cap="none" strike="noStrike">
                <a:solidFill>
                  <a:schemeClr val="hlink"/>
                </a:solidFill>
                <a:latin typeface="Calibri"/>
                <a:ea typeface="Calibri"/>
                <a:cs typeface="Calibri"/>
                <a:sym typeface="Calibri"/>
                <a:hlinkClick r:id="rId3"/>
              </a:rPr>
              <a:t>https://www.bakersfieldcollege.edu/download/27323</a:t>
            </a:r>
            <a:endParaRPr b="0" i="0" sz="1800" u="none" cap="none" strike="noStrike">
              <a:solidFill>
                <a:srgbClr val="F1C232"/>
              </a:solidFill>
              <a:latin typeface="Calibri"/>
              <a:ea typeface="Calibri"/>
              <a:cs typeface="Calibri"/>
              <a:sym typeface="Calibri"/>
            </a:endParaRPr>
          </a:p>
          <a:p>
            <a:pPr indent="0" lvl="1" marL="457200" marR="0" rtl="0" algn="l">
              <a:lnSpc>
                <a:spcPct val="90000"/>
              </a:lnSpc>
              <a:spcBef>
                <a:spcPts val="600"/>
              </a:spcBef>
              <a:spcAft>
                <a:spcPts val="0"/>
              </a:spcAft>
              <a:buClr>
                <a:schemeClr val="accent1"/>
              </a:buClr>
              <a:buSzPts val="1800"/>
              <a:buFont typeface="Calibri"/>
              <a:buNone/>
            </a:pPr>
            <a:r>
              <a:t/>
            </a:r>
            <a:endParaRPr b="0" i="0" sz="1800" u="none" cap="none" strike="noStrike">
              <a:solidFill>
                <a:srgbClr val="3F3F3F"/>
              </a:solidFill>
              <a:latin typeface="Calibri"/>
              <a:ea typeface="Calibri"/>
              <a:cs typeface="Calibri"/>
              <a:sym typeface="Calibri"/>
            </a:endParaRPr>
          </a:p>
        </p:txBody>
      </p:sp>
      <p:pic>
        <p:nvPicPr>
          <p:cNvPr id="151" name="Google Shape;151;p19"/>
          <p:cNvPicPr preferRelativeResize="0"/>
          <p:nvPr/>
        </p:nvPicPr>
        <p:blipFill rotWithShape="1">
          <a:blip r:embed="rId4">
            <a:alphaModFix/>
          </a:blip>
          <a:srcRect b="0" l="0" r="0" t="0"/>
          <a:stretch/>
        </p:blipFill>
        <p:spPr>
          <a:xfrm>
            <a:off x="7049965" y="3559629"/>
            <a:ext cx="4105716" cy="23094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Committee Preparation</a:t>
            </a:r>
            <a:endParaRPr b="0" i="0" sz="4800" u="none" cap="none" strike="noStrike">
              <a:solidFill>
                <a:srgbClr val="3F3F3F"/>
              </a:solidFill>
              <a:latin typeface="Calibri"/>
              <a:ea typeface="Calibri"/>
              <a:cs typeface="Calibri"/>
              <a:sym typeface="Calibri"/>
            </a:endParaRPr>
          </a:p>
        </p:txBody>
      </p:sp>
      <p:sp>
        <p:nvSpPr>
          <p:cNvPr id="157" name="Google Shape;157;p20"/>
          <p:cNvSpPr txBox="1"/>
          <p:nvPr>
            <p:ph idx="1" type="body"/>
          </p:nvPr>
        </p:nvSpPr>
        <p:spPr>
          <a:xfrm>
            <a:off x="1097275" y="2015625"/>
            <a:ext cx="6023400" cy="2454000"/>
          </a:xfrm>
          <a:prstGeom prst="rect">
            <a:avLst/>
          </a:prstGeom>
          <a:noFill/>
          <a:ln>
            <a:noFill/>
          </a:ln>
        </p:spPr>
        <p:txBody>
          <a:bodyPr anchorCtr="0" anchor="t" bIns="45700" lIns="0" spcFirstLastPara="1" rIns="0" wrap="square" tIns="45700">
            <a:noAutofit/>
          </a:bodyPr>
          <a:lstStyle/>
          <a:p>
            <a:pPr indent="-91440" lvl="0" marL="91440" marR="0" rtl="0" algn="l">
              <a:lnSpc>
                <a:spcPct val="90000"/>
              </a:lnSpc>
              <a:spcBef>
                <a:spcPts val="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What is your committee’s charge? Where do you find it?</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Do you understand how you are represented in the ISER?</a:t>
            </a:r>
            <a:endParaRPr b="0" i="0" sz="2000" u="none" cap="none" strike="noStrike">
              <a:solidFill>
                <a:srgbClr val="3F3F3F"/>
              </a:solidFill>
              <a:latin typeface="Calibri"/>
              <a:ea typeface="Calibri"/>
              <a:cs typeface="Calibri"/>
              <a:sym typeface="Calibri"/>
            </a:endParaRPr>
          </a:p>
          <a:p>
            <a:pPr indent="-9144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We should use a common language</a:t>
            </a:r>
            <a:endParaRPr b="0" i="0" sz="2000" u="none" cap="none" strike="noStrike">
              <a:solidFill>
                <a:srgbClr val="3F3F3F"/>
              </a:solidFill>
              <a:latin typeface="Calibri"/>
              <a:ea typeface="Calibri"/>
              <a:cs typeface="Calibri"/>
              <a:sym typeface="Calibri"/>
            </a:endParaRPr>
          </a:p>
          <a:p>
            <a:pPr indent="-182880" lvl="1" marL="384048" marR="0" rtl="0" algn="l">
              <a:lnSpc>
                <a:spcPct val="90000"/>
              </a:lnSpc>
              <a:spcBef>
                <a:spcPts val="400"/>
              </a:spcBef>
              <a:spcAft>
                <a:spcPts val="0"/>
              </a:spcAft>
              <a:buClr>
                <a:schemeClr val="accent1"/>
              </a:buClr>
              <a:buSzPts val="1800"/>
              <a:buFont typeface="Calibri"/>
              <a:buChar char="◦"/>
            </a:pPr>
            <a:r>
              <a:rPr b="0" i="0" lang="en-US" sz="1800" u="none" cap="none" strike="noStrike">
                <a:solidFill>
                  <a:srgbClr val="3F3F3F"/>
                </a:solidFill>
                <a:latin typeface="Calibri"/>
                <a:ea typeface="Calibri"/>
                <a:cs typeface="Calibri"/>
                <a:sym typeface="Calibri"/>
              </a:rPr>
              <a:t>What standards and subsections apply to your committee?</a:t>
            </a:r>
            <a:endParaRPr b="0" i="0" sz="1800" u="none" cap="none" strike="noStrike">
              <a:solidFill>
                <a:srgbClr val="3F3F3F"/>
              </a:solidFill>
              <a:latin typeface="Calibri"/>
              <a:ea typeface="Calibri"/>
              <a:cs typeface="Calibri"/>
              <a:sym typeface="Calibri"/>
            </a:endParaRPr>
          </a:p>
          <a:p>
            <a:pPr indent="-182880" lvl="1" marL="384048" marR="0" rtl="0" algn="l">
              <a:lnSpc>
                <a:spcPct val="90000"/>
              </a:lnSpc>
              <a:spcBef>
                <a:spcPts val="600"/>
              </a:spcBef>
              <a:spcAft>
                <a:spcPts val="0"/>
              </a:spcAft>
              <a:buClr>
                <a:schemeClr val="accent1"/>
              </a:buClr>
              <a:buSzPts val="1800"/>
              <a:buFont typeface="Calibri"/>
              <a:buChar char="◦"/>
            </a:pPr>
            <a:r>
              <a:rPr b="0" i="0" lang="en-US" sz="1800" u="none" cap="none" strike="noStrike">
                <a:solidFill>
                  <a:srgbClr val="3F3F3F"/>
                </a:solidFill>
                <a:latin typeface="Calibri"/>
                <a:ea typeface="Calibri"/>
                <a:cs typeface="Calibri"/>
                <a:sym typeface="Calibri"/>
              </a:rPr>
              <a:t>How is your committee helping BC meet those standards?</a:t>
            </a:r>
            <a:endParaRPr b="0" i="0" sz="1800" u="none" cap="none" strike="noStrike">
              <a:solidFill>
                <a:srgbClr val="3F3F3F"/>
              </a:solidFill>
              <a:latin typeface="Calibri"/>
              <a:ea typeface="Calibri"/>
              <a:cs typeface="Calibri"/>
              <a:sym typeface="Calibri"/>
            </a:endParaRPr>
          </a:p>
          <a:p>
            <a:pPr indent="-182880" lvl="1" marL="384048" marR="0" rtl="0" algn="l">
              <a:lnSpc>
                <a:spcPct val="90000"/>
              </a:lnSpc>
              <a:spcBef>
                <a:spcPts val="600"/>
              </a:spcBef>
              <a:spcAft>
                <a:spcPts val="0"/>
              </a:spcAft>
              <a:buClr>
                <a:schemeClr val="accent1"/>
              </a:buClr>
              <a:buSzPts val="1800"/>
              <a:buFont typeface="Calibri"/>
              <a:buChar char="◦"/>
            </a:pPr>
            <a:r>
              <a:rPr b="0" i="0" lang="en-US" sz="1800" u="none" cap="none" strike="noStrike">
                <a:solidFill>
                  <a:srgbClr val="3F3F3F"/>
                </a:solidFill>
                <a:latin typeface="Calibri"/>
                <a:ea typeface="Calibri"/>
                <a:cs typeface="Calibri"/>
                <a:sym typeface="Calibri"/>
              </a:rPr>
              <a:t>Where can you locate the information?</a:t>
            </a:r>
            <a:endParaRPr b="0" i="0" sz="1800" u="none" cap="none" strike="noStrike">
              <a:solidFill>
                <a:srgbClr val="3F3F3F"/>
              </a:solidFill>
              <a:latin typeface="Calibri"/>
              <a:ea typeface="Calibri"/>
              <a:cs typeface="Calibri"/>
              <a:sym typeface="Calibri"/>
            </a:endParaRPr>
          </a:p>
        </p:txBody>
      </p:sp>
      <p:pic>
        <p:nvPicPr>
          <p:cNvPr id="158" name="Google Shape;158;p20"/>
          <p:cNvPicPr preferRelativeResize="0"/>
          <p:nvPr/>
        </p:nvPicPr>
        <p:blipFill rotWithShape="1">
          <a:blip r:embed="rId3">
            <a:alphaModFix/>
          </a:blip>
          <a:srcRect b="0" l="0" r="0" t="0"/>
          <a:stretch/>
        </p:blipFill>
        <p:spPr>
          <a:xfrm>
            <a:off x="6543800" y="4299857"/>
            <a:ext cx="4611880" cy="15692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Where Can I Find My Committee Information?</a:t>
            </a:r>
            <a:endParaRPr b="0" i="0" sz="4800" u="none" cap="none" strike="noStrike">
              <a:solidFill>
                <a:srgbClr val="3F3F3F"/>
              </a:solidFill>
              <a:latin typeface="Calibri"/>
              <a:ea typeface="Calibri"/>
              <a:cs typeface="Calibri"/>
              <a:sym typeface="Calibri"/>
            </a:endParaRPr>
          </a:p>
        </p:txBody>
      </p:sp>
      <p:sp>
        <p:nvSpPr>
          <p:cNvPr id="164" name="Google Shape;164;p21"/>
          <p:cNvSpPr txBox="1"/>
          <p:nvPr>
            <p:ph idx="1" type="body"/>
          </p:nvPr>
        </p:nvSpPr>
        <p:spPr>
          <a:xfrm>
            <a:off x="1097275" y="2471900"/>
            <a:ext cx="4030800" cy="749100"/>
          </a:xfrm>
          <a:prstGeom prst="rect">
            <a:avLst/>
          </a:prstGeom>
          <a:noFill/>
          <a:ln>
            <a:noFill/>
          </a:ln>
        </p:spPr>
        <p:txBody>
          <a:bodyPr anchorCtr="0" anchor="t" bIns="45700" lIns="0" spcFirstLastPara="1" rIns="0" wrap="square" tIns="45700">
            <a:noAutofit/>
          </a:bodyPr>
          <a:lstStyle/>
          <a:p>
            <a:pPr indent="-91440" lvl="0" marL="91440" marR="0" rtl="0" algn="l">
              <a:lnSpc>
                <a:spcPct val="90000"/>
              </a:lnSpc>
              <a:spcBef>
                <a:spcPts val="0"/>
              </a:spcBef>
              <a:spcAft>
                <a:spcPts val="0"/>
              </a:spcAft>
              <a:buClr>
                <a:schemeClr val="accent1"/>
              </a:buClr>
              <a:buSzPts val="2000"/>
              <a:buFont typeface="Calibri"/>
              <a:buChar char=" "/>
            </a:pPr>
            <a:r>
              <a:rPr b="0" i="0" lang="en-US" sz="2000" u="sng" cap="none" strike="noStrike">
                <a:solidFill>
                  <a:schemeClr val="hlink"/>
                </a:solidFill>
                <a:latin typeface="Calibri"/>
                <a:ea typeface="Calibri"/>
                <a:cs typeface="Calibri"/>
                <a:sym typeface="Calibri"/>
                <a:hlinkClick r:id="rId3"/>
              </a:rPr>
              <a:t>https://committees.kccd.edu/bc/</a:t>
            </a:r>
            <a:endParaRPr b="0" i="0" sz="2000" u="none" cap="none" strike="noStrike">
              <a:solidFill>
                <a:srgbClr val="3F3F3F"/>
              </a:solidFill>
              <a:latin typeface="Calibri"/>
              <a:ea typeface="Calibri"/>
              <a:cs typeface="Calibri"/>
              <a:sym typeface="Calibri"/>
            </a:endParaRPr>
          </a:p>
        </p:txBody>
      </p:sp>
      <p:pic>
        <p:nvPicPr>
          <p:cNvPr id="165" name="Google Shape;165;p21"/>
          <p:cNvPicPr preferRelativeResize="0"/>
          <p:nvPr/>
        </p:nvPicPr>
        <p:blipFill rotWithShape="1">
          <a:blip r:embed="rId4">
            <a:alphaModFix/>
          </a:blip>
          <a:srcRect b="0" l="0" r="0" t="0"/>
          <a:stretch/>
        </p:blipFill>
        <p:spPr>
          <a:xfrm>
            <a:off x="6451147" y="3221005"/>
            <a:ext cx="4704533" cy="264808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