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Raleway"/>
      <p:regular r:id="rId12"/>
      <p:bold r:id="rId13"/>
      <p:italic r:id="rId14"/>
      <p:boldItalic r:id="rId15"/>
    </p:embeddedFont>
    <p:embeddedFont>
      <p:font typeface="Source Sans Pro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Raleway-bold.fntdata"/><Relationship Id="rId12" Type="http://schemas.openxmlformats.org/officeDocument/2006/relationships/font" Target="fonts/Raleway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aleway-boldItalic.fntdata"/><Relationship Id="rId14" Type="http://schemas.openxmlformats.org/officeDocument/2006/relationships/font" Target="fonts/Raleway-italic.fntdata"/><Relationship Id="rId17" Type="http://schemas.openxmlformats.org/officeDocument/2006/relationships/font" Target="fonts/SourceSansPro-bold.fntdata"/><Relationship Id="rId16" Type="http://schemas.openxmlformats.org/officeDocument/2006/relationships/font" Target="fonts/SourceSansPro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SourceSansPro-boldItalic.fntdata"/><Relationship Id="rId6" Type="http://schemas.openxmlformats.org/officeDocument/2006/relationships/slide" Target="slides/slide1.xml"/><Relationship Id="rId18" Type="http://schemas.openxmlformats.org/officeDocument/2006/relationships/font" Target="fonts/SourceSansPro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9bb88f8d0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19bb88f8d0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9ae3e9e8c6_0_2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9ae3e9e8c6_0_2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9ae3e9e8c6_0_2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9ae3e9e8c6_0_2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9ae3e9e8c6_0_2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9ae3e9e8c6_0_2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9ae3e9e8c6_0_2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9ae3e9e8c6_0_2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1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" name="Google Shape;49;p11"/>
          <p:cNvSpPr txBox="1"/>
          <p:nvPr>
            <p:ph hasCustomPrompt="1" type="title"/>
          </p:nvPr>
        </p:nvSpPr>
        <p:spPr>
          <a:xfrm>
            <a:off x="311700" y="743001"/>
            <a:ext cx="8520600" cy="200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/>
          <p:nvPr>
            <p:ph idx="1" type="body"/>
          </p:nvPr>
        </p:nvSpPr>
        <p:spPr>
          <a:xfrm>
            <a:off x="311700" y="2845182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3"/>
          <p:cNvSpPr txBox="1"/>
          <p:nvPr>
            <p:ph type="title"/>
          </p:nvPr>
        </p:nvSpPr>
        <p:spPr>
          <a:xfrm>
            <a:off x="485875" y="1714500"/>
            <a:ext cx="8183700" cy="78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2" name="Google Shape;32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2"/>
        </a:solidFill>
      </p:bgPr>
    </p:bg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/>
          <p:nvPr/>
        </p:nvSpPr>
        <p:spPr>
          <a:xfrm>
            <a:off x="4636800" y="80700"/>
            <a:ext cx="4426500" cy="4982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9" name="Google Shape;39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0" name="Google Shape;40;p9"/>
          <p:cNvSpPr txBox="1"/>
          <p:nvPr>
            <p:ph type="title"/>
          </p:nvPr>
        </p:nvSpPr>
        <p:spPr>
          <a:xfrm>
            <a:off x="265500" y="1181700"/>
            <a:ext cx="4045200" cy="15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1" name="Google Shape;41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2" name="Google Shape;42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3" name="Google Shape;43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/>
        </p:txBody>
      </p:sp>
      <p:sp>
        <p:nvSpPr>
          <p:cNvPr id="46" name="Google Shape;46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lu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Source Sans Pro"/>
              <a:buChar char="●"/>
              <a:defRPr sz="18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/>
          <p:nvPr>
            <p:ph type="ctrTitle"/>
          </p:nvPr>
        </p:nvSpPr>
        <p:spPr>
          <a:xfrm>
            <a:off x="480150" y="2729750"/>
            <a:ext cx="8183700" cy="147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Program Mapper Update Meeting</a:t>
            </a:r>
            <a:endParaRPr/>
          </a:p>
        </p:txBody>
      </p:sp>
      <p:sp>
        <p:nvSpPr>
          <p:cNvPr id="59" name="Google Shape;59;p13"/>
          <p:cNvSpPr txBox="1"/>
          <p:nvPr>
            <p:ph idx="1" type="subTitle"/>
          </p:nvPr>
        </p:nvSpPr>
        <p:spPr>
          <a:xfrm>
            <a:off x="480150" y="4057675"/>
            <a:ext cx="8183700" cy="86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Examples from ANCA Pathway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Anna Melby and Jessica Wojtysiak</a:t>
            </a:r>
            <a:endParaRPr>
              <a:solidFill>
                <a:schemeClr val="lt1"/>
              </a:solidFill>
            </a:endParaRPr>
          </a:p>
        </p:txBody>
      </p:sp>
      <p:pic>
        <p:nvPicPr>
          <p:cNvPr id="60" name="Google Shape;60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52188" y="253700"/>
            <a:ext cx="2239625" cy="2239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555600"/>
            <a:ext cx="78888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is the Program Mapper Important?</a:t>
            </a:r>
            <a:endParaRPr/>
          </a:p>
        </p:txBody>
      </p:sp>
      <p:pic>
        <p:nvPicPr>
          <p:cNvPr id="66" name="Google Shape;6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53575" y="1311300"/>
            <a:ext cx="5890426" cy="2941149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4"/>
          <p:cNvSpPr txBox="1"/>
          <p:nvPr>
            <p:ph idx="1" type="body"/>
          </p:nvPr>
        </p:nvSpPr>
        <p:spPr>
          <a:xfrm>
            <a:off x="311700" y="2177150"/>
            <a:ext cx="2808000" cy="239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2"/>
                </a:solidFill>
              </a:rPr>
              <a:t>Used by:</a:t>
            </a:r>
            <a:endParaRPr b="1" sz="1800">
              <a:solidFill>
                <a:schemeClr val="dk2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b="1" lang="en" sz="1800">
                <a:solidFill>
                  <a:schemeClr val="dk2"/>
                </a:solidFill>
              </a:rPr>
              <a:t>Students</a:t>
            </a:r>
            <a:endParaRPr b="1" sz="1800">
              <a:solidFill>
                <a:schemeClr val="dk2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b="1" lang="en" sz="1800">
                <a:solidFill>
                  <a:schemeClr val="dk2"/>
                </a:solidFill>
              </a:rPr>
              <a:t>Counseling</a:t>
            </a:r>
            <a:endParaRPr b="1" sz="1800">
              <a:solidFill>
                <a:schemeClr val="dk2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b="1" lang="en" sz="1800">
                <a:solidFill>
                  <a:schemeClr val="dk2"/>
                </a:solidFill>
              </a:rPr>
              <a:t>Outreach</a:t>
            </a:r>
            <a:endParaRPr b="1" sz="1800">
              <a:solidFill>
                <a:schemeClr val="dk2"/>
              </a:solidFill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</a:pPr>
            <a:r>
              <a:rPr b="1" lang="en" sz="1800">
                <a:solidFill>
                  <a:schemeClr val="dk2"/>
                </a:solidFill>
              </a:rPr>
              <a:t>Early Colleg</a:t>
            </a:r>
            <a:r>
              <a:rPr b="1" lang="en" sz="1700">
                <a:solidFill>
                  <a:schemeClr val="dk2"/>
                </a:solidFill>
              </a:rPr>
              <a:t>e</a:t>
            </a:r>
            <a:endParaRPr b="1" sz="17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Who Should be Involved</a:t>
            </a:r>
            <a:endParaRPr/>
          </a:p>
        </p:txBody>
      </p:sp>
      <p:sp>
        <p:nvSpPr>
          <p:cNvPr id="73" name="Google Shape;73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>
                <a:solidFill>
                  <a:schemeClr val="dk2"/>
                </a:solidFill>
              </a:rPr>
              <a:t>Erica Menchaca - Articulation Officer (Mapper Guru)</a:t>
            </a:r>
            <a:endParaRPr>
              <a:solidFill>
                <a:schemeClr val="dk2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>
                <a:solidFill>
                  <a:schemeClr val="dk2"/>
                </a:solidFill>
              </a:rPr>
              <a:t>Pathway Counselor(s)</a:t>
            </a:r>
            <a:endParaRPr>
              <a:solidFill>
                <a:schemeClr val="dk2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>
                <a:solidFill>
                  <a:schemeClr val="dk2"/>
                </a:solidFill>
              </a:rPr>
              <a:t>Pathway Educational Advisor</a:t>
            </a:r>
            <a:endParaRPr>
              <a:solidFill>
                <a:schemeClr val="dk2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>
                <a:solidFill>
                  <a:schemeClr val="dk2"/>
                </a:solidFill>
              </a:rPr>
              <a:t>Department Chairs</a:t>
            </a:r>
            <a:endParaRPr>
              <a:solidFill>
                <a:schemeClr val="dk2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>
                <a:solidFill>
                  <a:schemeClr val="dk2"/>
                </a:solidFill>
              </a:rPr>
              <a:t>ALL Pathway Faculty</a:t>
            </a:r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Materials</a:t>
            </a:r>
            <a:endParaRPr/>
          </a:p>
        </p:txBody>
      </p:sp>
      <p:sp>
        <p:nvSpPr>
          <p:cNvPr id="79" name="Google Shape;79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>
                <a:solidFill>
                  <a:schemeClr val="dk2"/>
                </a:solidFill>
              </a:rPr>
              <a:t>Print all current maps (AST, AS, AA, COA, COC)</a:t>
            </a:r>
            <a:endParaRPr>
              <a:solidFill>
                <a:schemeClr val="dk2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>
                <a:solidFill>
                  <a:schemeClr val="dk2"/>
                </a:solidFill>
              </a:rPr>
              <a:t>Make a list of missing maps</a:t>
            </a:r>
            <a:endParaRPr>
              <a:solidFill>
                <a:schemeClr val="dk2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>
                <a:solidFill>
                  <a:schemeClr val="dk2"/>
                </a:solidFill>
              </a:rPr>
              <a:t>Book a room with technology so the map being worked on can be displayed and updates can be seen in real time</a:t>
            </a:r>
            <a:endParaRPr>
              <a:solidFill>
                <a:schemeClr val="dk2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to Expect</a:t>
            </a:r>
            <a:endParaRPr/>
          </a:p>
        </p:txBody>
      </p:sp>
      <p:sp>
        <p:nvSpPr>
          <p:cNvPr id="85" name="Google Shape;85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>
                <a:solidFill>
                  <a:schemeClr val="dk2"/>
                </a:solidFill>
              </a:rPr>
              <a:t>Pre-prep your faculty at a pathway meeting before your </a:t>
            </a:r>
            <a:r>
              <a:rPr lang="en">
                <a:solidFill>
                  <a:schemeClr val="dk2"/>
                </a:solidFill>
              </a:rPr>
              <a:t>scheduled workday.</a:t>
            </a:r>
            <a:endParaRPr>
              <a:solidFill>
                <a:schemeClr val="dk2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>
                <a:solidFill>
                  <a:schemeClr val="dk2"/>
                </a:solidFill>
              </a:rPr>
              <a:t>Give faculty time to collaborate on changes/updates that need to be made.</a:t>
            </a:r>
            <a:endParaRPr>
              <a:solidFill>
                <a:schemeClr val="dk2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</a:pPr>
            <a:r>
              <a:rPr lang="en">
                <a:solidFill>
                  <a:schemeClr val="dk2"/>
                </a:solidFill>
              </a:rPr>
              <a:t>This is also a chance to suggest general education classes that may support students in their education path.</a:t>
            </a:r>
            <a:endParaRPr>
              <a:solidFill>
                <a:schemeClr val="dk2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>
                <a:solidFill>
                  <a:schemeClr val="dk2"/>
                </a:solidFill>
              </a:rPr>
              <a:t>Once changes/updates have been noted, faculty will sit with Erica to update the map.</a:t>
            </a:r>
            <a:endParaRPr>
              <a:solidFill>
                <a:schemeClr val="dk2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>
                <a:solidFill>
                  <a:schemeClr val="dk2"/>
                </a:solidFill>
              </a:rPr>
              <a:t>Once all updates to a map have been input and saved, the new map will be viewable.</a:t>
            </a:r>
            <a:endParaRPr>
              <a:solidFill>
                <a:schemeClr val="dk2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>
                <a:solidFill>
                  <a:schemeClr val="dk2"/>
                </a:solidFill>
              </a:rPr>
              <a:t>It can be a long process, stagger start times.</a:t>
            </a:r>
            <a:endParaRPr>
              <a:solidFill>
                <a:schemeClr val="dk2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>
                <a:solidFill>
                  <a:schemeClr val="dk2"/>
                </a:solidFill>
              </a:rPr>
              <a:t>For larger pathways, consider multiple days, organized by subject.</a:t>
            </a:r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Takeaways from Our Experience</a:t>
            </a:r>
            <a:endParaRPr/>
          </a:p>
        </p:txBody>
      </p:sp>
      <p:sp>
        <p:nvSpPr>
          <p:cNvPr id="91" name="Google Shape;91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Schedule the day by subject and stagger the times so not all faculty is there at once.</a:t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	Our meeting was 11am to 3pm </a:t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	Culinary Arts first, then Agriculture</a:t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Have food available!</a:t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dk2"/>
                </a:solidFill>
              </a:rPr>
              <a:t>Give faculty templates and encourage </a:t>
            </a:r>
            <a:r>
              <a:rPr lang="en">
                <a:solidFill>
                  <a:schemeClr val="dk2"/>
                </a:solidFill>
              </a:rPr>
              <a:t>pre preparation</a:t>
            </a:r>
            <a:r>
              <a:rPr lang="en">
                <a:solidFill>
                  <a:schemeClr val="dk2"/>
                </a:solidFill>
              </a:rPr>
              <a:t> for a quicker day.</a:t>
            </a:r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lum">
  <a:themeElements>
    <a:clrScheme name="Plum">
      <a:dk1>
        <a:srgbClr val="CC0000"/>
      </a:dk1>
      <a:lt1>
        <a:srgbClr val="FFFFFF"/>
      </a:lt1>
      <a:dk2>
        <a:srgbClr val="000000"/>
      </a:dk2>
      <a:lt2>
        <a:srgbClr val="7F7F7F"/>
      </a:lt2>
      <a:accent1>
        <a:srgbClr val="333333"/>
      </a:accent1>
      <a:accent2>
        <a:srgbClr val="CC0000"/>
      </a:accent2>
      <a:accent3>
        <a:srgbClr val="666666"/>
      </a:accent3>
      <a:accent4>
        <a:srgbClr val="000000"/>
      </a:accent4>
      <a:accent5>
        <a:srgbClr val="CC0000"/>
      </a:accent5>
      <a:accent6>
        <a:srgbClr val="999999"/>
      </a:accent6>
      <a:hlink>
        <a:srgbClr val="0B5394"/>
      </a:hlink>
      <a:folHlink>
        <a:srgbClr val="00968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