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57" r:id="rId4"/>
    <p:sldId id="292" r:id="rId5"/>
    <p:sldId id="258" r:id="rId6"/>
    <p:sldId id="293" r:id="rId7"/>
    <p:sldId id="271" r:id="rId8"/>
    <p:sldId id="272" r:id="rId9"/>
    <p:sldId id="273" r:id="rId10"/>
    <p:sldId id="285" r:id="rId11"/>
    <p:sldId id="286" r:id="rId12"/>
    <p:sldId id="287" r:id="rId13"/>
    <p:sldId id="268" r:id="rId14"/>
    <p:sldId id="269" r:id="rId15"/>
    <p:sldId id="270" r:id="rId16"/>
    <p:sldId id="262" r:id="rId17"/>
    <p:sldId id="263" r:id="rId18"/>
    <p:sldId id="264" r:id="rId19"/>
    <p:sldId id="288" r:id="rId20"/>
    <p:sldId id="260" r:id="rId21"/>
    <p:sldId id="290" r:id="rId22"/>
    <p:sldId id="261" r:id="rId23"/>
    <p:sldId id="280" r:id="rId24"/>
    <p:sldId id="281" r:id="rId25"/>
    <p:sldId id="282" r:id="rId26"/>
    <p:sldId id="283" r:id="rId27"/>
    <p:sldId id="284" r:id="rId28"/>
    <p:sldId id="277" r:id="rId29"/>
    <p:sldId id="278" r:id="rId30"/>
    <p:sldId id="279" r:id="rId31"/>
    <p:sldId id="265" r:id="rId32"/>
    <p:sldId id="266" r:id="rId33"/>
    <p:sldId id="267" r:id="rId34"/>
    <p:sldId id="274" r:id="rId35"/>
    <p:sldId id="275" r:id="rId36"/>
    <p:sldId id="276" r:id="rId37"/>
    <p:sldId id="291" r:id="rId38"/>
    <p:sldId id="28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651B6-6BE1-44F6-8608-035C255F2A2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EA0C1-CFA6-4E5D-9959-BEF86282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0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Clarify the Path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Dual Enrollment/HS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Ed Plan/Career 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The Kern Promise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Enter the Path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Outreach &amp; School Relations 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The right courses at the right time 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000"/>
              <a:t>athways 0000000000000for non-STEM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/>
              <a:t>Re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umme0r Bridge Programs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Math pmedial course acceleration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Stay on the Path 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Retention and completion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Academic Support Services 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Timely Transfer Progress 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Employment in field of study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Ensure Learning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Integrated co-curricular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Reinforce learning in/out of class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 Learning Communities 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Practical Experience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5be97806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5be978066_0_5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5be97806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e5be978066_0_6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degree/certificate/noncredit options in each pathway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career opportunities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program mapper tool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and anything else you deem pertinent to a pathways info session.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will have 15 minutes for each Pathway listed (Education, SBS, PCE)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5be97806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e5be978066_0_7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5be97806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5be978066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5be97806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e5be978066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degree/certificate/noncredit options in each pathway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career opportunities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program mapper tool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and anything else you deem pertinent to a pathways info session.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will have 15 minutes for each Pathway listed (Education, SBS, PCE)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59fc866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59fc86622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degree/certificate/noncredit options in each pathway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career opportunities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program mapper tool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and anything else you deem pertinent to a pathways info session.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will have 15 minutes for each Pathway listed (Education, SBS, PCE)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5be97806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e5be978066_0_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723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5be97806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e5be978066_0_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6176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5be97806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e5be978066_0_1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5fa06a4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e5fa06a415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fa06a41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fa06a415_0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5be97806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e5be978066_0_1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degree/certificate/noncredit options in each pathway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career opportunities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program mapper tool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and anything else you deem pertinent to a pathways info session.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will have 15 minutes for each Pathway listed (Education, SBS, PCE)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55bc407c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e55bc407c9_0_6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5be97806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5be978066_0_1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5be293c5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e5be293c5c_0_5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degree/certificate/noncredit options in each pathway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career opportunities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program mapper tool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and anything else you deem pertinent to a pathways info session.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will have 15 minutes for each Pathway listed (Education, SBS, PCE)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5be97806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e5be978066_0_1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5be97806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5be978066_0_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5be97806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e5be978066_0_4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degree/certificate/noncredit options in each pathway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career opportunities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program mapper tool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and anything else you deem pertinent to a pathways info session.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will have 15 minutes for each Pathway listed (Education, SBS, PCE)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61766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629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5be97806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e5be978066_0_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5be97806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5be978066_0_9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5be97806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e5be978066_0_10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degree/certificate/noncredit options in each pathway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career opportunities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program mapper tool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and anything else you deem pertinent to a pathways info session.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will have 15 minutes for each Pathway listed (Education, SBS, PCE)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5be97806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e5be978066_0_1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679e849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e679e84916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55bc407c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e55bc407c9_0_1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5be97806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5be978066_0_7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5be97806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e5be978066_0_8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degree/certificate/noncredit options in each pathway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career opportunities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program mapper tool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and anything else you deem pertinent to a pathways info session.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will have 15 minutes for each Pathway listed (Education, SBS, PCE)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5be97806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e5be978066_0_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5fa06a41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e5fa06a415_0_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fa06a41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e5fa06a415_0_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degree/certificate/noncredit options in each pathway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career opportunities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program mapper tool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and anything else you deem pertinent to a pathways info session.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rgbClr val="3231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will have 15 minutes for each Pathway listed (Education, SBS, PCE)</a:t>
            </a:r>
            <a:endParaRPr sz="1700" b="1">
              <a:solidFill>
                <a:srgbClr val="3231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e5fa06a41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e5fa06a415_0_5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4636-F15F-41EC-B7E3-41692C8CD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CA1A8-FFA2-4860-96AA-2BD995B1E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37D89-CA51-4FF2-AA67-9C306893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EB2D-C80D-4E84-B760-4A4970625051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CD9B6-92BC-430F-857C-B02788E5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9199E-18CC-47E2-BCA7-ED24868F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4BB-A733-4D2C-9BFC-2AC6C8AD4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5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60AC-9198-4060-98B7-56F1ED3F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BF4C5-75E6-49D3-9C72-0C2993032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F76B9-BAA1-4409-80DC-D19A33269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EB2D-C80D-4E84-B760-4A4970625051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13C19-3A47-47CD-9A4A-C56CFE28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946E9-6EA5-43E3-A2A5-EC093AF2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4BB-A733-4D2C-9BFC-2AC6C8AD4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2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48A60-307F-444E-9108-016AA64CA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E57AB-19E3-46B9-AD64-98E8E4EDF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A2894-90D4-4715-B423-A43310F2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EB2D-C80D-4E84-B760-4A4970625051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5439D-13C3-4C32-A829-52D51962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889FA-FB5B-421D-96BD-E0BA4B8D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4BB-A733-4D2C-9BFC-2AC6C8AD4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8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2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2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1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5825333"/>
            <a:ext cx="12192000" cy="10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E06B-9A11-4317-93C6-C3F177C3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EC3C-92C2-4041-AB3B-422FE401D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42F8A-507F-4AEC-A40F-09B787D0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EB2D-C80D-4E84-B760-4A4970625051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A592-B9B7-4CAB-A413-2A8C5C4D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CAA6A-40BD-48A1-9FCF-966461D2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4BB-A733-4D2C-9BFC-2AC6C8AD4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7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76CA-B793-4871-9D5B-85E4FCA2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37FED-91C5-445C-9CCF-E54E069E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FC68A-D8AD-4630-A37A-B887575B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EB2D-C80D-4E84-B760-4A4970625051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458C6-4BDA-46EF-8433-0129343A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1D5E8-503E-4F84-A4DE-59E47843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4BB-A733-4D2C-9BFC-2AC6C8AD4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1BF9-57A8-4EF5-B2FC-B5B69611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FDB27-37C8-4AD3-A423-DC3022F72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C37F1-7D60-4871-857E-BA3A3B7EB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D6D79-F3AA-4756-AF38-D021F1A9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EB2D-C80D-4E84-B760-4A4970625051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A1A78-34BA-4D16-9F35-881A7658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CFD22-8CE3-4B28-8A1B-3B10EF4F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4BB-A733-4D2C-9BFC-2AC6C8AD4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0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22286-26BF-4CF1-963F-A1D735CC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5D99-8F6C-4360-B8C7-A3AEF78A1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1463A-5AC7-4D73-8B07-FFE658595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CD59C-233D-4404-809A-982ECC4A4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A0F91-F1BF-474D-B8E5-17D1162EB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7A61A-330D-4FB1-82EE-239029A3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EB2D-C80D-4E84-B760-4A4970625051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EC16C-6C3A-42D0-8515-622F90D8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44CDE7-DBB8-4F54-BD04-C6B2C607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4BB-A733-4D2C-9BFC-2AC6C8AD4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9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834A-3448-4CEE-A0D1-4FE211B1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5788FB-C894-4812-8793-0E70D7C7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EB2D-C80D-4E84-B760-4A4970625051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AF4B3-86E2-485B-BC9A-4D523B0E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B4724-521B-4230-AC08-4853C9DF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4BB-A733-4D2C-9BFC-2AC6C8AD4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5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7F275-3812-44FD-914E-49087188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EB2D-C80D-4E84-B760-4A4970625051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D6393-9BF2-43C4-BDE0-AEE6C1DB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7F534-C724-4016-89B0-7CCA5766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4BB-A733-4D2C-9BFC-2AC6C8AD4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8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6881C-F674-46B0-987F-66B0E297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2270-B4E2-49AD-AAC7-153DA26B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E356C-7DA6-45CE-BA27-72AFC27E8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63126-88CE-492E-A592-FE62623B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EB2D-C80D-4E84-B760-4A4970625051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2C28A-AC85-4316-A235-9CAA1161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EA3D0-9CAA-4983-A986-9FF6E16C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4BB-A733-4D2C-9BFC-2AC6C8AD4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4077-573E-4199-8AF1-D10C6C50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1A42BD-FA7B-464D-B931-11C47CFDD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2CE9D-0CE4-4A1B-BC25-D24C737A7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38C16-9E42-44C6-8877-6164E6C9D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EB2D-C80D-4E84-B760-4A4970625051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C7C88-85BB-483B-9893-3E69AA1D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0BB4C-DCC6-446F-8BB5-70F4E0A2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D4BB-A733-4D2C-9BFC-2AC6C8AD4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5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58BF3-FB2D-4493-93F2-AA82D3B3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C6E56-D596-4B9F-83BC-15F3CC873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6FA7C-820D-4821-95C9-CEC8DE0DA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EB2D-C80D-4E84-B760-4A4970625051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DF983-44D7-4FD4-852C-9FD108679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DAAB7-18F8-41AF-96ED-E232D56A7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D4BB-A733-4D2C-9BFC-2AC6C8AD4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bakersfield.elumenapp.com/catalog/2021-2022/studentservices#Athletics" TargetMode="External"/><Relationship Id="rId3" Type="http://schemas.openxmlformats.org/officeDocument/2006/relationships/hyperlink" Target="https://bakersfield.elumenapp.com/catalog/2021-2022/studentservices#eops" TargetMode="External"/><Relationship Id="rId7" Type="http://schemas.openxmlformats.org/officeDocument/2006/relationships/hyperlink" Target="https://bakersfield.elumenapp.com/catalog/2021-2022/thekernpromisefinishin4" TargetMode="External"/><Relationship Id="rId2" Type="http://schemas.openxmlformats.org/officeDocument/2006/relationships/hyperlink" Target="https://bakersfield.elumenapp.com/catalog/2021-2022/studentservices#veteran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akersfield.elumenapp.com/catalog/2021-2022/honors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bakersfield.elumenapp.com/catalog/2021-2022/studentservices#dsps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bakersfield.elumenapp.com/catalog/2021-2022/studentservices#calworks" TargetMode="External"/><Relationship Id="rId9" Type="http://schemas.openxmlformats.org/officeDocument/2006/relationships/hyperlink" Target="https://bakersfield.elumenapp.com/catalog/2021-2022/applytobakersfieldcollege#returni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map.bakersfieldcollege.edu/academics/interest-clusters/f6b40029-834c-4b01-9896-bc00bdc63a86/programs/2ab3d54b-c152-432e-abb5-da5e65e227c1" TargetMode="External"/><Relationship Id="rId13" Type="http://schemas.openxmlformats.org/officeDocument/2006/relationships/hyperlink" Target="https://programmap.bakersfieldcollege.edu/academics/interest-clusters/f6b40029-834c-4b01-9896-bc00bdc63a86/programs/0b094352-b9c2-b1b1-a359-a91e8672a3f2" TargetMode="External"/><Relationship Id="rId18" Type="http://schemas.openxmlformats.org/officeDocument/2006/relationships/hyperlink" Target="https://programmap.bakersfieldcollege.edu/academics/interest-clusters/f6b40029-834c-4b01-9896-bc00bdc63a86/programs/8fd3db7d-5a43-0c2e-24b9-334483e22d79" TargetMode="External"/><Relationship Id="rId3" Type="http://schemas.openxmlformats.org/officeDocument/2006/relationships/hyperlink" Target="https://programmap.bakersfieldcollege.edu/academics/interest-clusters/f6b40029-834c-4b01-9896-bc00bdc63a86/programs/e70bfb8f-33ac-6597-6276-cc9699850b05" TargetMode="External"/><Relationship Id="rId21" Type="http://schemas.openxmlformats.org/officeDocument/2006/relationships/image" Target="../media/image7.emf"/><Relationship Id="rId7" Type="http://schemas.openxmlformats.org/officeDocument/2006/relationships/hyperlink" Target="https://programmap.bakersfieldcollege.edu/academics/interest-clusters/f6b40029-834c-4b01-9896-bc00bdc63a86/programs/572c76fd-98cb-0df7-8f33-db32f9361693" TargetMode="External"/><Relationship Id="rId12" Type="http://schemas.openxmlformats.org/officeDocument/2006/relationships/hyperlink" Target="https://programmap.bakersfieldcollege.edu/academics/interest-clusters/f6b40029-834c-4b01-9896-bc00bdc63a86/programs/1ef7d7d5-36c7-672b-7097-3e74cfb5478d" TargetMode="External"/><Relationship Id="rId17" Type="http://schemas.openxmlformats.org/officeDocument/2006/relationships/hyperlink" Target="https://programmap.bakersfieldcollege.edu/academics/interest-clusters/f6b40029-834c-4b01-9896-bc00bdc63a86/programs/e7eb97bc-ff7e-5f7e-29a8-373a9ff02469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programmap.bakersfieldcollege.edu/academics/interest-clusters/f6b40029-834c-4b01-9896-bc00bdc63a86/programs/b1b27aad-7616-5ee1-3552-921959bced8c" TargetMode="External"/><Relationship Id="rId20" Type="http://schemas.openxmlformats.org/officeDocument/2006/relationships/hyperlink" Target="https://programmap.bakersfieldcollege.edu/academics/interest-clusters/f6b40029-834c-4b01-9896-bc00bdc63a86/programs/0a39bc41-dd1b-1954-bbfa-4345156dc3c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grammap.bakersfieldcollege.edu/academics/interest-clusters/f6b40029-834c-4b01-9896-bc00bdc63a86/programs/a3dcf6b1-7caf-3238-5b79-d03399c1d31a" TargetMode="External"/><Relationship Id="rId11" Type="http://schemas.openxmlformats.org/officeDocument/2006/relationships/hyperlink" Target="https://programmap.bakersfieldcollege.edu/academics/interest-clusters/f6b40029-834c-4b01-9896-bc00bdc63a86/programs/dc912d7c-99dd-955e-162d-09845a2de764" TargetMode="External"/><Relationship Id="rId5" Type="http://schemas.openxmlformats.org/officeDocument/2006/relationships/hyperlink" Target="https://programmap.bakersfieldcollege.edu/academics/interest-clusters/f6b40029-834c-4b01-9896-bc00bdc63a86/programs/5752c690-0590-869e-ded2-6011fd15ba10" TargetMode="External"/><Relationship Id="rId15" Type="http://schemas.openxmlformats.org/officeDocument/2006/relationships/hyperlink" Target="https://programmap.bakersfieldcollege.edu/academics/interest-clusters/f6b40029-834c-4b01-9896-bc00bdc63a86/programs/d4942587-f26e-6bc4-5001-4875cda0f427" TargetMode="External"/><Relationship Id="rId10" Type="http://schemas.openxmlformats.org/officeDocument/2006/relationships/hyperlink" Target="https://programmap.bakersfieldcollege.edu/academics/interest-clusters/f6b40029-834c-4b01-9896-bc00bdc63a86/programs/0045c702-7218-383d-22d9-b7eeaed51641" TargetMode="External"/><Relationship Id="rId19" Type="http://schemas.openxmlformats.org/officeDocument/2006/relationships/hyperlink" Target="https://programmap.bakersfieldcollege.edu/academics/interest-clusters/f6b40029-834c-4b01-9896-bc00bdc63a86/programs/89575017-ed1b-55ff-badf-b9e0376cbd12" TargetMode="External"/><Relationship Id="rId4" Type="http://schemas.openxmlformats.org/officeDocument/2006/relationships/hyperlink" Target="https://programmap.bakersfieldcollege.edu/academics/interest-clusters/f6b40029-834c-4b01-9896-bc00bdc63a86/programs/9169b87d-9f91-6fb2-9e83-abc4e7afbf5c" TargetMode="External"/><Relationship Id="rId9" Type="http://schemas.openxmlformats.org/officeDocument/2006/relationships/hyperlink" Target="https://programmap.bakersfieldcollege.edu/academics/interest-clusters/f6b40029-834c-4b01-9896-bc00bdc63a86/programs/5228d99a-8420-dc5b-10d3-5b7fa5110808" TargetMode="External"/><Relationship Id="rId14" Type="http://schemas.openxmlformats.org/officeDocument/2006/relationships/hyperlink" Target="https://programmap.bakersfieldcollege.edu/academics/interest-clusters/f6b40029-834c-4b01-9896-bc00bdc63a86/programs/74023e6e-7c63-5fc7-e947-7c8187fa1f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map.bakersfieldcollege.edu/academics/interest-clusters/c11410e0-641b-438e-8189-abcc83247705/programs/1edf54a5-f961-efe7-6a41-335aeb759d00" TargetMode="External"/><Relationship Id="rId13" Type="http://schemas.openxmlformats.org/officeDocument/2006/relationships/hyperlink" Target="https://programmap.bakersfieldcollege.edu/academics/interest-clusters/c11410e0-641b-438e-8189-abcc83247705/programs/1244553d-1233-f964-afba-25794e86bae6" TargetMode="External"/><Relationship Id="rId18" Type="http://schemas.openxmlformats.org/officeDocument/2006/relationships/hyperlink" Target="https://programmap.bakersfieldcollege.edu/academics/interest-clusters/c11410e0-641b-438e-8189-abcc83247705/programs/469804cd-241c-d76e-fcf2-827f07b31cab" TargetMode="External"/><Relationship Id="rId3" Type="http://schemas.openxmlformats.org/officeDocument/2006/relationships/hyperlink" Target="https://programmap.bakersfieldcollege.edu/academics/interest-clusters/c11410e0-641b-438e-8189-abcc83247705/programs/cb73d8ad-61f6-46c4-4d54-ca5ba68027d0" TargetMode="External"/><Relationship Id="rId21" Type="http://schemas.openxmlformats.org/officeDocument/2006/relationships/hyperlink" Target="https://programmap.bakersfieldcollege.edu/academics/interest-clusters/c11410e0-641b-438e-8189-abcc83247705/programs/a48bd518-76fd-e98f-5544-47dff3d2731b" TargetMode="External"/><Relationship Id="rId7" Type="http://schemas.openxmlformats.org/officeDocument/2006/relationships/hyperlink" Target="https://programmap.bakersfieldcollege.edu/academics/interest-clusters/c11410e0-641b-438e-8189-abcc83247705/programs/97284457-9561-b6f9-38d0-e9c612bb534c" TargetMode="External"/><Relationship Id="rId12" Type="http://schemas.openxmlformats.org/officeDocument/2006/relationships/hyperlink" Target="https://programmap.bakersfieldcollege.edu/academics/interest-clusters/c11410e0-641b-438e-8189-abcc83247705/programs/733a0d70-f053-8a70-d542-c1450dd5e24b" TargetMode="External"/><Relationship Id="rId17" Type="http://schemas.openxmlformats.org/officeDocument/2006/relationships/hyperlink" Target="https://programmap.bakersfieldcollege.edu/academics/interest-clusters/c11410e0-641b-438e-8189-abcc83247705/programs/9d2c20d0-d35f-a424-cc77-83d1c342b8cc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programmap.bakersfieldcollege.edu/academics/interest-clusters/c11410e0-641b-438e-8189-abcc83247705/programs/73b78fe2-ce25-7539-df73-4693912b1e2e" TargetMode="External"/><Relationship Id="rId20" Type="http://schemas.openxmlformats.org/officeDocument/2006/relationships/hyperlink" Target="https://programmap.bakersfieldcollege.edu/academics/interest-clusters/c11410e0-641b-438e-8189-abcc83247705/programs/657b12c7-520e-91d8-b242-f6ae7e78a0a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grammap.bakersfieldcollege.edu/academics/interest-clusters/c11410e0-641b-438e-8189-abcc83247705/programs/2075531e-097f-ba79-44d4-f1dc2a5e132b" TargetMode="External"/><Relationship Id="rId11" Type="http://schemas.openxmlformats.org/officeDocument/2006/relationships/hyperlink" Target="https://programmap.bakersfieldcollege.edu/academics/interest-clusters/c11410e0-641b-438e-8189-abcc83247705/programs/99c4529d-f6f4-f92e-e79d-1ca8e19b1af4" TargetMode="External"/><Relationship Id="rId24" Type="http://schemas.openxmlformats.org/officeDocument/2006/relationships/image" Target="../media/image7.emf"/><Relationship Id="rId5" Type="http://schemas.openxmlformats.org/officeDocument/2006/relationships/hyperlink" Target="https://programmap.bakersfieldcollege.edu/academics/interest-clusters/c11410e0-641b-438e-8189-abcc83247705/programs/f5c2d94a-6b58-5636-32c1-9b7115324aa0" TargetMode="External"/><Relationship Id="rId15" Type="http://schemas.openxmlformats.org/officeDocument/2006/relationships/hyperlink" Target="https://programmap.bakersfieldcollege.edu/academics/interest-clusters/c11410e0-641b-438e-8189-abcc83247705/programs/dad7f6d4-bccb-e6a8-2737-d173ccb92b03" TargetMode="External"/><Relationship Id="rId23" Type="http://schemas.openxmlformats.org/officeDocument/2006/relationships/hyperlink" Target="https://programmap.bakersfieldcollege.edu/academics/interest-clusters/c11410e0-641b-438e-8189-abcc83247705/programs/25fdf5ef-1054-b883-acfa-558dce0c0229" TargetMode="External"/><Relationship Id="rId10" Type="http://schemas.openxmlformats.org/officeDocument/2006/relationships/hyperlink" Target="https://programmap.bakersfieldcollege.edu/academics/interest-clusters/c11410e0-641b-438e-8189-abcc83247705/programs/64e2a867-35db-41cb-4dfd-96e1706654d1" TargetMode="External"/><Relationship Id="rId19" Type="http://schemas.openxmlformats.org/officeDocument/2006/relationships/hyperlink" Target="https://programmap.bakersfieldcollege.edu/academics/interest-clusters/c11410e0-641b-438e-8189-abcc83247705/programs/60cec538-9601-269b-0d01-6b76e59cc0b4" TargetMode="External"/><Relationship Id="rId4" Type="http://schemas.openxmlformats.org/officeDocument/2006/relationships/hyperlink" Target="https://programmap.bakersfieldcollege.edu/academics/interest-clusters/c11410e0-641b-438e-8189-abcc83247705/programs/e83cd7cf-50fe-d00d-3b1e-81ac262a61a4" TargetMode="External"/><Relationship Id="rId9" Type="http://schemas.openxmlformats.org/officeDocument/2006/relationships/hyperlink" Target="https://programmap.bakersfieldcollege.edu/academics/interest-clusters/c11410e0-641b-438e-8189-abcc83247705/programs/55db8eda-ffa8-aeee-cf8f-201525f084a2" TargetMode="External"/><Relationship Id="rId14" Type="http://schemas.openxmlformats.org/officeDocument/2006/relationships/hyperlink" Target="https://programmap.bakersfieldcollege.edu/academics/interest-clusters/c11410e0-641b-438e-8189-abcc83247705/programs/35de1d2e-4902-f041-391b-12ba583eacd2" TargetMode="External"/><Relationship Id="rId22" Type="http://schemas.openxmlformats.org/officeDocument/2006/relationships/hyperlink" Target="https://programmap.bakersfieldcollege.edu/academics/interest-clusters/c11410e0-641b-438e-8189-abcc83247705/programs/81d17249-697a-f0ad-0c95-6db7740b149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map.bakersfieldcollege.edu/academics/interest-clusters/aa0ee5f5-4bfe-4dc2-81c5-75224018da47/programs/e4431b35-4ffa-9469-e95c-d5365f516079" TargetMode="External"/><Relationship Id="rId13" Type="http://schemas.openxmlformats.org/officeDocument/2006/relationships/hyperlink" Target="https://programmap.bakersfieldcollege.edu/academics/interest-clusters/aa0ee5f5-4bfe-4dc2-81c5-75224018da47/programs/5e383eb7-70e9-fb37-eea4-94b57940fa40" TargetMode="External"/><Relationship Id="rId18" Type="http://schemas.openxmlformats.org/officeDocument/2006/relationships/hyperlink" Target="https://programmap.bakersfieldcollege.edu/academics/interest-clusters/aa0ee5f5-4bfe-4dc2-81c5-75224018da47/programs/31861239-988c-1b19-be83-888cf48e5cdb" TargetMode="External"/><Relationship Id="rId3" Type="http://schemas.openxmlformats.org/officeDocument/2006/relationships/hyperlink" Target="https://programmap.bakersfieldcollege.edu/academics/interest-clusters/aa0ee5f5-4bfe-4dc2-81c5-75224018da47/programs/64f44cae-bb67-fbc6-0b22-c6039c4dc14b" TargetMode="External"/><Relationship Id="rId7" Type="http://schemas.openxmlformats.org/officeDocument/2006/relationships/hyperlink" Target="https://programmap.bakersfieldcollege.edu/academics/interest-clusters/aa0ee5f5-4bfe-4dc2-81c5-75224018da47/programs/39ba9b26-c2b5-9c3e-5ba7-ab9b82e6e28f" TargetMode="External"/><Relationship Id="rId12" Type="http://schemas.openxmlformats.org/officeDocument/2006/relationships/hyperlink" Target="https://programmap.bakersfieldcollege.edu/academics/interest-clusters/aa0ee5f5-4bfe-4dc2-81c5-75224018da47/programs/05269069-8ba1-eb32-9d23-00092e4c9cb3" TargetMode="External"/><Relationship Id="rId17" Type="http://schemas.openxmlformats.org/officeDocument/2006/relationships/hyperlink" Target="https://programmap.bakersfieldcollege.edu/academics/interest-clusters/aa0ee5f5-4bfe-4dc2-81c5-75224018da47/programs/d647edab-854b-e571-344f-c1f7e0388d87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programmap.bakersfieldcollege.edu/academics/interest-clusters/aa0ee5f5-4bfe-4dc2-81c5-75224018da47/programs/d94e208e-f38c-404a-9687-2e23cc1df613" TargetMode="External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grammap.bakersfieldcollege.edu/academics/interest-clusters/aa0ee5f5-4bfe-4dc2-81c5-75224018da47/programs/5bb0ea9b-cf30-80d6-ae3c-ca976b4d207f" TargetMode="External"/><Relationship Id="rId11" Type="http://schemas.openxmlformats.org/officeDocument/2006/relationships/hyperlink" Target="https://programmap.bakersfieldcollege.edu/academics/interest-clusters/aa0ee5f5-4bfe-4dc2-81c5-75224018da47/programs/5701ec73-41f5-9229-e55d-135e6b35044c" TargetMode="External"/><Relationship Id="rId5" Type="http://schemas.openxmlformats.org/officeDocument/2006/relationships/hyperlink" Target="https://programmap.bakersfieldcollege.edu/academics/interest-clusters/aa0ee5f5-4bfe-4dc2-81c5-75224018da47/programs/5e7c5e27-4234-fe7e-bba6-1e46e4695f78" TargetMode="External"/><Relationship Id="rId15" Type="http://schemas.openxmlformats.org/officeDocument/2006/relationships/hyperlink" Target="https://programmap.bakersfieldcollege.edu/academics/interest-clusters/aa0ee5f5-4bfe-4dc2-81c5-75224018da47/programs/62761405-66ce-ce7d-48e8-ef9f05db0f8b" TargetMode="External"/><Relationship Id="rId10" Type="http://schemas.openxmlformats.org/officeDocument/2006/relationships/hyperlink" Target="https://programmap.bakersfieldcollege.edu/academics/interest-clusters/aa0ee5f5-4bfe-4dc2-81c5-75224018da47/programs/3f914b97-b007-994d-c130-43cd23aa5184" TargetMode="External"/><Relationship Id="rId19" Type="http://schemas.openxmlformats.org/officeDocument/2006/relationships/hyperlink" Target="https://programmap.bakersfieldcollege.edu/academics/interest-clusters/aa0ee5f5-4bfe-4dc2-81c5-75224018da47/programs/f73903d8-4375-04e9-9517-0eb073d71ffe" TargetMode="External"/><Relationship Id="rId4" Type="http://schemas.openxmlformats.org/officeDocument/2006/relationships/hyperlink" Target="https://programmap.bakersfieldcollege.edu/academics/interest-clusters/aa0ee5f5-4bfe-4dc2-81c5-75224018da47/programs/e5930b02-eea1-81d0-1879-aac5d7165376" TargetMode="External"/><Relationship Id="rId9" Type="http://schemas.openxmlformats.org/officeDocument/2006/relationships/hyperlink" Target="https://programmap.bakersfieldcollege.edu/academics/interest-clusters/aa0ee5f5-4bfe-4dc2-81c5-75224018da47/programs/bfd8bf8e-2d1a-8333-b9fc-3e862a490557" TargetMode="External"/><Relationship Id="rId14" Type="http://schemas.openxmlformats.org/officeDocument/2006/relationships/hyperlink" Target="https://programmap.bakersfieldcollege.edu/academics/interest-clusters/aa0ee5f5-4bfe-4dc2-81c5-75224018da47/programs/fa2d9cd1-3777-b132-b017-08a5e45f5f9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map.bakersfieldcollege.edu/academics/interest-clusters/1953d190-3ff9-40e1-a164-b0aaa5f41495/programs/8f947565-2ee1-6f3a-4929-6a7d0031a87d" TargetMode="External"/><Relationship Id="rId13" Type="http://schemas.openxmlformats.org/officeDocument/2006/relationships/hyperlink" Target="https://programmap.bakersfieldcollege.edu/academics/interest-clusters/1953d190-3ff9-40e1-a164-b0aaa5f41495/programs/920970a3-0ea9-67c8-a40e-1c73b8c9d7eb" TargetMode="External"/><Relationship Id="rId3" Type="http://schemas.openxmlformats.org/officeDocument/2006/relationships/hyperlink" Target="https://programmap.bakersfieldcollege.edu/academics/interest-clusters/1953d190-3ff9-40e1-a164-b0aaa5f41495/programs/69dd5b4d-e6f3-359b-15e9-042049e01f5d" TargetMode="External"/><Relationship Id="rId7" Type="http://schemas.openxmlformats.org/officeDocument/2006/relationships/hyperlink" Target="https://programmap.bakersfieldcollege.edu/academics/interest-clusters/1953d190-3ff9-40e1-a164-b0aaa5f41495/programs/9e9a87ff-ad56-9623-13cf-133ea4ceaa9b" TargetMode="External"/><Relationship Id="rId12" Type="http://schemas.openxmlformats.org/officeDocument/2006/relationships/hyperlink" Target="https://programmap.bakersfieldcollege.edu/academics/interest-clusters/1953d190-3ff9-40e1-a164-b0aaa5f41495/programs/6559d588-c6a8-933e-5dbd-cb6c9bb952b3" TargetMode="External"/><Relationship Id="rId17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programmap.bakersfieldcollege.edu/academics/interest-clusters/1953d190-3ff9-40e1-a164-b0aaa5f41495/programs/a9042a6f-c0d0-c5de-d47f-a80df26d64e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grammap.bakersfieldcollege.edu/academics/interest-clusters/1953d190-3ff9-40e1-a164-b0aaa5f41495/programs/b3a09efe-c48e-b111-f395-536c93321f22" TargetMode="External"/><Relationship Id="rId11" Type="http://schemas.openxmlformats.org/officeDocument/2006/relationships/hyperlink" Target="https://programmap.bakersfieldcollege.edu/academics/interest-clusters/1953d190-3ff9-40e1-a164-b0aaa5f41495/programs/f25b3181-3928-563f-e998-30bdeae0f192" TargetMode="External"/><Relationship Id="rId5" Type="http://schemas.openxmlformats.org/officeDocument/2006/relationships/hyperlink" Target="https://programmap.bakersfieldcollege.edu/academics/interest-clusters/1953d190-3ff9-40e1-a164-b0aaa5f41495/programs/59f9f960-f30a-f43f-7ab4-2eca8b0adcf8" TargetMode="External"/><Relationship Id="rId15" Type="http://schemas.openxmlformats.org/officeDocument/2006/relationships/hyperlink" Target="https://programmap.bakersfieldcollege.edu/academics/interest-clusters/1953d190-3ff9-40e1-a164-b0aaa5f41495/programs/b70e5589-67c1-00de-7232-55f5ca02781f" TargetMode="External"/><Relationship Id="rId10" Type="http://schemas.openxmlformats.org/officeDocument/2006/relationships/hyperlink" Target="https://programmap.bakersfieldcollege.edu/academics/interest-clusters/1953d190-3ff9-40e1-a164-b0aaa5f41495/programs/5d19c733-d48d-6b65-c70b-2e5eaec02320" TargetMode="External"/><Relationship Id="rId4" Type="http://schemas.openxmlformats.org/officeDocument/2006/relationships/hyperlink" Target="https://programmap.bakersfieldcollege.edu/academics/interest-clusters/1953d190-3ff9-40e1-a164-b0aaa5f41495/programs/64c69130-24f0-eca7-1da2-bc914c605d2d" TargetMode="External"/><Relationship Id="rId9" Type="http://schemas.openxmlformats.org/officeDocument/2006/relationships/hyperlink" Target="https://programmap.bakersfieldcollege.edu/academics/interest-clusters/1953d190-3ff9-40e1-a164-b0aaa5f41495/programs/8f5760ab-c6dc-ab5e-2a9d-cea8b9c6f803" TargetMode="External"/><Relationship Id="rId14" Type="http://schemas.openxmlformats.org/officeDocument/2006/relationships/hyperlink" Target="https://programmap.bakersfieldcollege.edu/academics/interest-clusters/1953d190-3ff9-40e1-a164-b0aaa5f41495/programs/a047510d-6e53-7b81-cdd7-6537d5baba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map.bakersfieldcollege.edu/academics/interest-clusters/2667586c-5ab0-4311-bda1-75f2b153db0a/programs/1fbb61cb-4912-3eed-c4a1-75a12382282f" TargetMode="External"/><Relationship Id="rId13" Type="http://schemas.openxmlformats.org/officeDocument/2006/relationships/hyperlink" Target="https://programmap.bakersfieldcollege.edu/academics/interest-clusters/2667586c-5ab0-4311-bda1-75f2b153db0a/programs/fa7822b7-aae9-26da-608d-a9f0f1491b4f" TargetMode="External"/><Relationship Id="rId18" Type="http://schemas.openxmlformats.org/officeDocument/2006/relationships/hyperlink" Target="https://programmap.bakersfieldcollege.edu/academics/interest-clusters/2667586c-5ab0-4311-bda1-75f2b153db0a/programs/82c1b1a7-3d00-0547-3641-dc75658f50d1" TargetMode="External"/><Relationship Id="rId3" Type="http://schemas.openxmlformats.org/officeDocument/2006/relationships/hyperlink" Target="https://programmap.bakersfieldcollege.edu/academics/interest-clusters/2667586c-5ab0-4311-bda1-75f2b153db0a/programs/d0955f05-db3a-a7f1-2fdf-b4f42cb1a133" TargetMode="External"/><Relationship Id="rId21" Type="http://schemas.openxmlformats.org/officeDocument/2006/relationships/hyperlink" Target="https://programmap.bakersfieldcollege.edu/academics/interest-clusters/2667586c-5ab0-4311-bda1-75f2b153db0a/programs/9f1d5274-6b98-ab1d-7dc9-da661ff9f339" TargetMode="External"/><Relationship Id="rId7" Type="http://schemas.openxmlformats.org/officeDocument/2006/relationships/hyperlink" Target="https://programmap.bakersfieldcollege.edu/academics/interest-clusters/2667586c-5ab0-4311-bda1-75f2b153db0a/programs/a7a2c30e-4526-0254-7a81-3f8089a4b18f" TargetMode="External"/><Relationship Id="rId12" Type="http://schemas.openxmlformats.org/officeDocument/2006/relationships/hyperlink" Target="https://programmap.bakersfieldcollege.edu/academics/interest-clusters/2667586c-5ab0-4311-bda1-75f2b153db0a/programs/87700436-2d53-f5dc-a907-31e0b1c2350b" TargetMode="External"/><Relationship Id="rId17" Type="http://schemas.openxmlformats.org/officeDocument/2006/relationships/hyperlink" Target="https://programmap.bakersfieldcollege.edu/academics/interest-clusters/2667586c-5ab0-4311-bda1-75f2b153db0a/programs/1fef5a9e-1451-3338-f019-1ceda69ed53f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programmap.bakersfieldcollege.edu/academics/interest-clusters/2667586c-5ab0-4311-bda1-75f2b153db0a/programs/be8017f3-1439-e3db-3953-313a825623dc" TargetMode="External"/><Relationship Id="rId20" Type="http://schemas.openxmlformats.org/officeDocument/2006/relationships/hyperlink" Target="https://programmap.bakersfieldcollege.edu/academics/interest-clusters/2667586c-5ab0-4311-bda1-75f2b153db0a/programs/11909e4b-5ca3-87fb-c5f2-ca7056fdafea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grammap.bakersfieldcollege.edu/academics/interest-clusters/2667586c-5ab0-4311-bda1-75f2b153db0a/programs/e38c7762-b734-d323-50cb-4d755c648c99" TargetMode="External"/><Relationship Id="rId11" Type="http://schemas.openxmlformats.org/officeDocument/2006/relationships/hyperlink" Target="https://programmap.bakersfieldcollege.edu/academics/interest-clusters/2667586c-5ab0-4311-bda1-75f2b153db0a/programs/31bc29d1-5798-585c-5d7b-555092ad260e" TargetMode="External"/><Relationship Id="rId5" Type="http://schemas.openxmlformats.org/officeDocument/2006/relationships/hyperlink" Target="https://programmap.bakersfieldcollege.edu/academics/interest-clusters/2667586c-5ab0-4311-bda1-75f2b153db0a/programs/b411eeb0-ddf8-e58a-3c59-c5098b2c5d15" TargetMode="External"/><Relationship Id="rId15" Type="http://schemas.openxmlformats.org/officeDocument/2006/relationships/hyperlink" Target="https://programmap.bakersfieldcollege.edu/academics/interest-clusters/2667586c-5ab0-4311-bda1-75f2b153db0a/programs/26a1f4dd-4b4c-13db-7c7b-b3490a816958" TargetMode="External"/><Relationship Id="rId23" Type="http://schemas.openxmlformats.org/officeDocument/2006/relationships/image" Target="../media/image7.emf"/><Relationship Id="rId10" Type="http://schemas.openxmlformats.org/officeDocument/2006/relationships/hyperlink" Target="https://programmap.bakersfieldcollege.edu/academics/interest-clusters/2667586c-5ab0-4311-bda1-75f2b153db0a/programs/567eeca6-883d-1df0-3caf-6553cf1f6804" TargetMode="External"/><Relationship Id="rId19" Type="http://schemas.openxmlformats.org/officeDocument/2006/relationships/hyperlink" Target="https://programmap.bakersfieldcollege.edu/academics/interest-clusters/2667586c-5ab0-4311-bda1-75f2b153db0a/programs/e4a5cb91-e421-ac5b-8ce3-12ebcb71f757" TargetMode="External"/><Relationship Id="rId4" Type="http://schemas.openxmlformats.org/officeDocument/2006/relationships/hyperlink" Target="https://programmap.bakersfieldcollege.edu/academics/interest-clusters/2667586c-5ab0-4311-bda1-75f2b153db0a/programs/a6da3b38-8115-9b5f-b9c0-05c879e04d0b" TargetMode="External"/><Relationship Id="rId9" Type="http://schemas.openxmlformats.org/officeDocument/2006/relationships/hyperlink" Target="https://programmap.bakersfieldcollege.edu/academics/interest-clusters/2667586c-5ab0-4311-bda1-75f2b153db0a/programs/960fb0e9-4a33-67f2-8e0a-256c6593b815" TargetMode="External"/><Relationship Id="rId14" Type="http://schemas.openxmlformats.org/officeDocument/2006/relationships/hyperlink" Target="https://programmap.bakersfieldcollege.edu/academics/interest-clusters/2667586c-5ab0-4311-bda1-75f2b153db0a/programs/a05ff9b9-72b6-8cb6-d1c8-058da13a144c" TargetMode="External"/><Relationship Id="rId22" Type="http://schemas.openxmlformats.org/officeDocument/2006/relationships/hyperlink" Target="https://programmap.bakersfieldcollege.edu/academics/interest-clusters/2667586c-5ab0-4311-bda1-75f2b153db0a/programs/0672a4fd-f854-64d6-8b56-4ffeda976d59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map.bakersfieldcollege.edu/academics/interest-clusters/2667586c-5ab0-4311-bda1-75f2b153db0a/programs/e2ee22a8-6f07-97be-c61a-227a2998440f" TargetMode="External"/><Relationship Id="rId13" Type="http://schemas.openxmlformats.org/officeDocument/2006/relationships/image" Target="../media/image7.emf"/><Relationship Id="rId3" Type="http://schemas.openxmlformats.org/officeDocument/2006/relationships/hyperlink" Target="https://programmap.bakersfieldcollege.edu/academics/interest-clusters/2667586c-5ab0-4311-bda1-75f2b153db0a/programs/f18f3252-b1b7-f4b7-7f96-2e5572d21e5a" TargetMode="External"/><Relationship Id="rId7" Type="http://schemas.openxmlformats.org/officeDocument/2006/relationships/hyperlink" Target="https://programmap.bakersfieldcollege.edu/academics/interest-clusters/2667586c-5ab0-4311-bda1-75f2b153db0a/programs/fc187a8a-4762-f74e-dd1a-cc045b058fea" TargetMode="External"/><Relationship Id="rId12" Type="http://schemas.openxmlformats.org/officeDocument/2006/relationships/hyperlink" Target="https://programmap.bakersfieldcollege.edu/academics/interest-clusters/2667586c-5ab0-4311-bda1-75f2b153db0a/programs/5c18cba2-948d-c96a-3e34-1372bd0a2f4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grammap.bakersfieldcollege.edu/academics/interest-clusters/2667586c-5ab0-4311-bda1-75f2b153db0a/programs/8132ee59-4485-b8c8-a52a-c46d8e0aecfd" TargetMode="External"/><Relationship Id="rId11" Type="http://schemas.openxmlformats.org/officeDocument/2006/relationships/hyperlink" Target="https://programmap.bakersfieldcollege.edu/academics/interest-clusters/2667586c-5ab0-4311-bda1-75f2b153db0a/programs/da128bbc-65a1-4d7c-f70a-77fc066c7bcc" TargetMode="External"/><Relationship Id="rId5" Type="http://schemas.openxmlformats.org/officeDocument/2006/relationships/hyperlink" Target="https://programmap.bakersfieldcollege.edu/academics/interest-clusters/2667586c-5ab0-4311-bda1-75f2b153db0a/programs/ad60d05f-c1dd-fec7-30d5-9c7ba8db628c" TargetMode="External"/><Relationship Id="rId10" Type="http://schemas.openxmlformats.org/officeDocument/2006/relationships/hyperlink" Target="https://programmap.bakersfieldcollege.edu/academics/interest-clusters/2667586c-5ab0-4311-bda1-75f2b153db0a/programs/ebcafd95-3aa4-5779-c66d-386d4c98ae70" TargetMode="External"/><Relationship Id="rId4" Type="http://schemas.openxmlformats.org/officeDocument/2006/relationships/hyperlink" Target="https://programmap.bakersfieldcollege.edu/academics/interest-clusters/2667586c-5ab0-4311-bda1-75f2b153db0a/programs/8dde112c-e7de-b65c-5efe-bb27f639aa83" TargetMode="External"/><Relationship Id="rId9" Type="http://schemas.openxmlformats.org/officeDocument/2006/relationships/hyperlink" Target="https://programmap.bakersfieldcollege.edu/academics/interest-clusters/2667586c-5ab0-4311-bda1-75f2b153db0a/programs/499f5bb9-7c7a-ff40-01e4-c99c6f431a44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map.bakersfieldcollege.edu/academics/interest-clusters/2667586c-5ab0-4311-bda1-75f2b153db0a/programs/1476f54d-5253-3e73-cfc5-c3a842574eb7" TargetMode="External"/><Relationship Id="rId13" Type="http://schemas.openxmlformats.org/officeDocument/2006/relationships/hyperlink" Target="https://programmap.bakersfieldcollege.edu/academics/interest-clusters/2667586c-5ab0-4311-bda1-75f2b153db0a/programs/0ce726f8-0b0d-a335-1335-a9c74ab78655" TargetMode="External"/><Relationship Id="rId18" Type="http://schemas.openxmlformats.org/officeDocument/2006/relationships/hyperlink" Target="https://programmap.bakersfieldcollege.edu/academics/interest-clusters/2667586c-5ab0-4311-bda1-75f2b153db0a/programs/b38c3058-a885-1a32-fb5b-f02f25144d34" TargetMode="External"/><Relationship Id="rId26" Type="http://schemas.openxmlformats.org/officeDocument/2006/relationships/hyperlink" Target="https://programmap.bakersfieldcollege.edu/academics/interest-clusters/2667586c-5ab0-4311-bda1-75f2b153db0a/programs/d16fb72a-e477-69ca-2301-60cce79df9db" TargetMode="External"/><Relationship Id="rId3" Type="http://schemas.openxmlformats.org/officeDocument/2006/relationships/hyperlink" Target="https://programmap.bakersfieldcollege.edu/academics/interest-clusters/2667586c-5ab0-4311-bda1-75f2b153db0a/programs/864cb542-2f38-98a7-74b9-198e52ae626d" TargetMode="External"/><Relationship Id="rId21" Type="http://schemas.openxmlformats.org/officeDocument/2006/relationships/hyperlink" Target="https://programmap.bakersfieldcollege.edu/academics/interest-clusters/2667586c-5ab0-4311-bda1-75f2b153db0a/programs/932d1008-63b2-4a11-7392-9bc3d5cb13e9" TargetMode="External"/><Relationship Id="rId7" Type="http://schemas.openxmlformats.org/officeDocument/2006/relationships/hyperlink" Target="https://programmap.bakersfieldcollege.edu/academics/interest-clusters/2667586c-5ab0-4311-bda1-75f2b153db0a/programs/dfc37448-e8cf-f317-f37a-23e2f9143568" TargetMode="External"/><Relationship Id="rId12" Type="http://schemas.openxmlformats.org/officeDocument/2006/relationships/hyperlink" Target="https://programmap.bakersfieldcollege.edu/academics/interest-clusters/2667586c-5ab0-4311-bda1-75f2b153db0a/programs/8b52503f-6b23-da3c-c33a-1fd816484cac" TargetMode="External"/><Relationship Id="rId17" Type="http://schemas.openxmlformats.org/officeDocument/2006/relationships/hyperlink" Target="https://programmap.bakersfieldcollege.edu/academics/interest-clusters/2667586c-5ab0-4311-bda1-75f2b153db0a/programs/e358d332-b350-95b3-e971-66331ba9a6f4" TargetMode="External"/><Relationship Id="rId25" Type="http://schemas.openxmlformats.org/officeDocument/2006/relationships/hyperlink" Target="https://programmap.bakersfieldcollege.edu/academics/interest-clusters/2667586c-5ab0-4311-bda1-75f2b153db0a/programs/4d47641f-77cb-5c04-9b5b-edddbb548eef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https://programmap.bakersfieldcollege.edu/academics/interest-clusters/2667586c-5ab0-4311-bda1-75f2b153db0a/programs/6e303505-8044-8f35-4f38-247531724128" TargetMode="External"/><Relationship Id="rId20" Type="http://schemas.openxmlformats.org/officeDocument/2006/relationships/hyperlink" Target="https://programmap.bakersfieldcollege.edu/academics/interest-clusters/2667586c-5ab0-4311-bda1-75f2b153db0a/programs/e770a8a3-3ace-6736-81ca-1815a6ded768" TargetMode="External"/><Relationship Id="rId29" Type="http://schemas.openxmlformats.org/officeDocument/2006/relationships/hyperlink" Target="https://programmap.bakersfieldcollege.edu/academics/interest-clusters/2667586c-5ab0-4311-bda1-75f2b153db0a/programs/f7dd4a66-aa01-9973-d490-63771e8b66e9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grammap.bakersfieldcollege.edu/academics/interest-clusters/2667586c-5ab0-4311-bda1-75f2b153db0a/programs/d2fef072-828c-aefb-df36-0d6facccf244" TargetMode="External"/><Relationship Id="rId11" Type="http://schemas.openxmlformats.org/officeDocument/2006/relationships/hyperlink" Target="https://programmap.bakersfieldcollege.edu/academics/interest-clusters/2667586c-5ab0-4311-bda1-75f2b153db0a/programs/0052832f-edb3-177c-532c-30403e301ebc" TargetMode="External"/><Relationship Id="rId24" Type="http://schemas.openxmlformats.org/officeDocument/2006/relationships/hyperlink" Target="https://programmap.bakersfieldcollege.edu/academics/interest-clusters/2667586c-5ab0-4311-bda1-75f2b153db0a/programs/056900f0-5fcc-3d17-da1d-38d07948a5a7" TargetMode="External"/><Relationship Id="rId5" Type="http://schemas.openxmlformats.org/officeDocument/2006/relationships/hyperlink" Target="https://programmap.bakersfieldcollege.edu/academics/interest-clusters/2667586c-5ab0-4311-bda1-75f2b153db0a/programs/2dee3989-98e5-ff64-6366-943d123615ac" TargetMode="External"/><Relationship Id="rId15" Type="http://schemas.openxmlformats.org/officeDocument/2006/relationships/hyperlink" Target="https://programmap.bakersfieldcollege.edu/academics/interest-clusters/2667586c-5ab0-4311-bda1-75f2b153db0a/programs/2f151dfa-a5c1-888a-33fd-ecb04c068889" TargetMode="External"/><Relationship Id="rId23" Type="http://schemas.openxmlformats.org/officeDocument/2006/relationships/hyperlink" Target="https://programmap.bakersfieldcollege.edu/academics/interest-clusters/2667586c-5ab0-4311-bda1-75f2b153db0a/programs/7eadb4a9-87bc-2cd8-5bd9-b04f08914c6b" TargetMode="External"/><Relationship Id="rId28" Type="http://schemas.openxmlformats.org/officeDocument/2006/relationships/hyperlink" Target="https://programmap.bakersfieldcollege.edu/academics/interest-clusters/2667586c-5ab0-4311-bda1-75f2b153db0a/programs/7800912b-fd81-eb60-e6d4-2851782d3cf3" TargetMode="External"/><Relationship Id="rId10" Type="http://schemas.openxmlformats.org/officeDocument/2006/relationships/hyperlink" Target="https://programmap.bakersfieldcollege.edu/academics/interest-clusters/2667586c-5ab0-4311-bda1-75f2b153db0a/programs/bf746d91-1332-03c0-d490-9076f06c9927" TargetMode="External"/><Relationship Id="rId19" Type="http://schemas.openxmlformats.org/officeDocument/2006/relationships/hyperlink" Target="https://programmap.bakersfieldcollege.edu/academics/interest-clusters/2667586c-5ab0-4311-bda1-75f2b153db0a/programs/9a5d9305-77a1-0059-19e3-5a4ae664758c" TargetMode="External"/><Relationship Id="rId4" Type="http://schemas.openxmlformats.org/officeDocument/2006/relationships/hyperlink" Target="https://programmap.bakersfieldcollege.edu/academics/interest-clusters/2667586c-5ab0-4311-bda1-75f2b153db0a/programs/092b30f6-93b4-de64-7232-92cac164e232" TargetMode="External"/><Relationship Id="rId9" Type="http://schemas.openxmlformats.org/officeDocument/2006/relationships/hyperlink" Target="https://programmap.bakersfieldcollege.edu/academics/interest-clusters/2667586c-5ab0-4311-bda1-75f2b153db0a/programs/3178c3af-0ca6-0cf3-4eeb-84b5d7137a9b" TargetMode="External"/><Relationship Id="rId14" Type="http://schemas.openxmlformats.org/officeDocument/2006/relationships/hyperlink" Target="https://programmap.bakersfieldcollege.edu/academics/interest-clusters/2667586c-5ab0-4311-bda1-75f2b153db0a/programs/ed1ac9b7-a366-6292-a8b5-ec29977d19e4" TargetMode="External"/><Relationship Id="rId22" Type="http://schemas.openxmlformats.org/officeDocument/2006/relationships/hyperlink" Target="https://programmap.bakersfieldcollege.edu/academics/interest-clusters/2667586c-5ab0-4311-bda1-75f2b153db0a/programs/31a7acb7-5e95-98a5-eb94-23e31fc81ba0" TargetMode="External"/><Relationship Id="rId27" Type="http://schemas.openxmlformats.org/officeDocument/2006/relationships/hyperlink" Target="https://programmap.bakersfieldcollege.edu/academics/interest-clusters/2667586c-5ab0-4311-bda1-75f2b153db0a/programs/6ef61b96-1235-8c46-2822-0b25627d71c6" TargetMode="External"/><Relationship Id="rId30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map.bakersfieldcollege.edu/academics/interest-clusters/ef1f611d-783e-4c58-9958-ad8a257a6d20/programs/e4038570-e467-13fb-c824-59f7f541645f" TargetMode="External"/><Relationship Id="rId13" Type="http://schemas.openxmlformats.org/officeDocument/2006/relationships/hyperlink" Target="https://programmap.bakersfieldcollege.edu/academics/interest-clusters/ef1f611d-783e-4c58-9958-ad8a257a6d20/programs/f0eadb2d-07c7-2660-997e-cf617161f072" TargetMode="External"/><Relationship Id="rId3" Type="http://schemas.openxmlformats.org/officeDocument/2006/relationships/hyperlink" Target="https://programmap.bakersfieldcollege.edu/academics/interest-clusters/ef1f611d-783e-4c58-9958-ad8a257a6d20/programs/c9e1d177-2f3d-81be-5f62-de440a80d109" TargetMode="External"/><Relationship Id="rId7" Type="http://schemas.openxmlformats.org/officeDocument/2006/relationships/hyperlink" Target="https://programmap.bakersfieldcollege.edu/academics/interest-clusters/ef1f611d-783e-4c58-9958-ad8a257a6d20/programs/ad9d98da-0cd2-9189-cb91-a0e92ce56b11" TargetMode="External"/><Relationship Id="rId12" Type="http://schemas.openxmlformats.org/officeDocument/2006/relationships/hyperlink" Target="https://programmap.bakersfieldcollege.edu/academics/interest-clusters/ef1f611d-783e-4c58-9958-ad8a257a6d20/programs/036a3072-544d-c4b7-8384-8c7540fe0506" TargetMode="External"/><Relationship Id="rId17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6" Type="http://schemas.openxmlformats.org/officeDocument/2006/relationships/hyperlink" Target="https://programmap.bakersfieldcollege.edu/academics/interest-clusters/ef1f611d-783e-4c58-9958-ad8a257a6d20/programs/a6fcf26c-846b-b541-7d7b-6bb0659793b6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grammap.bakersfieldcollege.edu/academics/interest-clusters/ef1f611d-783e-4c58-9958-ad8a257a6d20/programs/0024b1f5-c4b6-79a2-57f2-723f488e92dc" TargetMode="External"/><Relationship Id="rId11" Type="http://schemas.openxmlformats.org/officeDocument/2006/relationships/hyperlink" Target="https://programmap.bakersfieldcollege.edu/academics/interest-clusters/ef1f611d-783e-4c58-9958-ad8a257a6d20/programs/e1b59001-0dc1-12fd-839d-7f0d7e1c9a39" TargetMode="External"/><Relationship Id="rId5" Type="http://schemas.openxmlformats.org/officeDocument/2006/relationships/hyperlink" Target="https://programmap.bakersfieldcollege.edu/academics/interest-clusters/ef1f611d-783e-4c58-9958-ad8a257a6d20/programs/4add3b57-c5ce-5bdc-c7c6-ae3a908b89c1" TargetMode="External"/><Relationship Id="rId15" Type="http://schemas.openxmlformats.org/officeDocument/2006/relationships/hyperlink" Target="https://programmap.bakersfieldcollege.edu/academics/interest-clusters/ef1f611d-783e-4c58-9958-ad8a257a6d20/programs/93d6fb57-ff5e-1945-8ec1-eabf594bc5c8" TargetMode="External"/><Relationship Id="rId10" Type="http://schemas.openxmlformats.org/officeDocument/2006/relationships/hyperlink" Target="https://programmap.bakersfieldcollege.edu/academics/interest-clusters/ef1f611d-783e-4c58-9958-ad8a257a6d20/programs/b1a8fa1b-d6a7-760b-a2ff-bdb46c051843" TargetMode="External"/><Relationship Id="rId4" Type="http://schemas.openxmlformats.org/officeDocument/2006/relationships/hyperlink" Target="https://programmap.bakersfieldcollege.edu/academics/interest-clusters/ef1f611d-783e-4c58-9958-ad8a257a6d20/programs/174821e6-6c8c-6ea7-a8a9-23443e2c9fb2" TargetMode="External"/><Relationship Id="rId9" Type="http://schemas.openxmlformats.org/officeDocument/2006/relationships/hyperlink" Target="https://programmap.bakersfieldcollege.edu/academics/interest-clusters/ef1f611d-783e-4c58-9958-ad8a257a6d20/programs/60b6bb90-c8e4-fe86-bc69-36575dcd2db9" TargetMode="External"/><Relationship Id="rId14" Type="http://schemas.openxmlformats.org/officeDocument/2006/relationships/hyperlink" Target="https://programmap.bakersfieldcollege.edu/academics/interest-clusters/ef1f611d-783e-4c58-9958-ad8a257a6d20/programs/5b4ad20f-a080-9cde-9023-83e702a8d43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map.bakersfieldcollege.edu/academics/interest-clusters/1ba996c8-4903-444d-a42c-15ac7fa54fd2/programs/132089c0-f59f-cf4f-c1ff-84cc192bb8b4" TargetMode="External"/><Relationship Id="rId3" Type="http://schemas.openxmlformats.org/officeDocument/2006/relationships/hyperlink" Target="https://programmap.bakersfieldcollege.edu/academics/interest-clusters/1ba996c8-4903-444d-a42c-15ac7fa54fd2/programs/29054a6a-76af-d60f-61d1-88cbfcb2e24e" TargetMode="External"/><Relationship Id="rId7" Type="http://schemas.openxmlformats.org/officeDocument/2006/relationships/hyperlink" Target="https://programmap.bakersfieldcollege.edu/academics/interest-clusters/1ba996c8-4903-444d-a42c-15ac7fa54fd2/programs/8b26730a-ca76-f080-cca7-27279632715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grammap.bakersfieldcollege.edu/academics/interest-clusters/1ba996c8-4903-444d-a42c-15ac7fa54fd2/programs/4c0f3c39-0d2a-3c5d-867e-2e8e9e203281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programmap.bakersfieldcollege.edu/academics/interest-clusters/1ba996c8-4903-444d-a42c-15ac7fa54fd2/programs/e903bbae-a976-ede7-9cdc-862071f17f0b" TargetMode="External"/><Relationship Id="rId10" Type="http://schemas.openxmlformats.org/officeDocument/2006/relationships/hyperlink" Target="https://programmap.bakersfieldcollege.edu/academics/interest-clusters/1ba996c8-4903-444d-a42c-15ac7fa54fd2/programs/d9b6715d-f4d2-25c1-c740-c117cd529f77" TargetMode="External"/><Relationship Id="rId4" Type="http://schemas.openxmlformats.org/officeDocument/2006/relationships/hyperlink" Target="https://programmap.bakersfieldcollege.edu/academics/interest-clusters/1ba996c8-4903-444d-a42c-15ac7fa54fd2/programs/e83cd7cf-50fe-d00d-3b1e-81ac262a61a4" TargetMode="External"/><Relationship Id="rId9" Type="http://schemas.openxmlformats.org/officeDocument/2006/relationships/hyperlink" Target="https://programmap.bakersfieldcollege.edu/academics/interest-clusters/1ba996c8-4903-444d-a42c-15ac7fa54fd2/programs/21299246-859d-c35c-f021-152fc3e71e3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map.bakersfieldcollege.edu/academics/interest-clusters/03f90cb9-c728-4c16-8aef-33aa4f9b8565/programs/61ca0fbb-32c2-75d2-a02f-af6005e49504" TargetMode="External"/><Relationship Id="rId13" Type="http://schemas.openxmlformats.org/officeDocument/2006/relationships/hyperlink" Target="https://programmap.bakersfieldcollege.edu/academics/interest-clusters/03f90cb9-c728-4c16-8aef-33aa4f9b8565/programs/a7a2c30e-4526-0254-7a81-3f8089a4b18f" TargetMode="External"/><Relationship Id="rId3" Type="http://schemas.openxmlformats.org/officeDocument/2006/relationships/hyperlink" Target="https://programmap.bakersfieldcollege.edu/academics/interest-clusters/03f90cb9-c728-4c16-8aef-33aa4f9b8565/programs/0820d605-59ba-1ecc-c886-33f08114dd71" TargetMode="External"/><Relationship Id="rId7" Type="http://schemas.openxmlformats.org/officeDocument/2006/relationships/hyperlink" Target="https://programmap.bakersfieldcollege.edu/academics/interest-clusters/03f90cb9-c728-4c16-8aef-33aa4f9b8565/programs/dbc2271f-d6ba-7582-737c-05af2b589c28" TargetMode="External"/><Relationship Id="rId12" Type="http://schemas.openxmlformats.org/officeDocument/2006/relationships/hyperlink" Target="https://programmap.bakersfieldcollege.edu/academics/interest-clusters/03f90cb9-c728-4c16-8aef-33aa4f9b8565/programs/307e3564-a626-2172-d8e3-7c1242ee3d27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grammap.bakersfieldcollege.edu/academics/interest-clusters/03f90cb9-c728-4c16-8aef-33aa4f9b8565/programs/67b146dc-61a4-0d9d-29f0-9ad00c2c29a0" TargetMode="External"/><Relationship Id="rId11" Type="http://schemas.openxmlformats.org/officeDocument/2006/relationships/hyperlink" Target="https://programmap.bakersfieldcollege.edu/academics/interest-clusters/03f90cb9-c728-4c16-8aef-33aa4f9b8565/programs/36404eb0-6892-5142-42b6-4a5c62b9f98e" TargetMode="External"/><Relationship Id="rId5" Type="http://schemas.openxmlformats.org/officeDocument/2006/relationships/hyperlink" Target="https://programmap.bakersfieldcollege.edu/academics/interest-clusters/03f90cb9-c728-4c16-8aef-33aa4f9b8565/programs/6ec23530-5769-867a-ad81-753280ca2291" TargetMode="External"/><Relationship Id="rId15" Type="http://schemas.openxmlformats.org/officeDocument/2006/relationships/image" Target="../media/image7.emf"/><Relationship Id="rId10" Type="http://schemas.openxmlformats.org/officeDocument/2006/relationships/hyperlink" Target="https://programmap.bakersfieldcollege.edu/academics/interest-clusters/03f90cb9-c728-4c16-8aef-33aa4f9b8565/programs/e0e1006f-4ea0-4613-f551-1abb581124d1" TargetMode="External"/><Relationship Id="rId4" Type="http://schemas.openxmlformats.org/officeDocument/2006/relationships/hyperlink" Target="https://programmap.bakersfieldcollege.edu/academics/interest-clusters/03f90cb9-c728-4c16-8aef-33aa4f9b8565/programs/eb78973c-9715-c8fe-4944-8babc0b9632d" TargetMode="External"/><Relationship Id="rId9" Type="http://schemas.openxmlformats.org/officeDocument/2006/relationships/hyperlink" Target="https://programmap.bakersfieldcollege.edu/academics/interest-clusters/03f90cb9-c728-4c16-8aef-33aa4f9b8565/programs/af3707f5-2d6b-6887-f6d1-4fbc095995d1" TargetMode="External"/><Relationship Id="rId14" Type="http://schemas.openxmlformats.org/officeDocument/2006/relationships/hyperlink" Target="https://programmap.bakersfieldcollege.edu/academics/interest-clusters/03f90cb9-c728-4c16-8aef-33aa4f9b8565/programs/168fb93b-66bc-14cc-69a5-39cd8394908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map.bakersfieldcollege.edu/academics/interest-clusters/92a49efa-2aa1-47bf-9f9b-993ab7979463/programs/74023e6e-7c63-5fc7-e947-7c8187fa1fb0" TargetMode="External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grammap.bakersfieldcollege.edu/academics/interest-clusters/92a49efa-2aa1-47bf-9f9b-993ab7979463/programs/77f75114-6651-a0ee-aa2d-1a1f9d800785" TargetMode="External"/><Relationship Id="rId5" Type="http://schemas.openxmlformats.org/officeDocument/2006/relationships/hyperlink" Target="https://programmap.bakersfieldcollege.edu/academics/interest-clusters/92a49efa-2aa1-47bf-9f9b-993ab7979463/programs/faba35fd-34bc-a0bc-fa41-dc7d9c938e86" TargetMode="External"/><Relationship Id="rId4" Type="http://schemas.openxmlformats.org/officeDocument/2006/relationships/hyperlink" Target="https://programmap.bakersfieldcollege.edu/academics/interest-clusters/92a49efa-2aa1-47bf-9f9b-993ab7979463/programs/890e6e18-97a5-46c0-55d5-ff93d18aebf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rammap.bakersfieldcollege.edu/academics/interest-clusters/7b10b131-973f-4be0-be5d-015ab30e4a9b/programs/371f6a6b-5c0f-80b8-07f8-d862eae47fce" TargetMode="External"/><Relationship Id="rId13" Type="http://schemas.openxmlformats.org/officeDocument/2006/relationships/hyperlink" Target="https://programmap.bakersfieldcollege.edu/academics/interest-clusters/7b10b131-973f-4be0-be5d-015ab30e4a9b/programs/10f73611-f9f1-fef4-7e53-fa14a602171e" TargetMode="External"/><Relationship Id="rId18" Type="http://schemas.openxmlformats.org/officeDocument/2006/relationships/hyperlink" Target="https://programmap.bakersfieldcollege.edu/academics/interest-clusters/7b10b131-973f-4be0-be5d-015ab30e4a9b/programs/59cca55d-eefd-6f53-7573-93a8262f0ed3" TargetMode="External"/><Relationship Id="rId26" Type="http://schemas.openxmlformats.org/officeDocument/2006/relationships/image" Target="../media/image7.emf"/><Relationship Id="rId3" Type="http://schemas.openxmlformats.org/officeDocument/2006/relationships/hyperlink" Target="https://programmap.bakersfieldcollege.edu/academics/interest-clusters/7b10b131-973f-4be0-be5d-015ab30e4a9b/programs/76706983-b4bd-882c-28c6-e4fdee9d53dd" TargetMode="External"/><Relationship Id="rId21" Type="http://schemas.openxmlformats.org/officeDocument/2006/relationships/hyperlink" Target="https://programmap.bakersfieldcollege.edu/academics/interest-clusters/7b10b131-973f-4be0-be5d-015ab30e4a9b/programs/226e05e8-c7fa-993c-e796-c552ed37f894" TargetMode="External"/><Relationship Id="rId7" Type="http://schemas.openxmlformats.org/officeDocument/2006/relationships/hyperlink" Target="https://programmap.bakersfieldcollege.edu/academics/interest-clusters/7b10b131-973f-4be0-be5d-015ab30e4a9b/programs/ea631b48-ff6b-b7b2-f6d0-73fcd5467c6a" TargetMode="External"/><Relationship Id="rId12" Type="http://schemas.openxmlformats.org/officeDocument/2006/relationships/hyperlink" Target="https://programmap.bakersfieldcollege.edu/academics/interest-clusters/7b10b131-973f-4be0-be5d-015ab30e4a9b/programs/4a7d8192-29fd-6478-58be-49814f8948a4" TargetMode="External"/><Relationship Id="rId17" Type="http://schemas.openxmlformats.org/officeDocument/2006/relationships/hyperlink" Target="https://programmap.bakersfieldcollege.edu/academics/interest-clusters/7b10b131-973f-4be0-be5d-015ab30e4a9b/programs/0ade6701-6c28-32c1-9ca1-53419d36a5f1" TargetMode="External"/><Relationship Id="rId25" Type="http://schemas.openxmlformats.org/officeDocument/2006/relationships/hyperlink" Target="https://programmap.bakersfieldcollege.edu/academics/interest-clusters/7b10b131-973f-4be0-be5d-015ab30e4a9b/programs/d181d905-9915-c9ea-3d27-190efc628e55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programmap.bakersfieldcollege.edu/academics/interest-clusters/7b10b131-973f-4be0-be5d-015ab30e4a9b/programs/75732fad-f11b-f405-b9a4-8d9093898d23" TargetMode="External"/><Relationship Id="rId20" Type="http://schemas.openxmlformats.org/officeDocument/2006/relationships/hyperlink" Target="https://programmap.bakersfieldcollege.edu/academics/interest-clusters/7b10b131-973f-4be0-be5d-015ab30e4a9b/programs/8ed6b162-5638-76c3-607c-e4d212f274e4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grammap.bakersfieldcollege.edu/academics/interest-clusters/7b10b131-973f-4be0-be5d-015ab30e4a9b/programs/3fe6c0e5-2a16-77cf-4190-4ef17f745b3e" TargetMode="External"/><Relationship Id="rId11" Type="http://schemas.openxmlformats.org/officeDocument/2006/relationships/hyperlink" Target="https://programmap.bakersfieldcollege.edu/academics/interest-clusters/7b10b131-973f-4be0-be5d-015ab30e4a9b/programs/b3be9d67-3708-15f6-c0d2-596fe8aaae43" TargetMode="External"/><Relationship Id="rId24" Type="http://schemas.openxmlformats.org/officeDocument/2006/relationships/hyperlink" Target="https://programmap.bakersfieldcollege.edu/academics/interest-clusters/7b10b131-973f-4be0-be5d-015ab30e4a9b/programs/cb0d086c-f8cc-e927-e88c-b238bd25cd31" TargetMode="External"/><Relationship Id="rId5" Type="http://schemas.openxmlformats.org/officeDocument/2006/relationships/hyperlink" Target="https://programmap.bakersfieldcollege.edu/academics/interest-clusters/7b10b131-973f-4be0-be5d-015ab30e4a9b/programs/5c2b445d-8f11-9153-7f41-d6e38e44a634" TargetMode="External"/><Relationship Id="rId15" Type="http://schemas.openxmlformats.org/officeDocument/2006/relationships/hyperlink" Target="https://programmap.bakersfieldcollege.edu/academics/interest-clusters/7b10b131-973f-4be0-be5d-015ab30e4a9b/programs/bee03744-7815-6746-a4d5-249d0a1f3808" TargetMode="External"/><Relationship Id="rId23" Type="http://schemas.openxmlformats.org/officeDocument/2006/relationships/hyperlink" Target="https://programmap.bakersfieldcollege.edu/academics/interest-clusters/7b10b131-973f-4be0-be5d-015ab30e4a9b/programs/0c36bc3e-d5c0-3063-b6d5-c987a4019c1f" TargetMode="External"/><Relationship Id="rId10" Type="http://schemas.openxmlformats.org/officeDocument/2006/relationships/hyperlink" Target="https://programmap.bakersfieldcollege.edu/academics/interest-clusters/7b10b131-973f-4be0-be5d-015ab30e4a9b/programs/5a46c689-0105-42a2-45f7-b0e4423fa160" TargetMode="External"/><Relationship Id="rId19" Type="http://schemas.openxmlformats.org/officeDocument/2006/relationships/hyperlink" Target="https://programmap.bakersfieldcollege.edu/academics/interest-clusters/7b10b131-973f-4be0-be5d-015ab30e4a9b/programs/afd07835-3f55-d826-d3a7-022a70a0eefe" TargetMode="External"/><Relationship Id="rId4" Type="http://schemas.openxmlformats.org/officeDocument/2006/relationships/hyperlink" Target="https://programmap.bakersfieldcollege.edu/academics/interest-clusters/7b10b131-973f-4be0-be5d-015ab30e4a9b/programs/169baeb3-f529-d981-904d-f43a6c9e2a1d" TargetMode="External"/><Relationship Id="rId9" Type="http://schemas.openxmlformats.org/officeDocument/2006/relationships/hyperlink" Target="https://programmap.bakersfieldcollege.edu/academics/interest-clusters/7b10b131-973f-4be0-be5d-015ab30e4a9b/programs/e41d3b3d-a8ad-6408-28d6-60ad282c2415" TargetMode="External"/><Relationship Id="rId14" Type="http://schemas.openxmlformats.org/officeDocument/2006/relationships/hyperlink" Target="https://programmap.bakersfieldcollege.edu/academics/interest-clusters/7b10b131-973f-4be0-be5d-015ab30e4a9b/programs/b2c5e541-10b2-0480-f575-9135f8cf3a95" TargetMode="External"/><Relationship Id="rId22" Type="http://schemas.openxmlformats.org/officeDocument/2006/relationships/hyperlink" Target="https://programmap.bakersfieldcollege.edu/academics/interest-clusters/7b10b131-973f-4be0-be5d-015ab30e4a9b/programs/25a0fd57-821a-3587-a534-a081599aca7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54F707-E9C4-4601-A28D-7BA9C719D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241"/>
            <a:ext cx="9144000" cy="925045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solidFill>
                  <a:srgbClr val="C00000"/>
                </a:solidFill>
              </a:rPr>
              <a:t>Student Success and Counseling Update</a:t>
            </a:r>
          </a:p>
          <a:p>
            <a:r>
              <a:rPr lang="en-US" sz="9600" b="1" dirty="0">
                <a:solidFill>
                  <a:srgbClr val="C00000"/>
                </a:solidFill>
              </a:rPr>
              <a:t>January 31, 2022</a:t>
            </a:r>
          </a:p>
          <a:p>
            <a:endParaRPr lang="en-US" sz="5000" dirty="0"/>
          </a:p>
          <a:p>
            <a:pPr algn="l"/>
            <a:endParaRPr lang="en-US" sz="5000" dirty="0"/>
          </a:p>
          <a:p>
            <a:pPr marL="1371600" indent="-1371600" algn="l">
              <a:buAutoNum type="arabicPeriod"/>
            </a:pPr>
            <a:r>
              <a:rPr lang="en-US" sz="8000" b="1" i="1" dirty="0"/>
              <a:t>Spring Advising Season! February 15, 2022 – March 15, 2022</a:t>
            </a:r>
          </a:p>
          <a:p>
            <a:pPr algn="l"/>
            <a:endParaRPr lang="en-US" sz="8000" b="1" i="1" dirty="0"/>
          </a:p>
          <a:p>
            <a:pPr algn="l"/>
            <a:r>
              <a:rPr lang="en-US" sz="8000" b="1" i="1" dirty="0"/>
              <a:t>2.  	        Registration Begins: March 30, 2022</a:t>
            </a:r>
          </a:p>
          <a:p>
            <a:pPr lvl="3" algn="l"/>
            <a:r>
              <a:rPr lang="en-US" sz="5600" b="1" i="0" dirty="0">
                <a:solidFill>
                  <a:srgbClr val="3F3F3F"/>
                </a:solidFill>
                <a:effectLst/>
              </a:rPr>
              <a:t>Order of Registration Appointment Assignments</a:t>
            </a:r>
          </a:p>
          <a:p>
            <a:pPr lvl="3" algn="l">
              <a:buFont typeface="Arial" panose="020B0604020202020204" pitchFamily="34" charset="0"/>
              <a:buChar char="•"/>
            </a:pPr>
            <a:r>
              <a:rPr lang="en-US" sz="5600" b="0" i="0" dirty="0">
                <a:solidFill>
                  <a:srgbClr val="3F3F3F"/>
                </a:solidFill>
                <a:effectLst/>
              </a:rPr>
              <a:t>Students in special populations such as:</a:t>
            </a:r>
          </a:p>
          <a:p>
            <a:pPr lvl="3" algn="l">
              <a:buFont typeface="Arial" panose="020B0604020202020204" pitchFamily="34" charset="0"/>
              <a:buChar char="•"/>
            </a:pPr>
            <a:endParaRPr lang="en-US" sz="5600" b="0" i="0" dirty="0">
              <a:solidFill>
                <a:srgbClr val="3F3F3F"/>
              </a:solidFill>
              <a:effectLst/>
            </a:endParaRPr>
          </a:p>
          <a:p>
            <a:pPr marL="2114550" lvl="4" indent="-285750" algn="l">
              <a:buFont typeface="Arial" panose="020B0604020202020204" pitchFamily="34" charset="0"/>
              <a:buChar char="•"/>
            </a:pPr>
            <a:r>
              <a:rPr lang="en-US" sz="6000" b="0" i="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Veterans</a:t>
            </a:r>
            <a:r>
              <a:rPr lang="en-US" sz="6000" b="0" i="0" dirty="0">
                <a:effectLst/>
              </a:rPr>
              <a:t> who have been discharged within the last three years</a:t>
            </a:r>
          </a:p>
          <a:p>
            <a:pPr marL="2114550" lvl="4" indent="-285750" algn="l">
              <a:buFont typeface="Arial" panose="020B0604020202020204" pitchFamily="34" charset="0"/>
              <a:buChar char="•"/>
            </a:pPr>
            <a:r>
              <a:rPr lang="en-US" sz="6000" b="0" i="0" dirty="0">
                <a:effectLst/>
              </a:rPr>
              <a:t>Foster Youth</a:t>
            </a:r>
          </a:p>
          <a:p>
            <a:pPr marL="2114550" lvl="4" indent="-285750" algn="l">
              <a:buFont typeface="Arial" panose="020B0604020202020204" pitchFamily="34" charset="0"/>
              <a:buChar char="•"/>
            </a:pPr>
            <a:r>
              <a:rPr lang="en-US" sz="60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EOP&amp;S</a:t>
            </a:r>
            <a:endParaRPr lang="en-US" sz="6000" b="0" i="0" dirty="0">
              <a:effectLst/>
            </a:endParaRPr>
          </a:p>
          <a:p>
            <a:pPr marL="2114550" lvl="4" indent="-285750" algn="l">
              <a:buFont typeface="Arial" panose="020B0604020202020204" pitchFamily="34" charset="0"/>
              <a:buChar char="•"/>
            </a:pPr>
            <a:r>
              <a:rPr lang="en-US" sz="6000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CalWORKS</a:t>
            </a:r>
            <a:endParaRPr lang="en-US" sz="6000" b="0" i="0" dirty="0">
              <a:effectLst/>
            </a:endParaRPr>
          </a:p>
          <a:p>
            <a:pPr marL="2114550" lvl="4" indent="-285750" algn="l">
              <a:buFont typeface="Arial" panose="020B0604020202020204" pitchFamily="34" charset="0"/>
              <a:buChar char="•"/>
            </a:pPr>
            <a:r>
              <a:rPr lang="en-US" sz="6000" b="0" i="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DSP&amp;S</a:t>
            </a:r>
            <a:endParaRPr lang="en-US" sz="6000" b="0" i="0" dirty="0">
              <a:effectLst/>
            </a:endParaRPr>
          </a:p>
          <a:p>
            <a:pPr marL="2114550" lvl="4" indent="-285750" algn="l">
              <a:buFont typeface="Arial" panose="020B0604020202020204" pitchFamily="34" charset="0"/>
              <a:buChar char="•"/>
            </a:pPr>
            <a:r>
              <a:rPr lang="en-US" sz="6000" b="0" i="0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Honors</a:t>
            </a:r>
            <a:endParaRPr lang="en-US" sz="6000" b="0" i="0" dirty="0">
              <a:effectLst/>
            </a:endParaRPr>
          </a:p>
          <a:p>
            <a:pPr marL="2114550" lvl="4" indent="-285750" algn="l">
              <a:buFont typeface="Arial" panose="020B0604020202020204" pitchFamily="34" charset="0"/>
              <a:buChar char="•"/>
            </a:pPr>
            <a:r>
              <a:rPr lang="en-US" sz="6000" b="0" i="0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Finish in 4</a:t>
            </a:r>
            <a:endParaRPr lang="en-US" sz="6000" b="0" i="0" dirty="0">
              <a:effectLst/>
            </a:endParaRPr>
          </a:p>
          <a:p>
            <a:pPr marL="2114550" lvl="4" indent="-285750" algn="l">
              <a:buFont typeface="Arial" panose="020B0604020202020204" pitchFamily="34" charset="0"/>
              <a:buChar char="•"/>
            </a:pPr>
            <a:r>
              <a:rPr lang="en-US" sz="6000" b="0" i="0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Athletics</a:t>
            </a:r>
            <a:endParaRPr lang="en-US" sz="6000" b="0" i="0" dirty="0">
              <a:effectLst/>
            </a:endParaRPr>
          </a:p>
          <a:p>
            <a:pPr lvl="4" algn="l"/>
            <a:endParaRPr lang="en-US" sz="6000" b="0" i="0" dirty="0">
              <a:effectLst/>
            </a:endParaRPr>
          </a:p>
          <a:p>
            <a:pPr lvl="3" algn="l">
              <a:buFont typeface="Arial" panose="020B0604020202020204" pitchFamily="34" charset="0"/>
              <a:buChar char="•"/>
            </a:pPr>
            <a:r>
              <a:rPr lang="en-US" sz="5600" b="0" i="0" dirty="0">
                <a:solidFill>
                  <a:srgbClr val="3F3F3F"/>
                </a:solidFill>
                <a:effectLst/>
              </a:rPr>
              <a:t>Continuing students with less than 100 units attempted at Bakersfield College and prior year graduates of local high schools.</a:t>
            </a:r>
          </a:p>
          <a:p>
            <a:pPr lvl="3" algn="l">
              <a:buFont typeface="Arial" panose="020B0604020202020204" pitchFamily="34" charset="0"/>
              <a:buChar char="•"/>
            </a:pPr>
            <a:endParaRPr lang="en-US" sz="5600" b="0" i="0" dirty="0">
              <a:solidFill>
                <a:srgbClr val="3F3F3F"/>
              </a:solidFill>
              <a:effectLst/>
            </a:endParaRPr>
          </a:p>
          <a:p>
            <a:pPr lvl="3" algn="l">
              <a:buFont typeface="Arial" panose="020B0604020202020204" pitchFamily="34" charset="0"/>
              <a:buChar char="•"/>
            </a:pPr>
            <a:r>
              <a:rPr lang="en-US" sz="5600" b="0" i="0" dirty="0">
                <a:solidFill>
                  <a:srgbClr val="3F3F3F"/>
                </a:solidFill>
                <a:effectLst/>
              </a:rPr>
              <a:t>New students not included above.</a:t>
            </a:r>
          </a:p>
          <a:p>
            <a:pPr lvl="3" algn="l"/>
            <a:endParaRPr lang="en-US" sz="5600" b="0" i="0" dirty="0">
              <a:solidFill>
                <a:srgbClr val="3F3F3F"/>
              </a:solidFill>
              <a:effectLst/>
            </a:endParaRPr>
          </a:p>
          <a:p>
            <a:pPr lvl="3" algn="l"/>
            <a:r>
              <a:rPr lang="en-US" sz="5600" b="0" i="0" dirty="0">
                <a:solidFill>
                  <a:srgbClr val="3F3F3F"/>
                </a:solidFill>
                <a:effectLst/>
              </a:rPr>
              <a:t>Continuing students who have not completed all four enrollment steps will be assigned appointments during the first few days of open registration based on the date they completed their </a:t>
            </a:r>
            <a:r>
              <a:rPr lang="en-US" sz="5600" b="0" i="0" u="sng" dirty="0">
                <a:solidFill>
                  <a:srgbClr val="3F3F3F"/>
                </a:solidFill>
                <a:effectLst/>
                <a:hlinkClick r:id="rId9"/>
              </a:rPr>
              <a:t>admission/update forms</a:t>
            </a:r>
            <a:r>
              <a:rPr lang="en-US" sz="5600" b="0" i="0" dirty="0">
                <a:solidFill>
                  <a:srgbClr val="3F3F3F"/>
                </a:solidFill>
                <a:effectLst/>
              </a:rPr>
              <a:t>.</a:t>
            </a:r>
          </a:p>
          <a:p>
            <a:pPr algn="l"/>
            <a:endParaRPr lang="en-US" sz="8000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  <p:pic>
        <p:nvPicPr>
          <p:cNvPr id="2050" name="Picture 2" descr="Coming soon banner design Royalty Free Vector Image">
            <a:extLst>
              <a:ext uri="{FF2B5EF4-FFF2-40B4-BE49-F238E27FC236}">
                <a16:creationId xmlns:a16="http://schemas.microsoft.com/office/drawing/2014/main" id="{7B776EB1-C5FC-492C-8FFF-3BED0EF5A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" b="22089"/>
          <a:stretch/>
        </p:blipFill>
        <p:spPr bwMode="auto">
          <a:xfrm>
            <a:off x="1163410" y="381242"/>
            <a:ext cx="1925779" cy="11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FED175-6134-4D51-97B8-42A41FD0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119" y="381241"/>
            <a:ext cx="1770933" cy="20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9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>
            <a:spLocks noGrp="1"/>
          </p:cNvSpPr>
          <p:nvPr>
            <p:ph type="title"/>
          </p:nvPr>
        </p:nvSpPr>
        <p:spPr>
          <a:xfrm>
            <a:off x="415600" y="341333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5600" dirty="0">
                <a:latin typeface="Roboto"/>
                <a:ea typeface="Roboto"/>
                <a:cs typeface="Roboto"/>
                <a:sym typeface="Roboto"/>
              </a:rPr>
              <a:t>Arts, Communication &amp; Humanities </a:t>
            </a:r>
            <a:endParaRPr sz="5600" dirty="0">
              <a:latin typeface="Roboto"/>
              <a:ea typeface="Roboto"/>
              <a:cs typeface="Roboto"/>
              <a:sym typeface="Roboto"/>
            </a:endParaRPr>
          </a:p>
          <a:p>
            <a:endParaRPr sz="2933" dirty="0"/>
          </a:p>
        </p:txBody>
      </p:sp>
      <p:sp>
        <p:nvSpPr>
          <p:cNvPr id="318" name="Google Shape;318;p40"/>
          <p:cNvSpPr txBox="1"/>
          <p:nvPr/>
        </p:nvSpPr>
        <p:spPr>
          <a:xfrm>
            <a:off x="705633" y="1756233"/>
            <a:ext cx="4516000" cy="5104947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/>
            <a:r>
              <a:rPr lang="en-US" sz="2400" b="1">
                <a:solidFill>
                  <a:srgbClr val="980000"/>
                </a:solidFill>
              </a:rPr>
              <a:t>Degrees</a:t>
            </a:r>
            <a:endParaRPr sz="2400" b="1"/>
          </a:p>
          <a:p>
            <a:pPr marR="507987"/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 History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 Studies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Journalism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Philosophy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Studio Arts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Theatre Arts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Sign Language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Japanese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Liberal Arts</a:t>
            </a:r>
            <a:endParaRPr sz="1600" b="1"/>
          </a:p>
        </p:txBody>
      </p:sp>
      <p:sp>
        <p:nvSpPr>
          <p:cNvPr id="319" name="Google Shape;319;p40"/>
          <p:cNvSpPr txBox="1"/>
          <p:nvPr/>
        </p:nvSpPr>
        <p:spPr>
          <a:xfrm>
            <a:off x="6185733" y="2023634"/>
            <a:ext cx="5252800" cy="2574960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High Unit Certificates</a:t>
            </a:r>
            <a:r>
              <a:rPr lang="en-US" sz="1733" b="1"/>
              <a:t> </a:t>
            </a:r>
            <a:r>
              <a:rPr lang="en-US" sz="1733"/>
              <a:t>≥ 18.0 units</a:t>
            </a:r>
            <a:endParaRPr sz="1600"/>
          </a:p>
          <a:p>
            <a:pPr marR="507987">
              <a:lnSpc>
                <a:spcPct val="115000"/>
              </a:lnSpc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ASL Interpreter Training Program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Commercial Music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Graphic Design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Arts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Photography</a:t>
            </a:r>
            <a:endParaRPr sz="1733" b="1"/>
          </a:p>
        </p:txBody>
      </p:sp>
      <p:sp>
        <p:nvSpPr>
          <p:cNvPr id="320" name="Google Shape;320;p40"/>
          <p:cNvSpPr txBox="1"/>
          <p:nvPr/>
        </p:nvSpPr>
        <p:spPr>
          <a:xfrm>
            <a:off x="6185733" y="4798734"/>
            <a:ext cx="5252800" cy="1536919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Low Unit or Non-credit Certificates</a:t>
            </a:r>
            <a:r>
              <a:rPr lang="en-US" sz="2400" b="1"/>
              <a:t> </a:t>
            </a:r>
            <a:r>
              <a:rPr lang="en-US" sz="1600"/>
              <a:t>&lt; 18.0 units</a:t>
            </a:r>
            <a:endParaRPr sz="1600"/>
          </a:p>
          <a:p>
            <a:pPr marR="507987">
              <a:lnSpc>
                <a:spcPct val="133333"/>
              </a:lnSpc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</a:t>
            </a:r>
            <a:endParaRPr sz="1200" b="1">
              <a:solidFill>
                <a:srgbClr val="006394"/>
              </a:solidFill>
              <a:uFill>
                <a:noFill/>
              </a:uFill>
              <a:hlinkClick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Aft>
                <a:spcPts val="800"/>
              </a:spcAft>
            </a:pPr>
            <a:endParaRPr sz="1733" b="1">
              <a:solidFill>
                <a:srgbClr val="98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D750E-89CF-4EC0-8A2D-6FEFB6F88DF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/>
        </p:nvSpPr>
        <p:spPr>
          <a:xfrm>
            <a:off x="221700" y="1028067"/>
            <a:ext cx="4454800" cy="392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Bailiffs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Computer Occupations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Firefighters 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Police and Detectives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Forensic Science Technicians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Forest Fire Inspectors and Prevention Specialists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Gambling Surveillance Officers and Gambling Investigators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Health and Safety Engineers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Life, Physical, and Social Science Technicians</a:t>
            </a:r>
            <a:endParaRPr sz="2400" b="1">
              <a:highlight>
                <a:srgbClr val="FFFFFF"/>
              </a:highlight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4676500" y="1028067"/>
            <a:ext cx="3971200" cy="331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Correctional Officers and Jailers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Criminal Justice Teachers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EMT &amp; Paramedics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Detectives and Criminal  Investigators 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Personal Service Managers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Public Safety Telecommunicators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School Bus Monitors and Protective Service Workers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Security Guards</a:t>
            </a:r>
            <a:endParaRPr sz="2400" b="1">
              <a:highlight>
                <a:srgbClr val="FFFFFF"/>
              </a:highlight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2657000" y="151333"/>
            <a:ext cx="7298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0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Possible Career Opportunities</a:t>
            </a:r>
            <a:endParaRPr sz="40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0" name="Google Shape;33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234" y="1517367"/>
            <a:ext cx="3137900" cy="309541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1"/>
          <p:cNvSpPr txBox="1"/>
          <p:nvPr/>
        </p:nvSpPr>
        <p:spPr>
          <a:xfrm>
            <a:off x="221700" y="5866685"/>
            <a:ext cx="10187200" cy="96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6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Arts, Communication &amp; Humanities </a:t>
            </a:r>
            <a:endParaRPr sz="4667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839CF4-2F76-4817-88C9-6939EAB95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/>
        </p:nvSpPr>
        <p:spPr>
          <a:xfrm>
            <a:off x="221700" y="5866685"/>
            <a:ext cx="10187200" cy="96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6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Arts, Communication &amp; Humanities </a:t>
            </a:r>
            <a:endParaRPr sz="4667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9" name="Google Shape;3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00" y="816161"/>
            <a:ext cx="7134168" cy="423546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2"/>
          <p:cNvSpPr txBox="1"/>
          <p:nvPr/>
        </p:nvSpPr>
        <p:spPr>
          <a:xfrm>
            <a:off x="7203519" y="1751000"/>
            <a:ext cx="5146699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Contact Information for Pathway: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Keri Kennedy, Lead Counselor (Main)</a:t>
            </a:r>
          </a:p>
          <a:p>
            <a:r>
              <a:rPr lang="en-US" sz="1400" dirty="0">
                <a:solidFill>
                  <a:srgbClr val="C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keri.kennedy@bakersfieldcollege.edu</a:t>
            </a:r>
          </a:p>
          <a:p>
            <a:r>
              <a:rPr lang="en-US" sz="1400" dirty="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395-4632</a:t>
            </a:r>
          </a:p>
          <a:p>
            <a:endParaRPr lang="en-US"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Savannah Andrews, Educational Advisor (Main/BCSW)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savannah.andrews@bakersfieldcollege.edu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Lucy Perez-Dykes, Educational Advisor (Main)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lperez@bakersfieldcollege.edu	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395-4423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194F9-9DE6-4B8D-8C16-368373D4B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415600" y="341333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6400">
                <a:latin typeface="Roboto"/>
                <a:ea typeface="Roboto"/>
                <a:cs typeface="Roboto"/>
                <a:sym typeface="Roboto"/>
              </a:rPr>
              <a:t>Business </a:t>
            </a: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6692967" y="1861400"/>
            <a:ext cx="4516000" cy="2246408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 dirty="0">
                <a:solidFill>
                  <a:srgbClr val="980000"/>
                </a:solidFill>
              </a:rPr>
              <a:t>Degrees</a:t>
            </a:r>
            <a:endParaRPr sz="1733" b="1" dirty="0">
              <a:solidFill>
                <a:srgbClr val="980000"/>
              </a:solidFill>
            </a:endParaRPr>
          </a:p>
          <a:p>
            <a:pPr marR="50799">
              <a:lnSpc>
                <a:spcPct val="150000"/>
              </a:lnSpc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Administration</a:t>
            </a:r>
            <a:endParaRPr sz="2400" dirty="0"/>
          </a:p>
          <a:p>
            <a:pPr marR="50799">
              <a:lnSpc>
                <a:spcPct val="150000"/>
              </a:lnSpc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Economics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Accounting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Administrative Office Assistant</a:t>
            </a:r>
            <a:endParaRPr sz="1733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6692967" y="4144334"/>
            <a:ext cx="4516000" cy="2246408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 dirty="0">
                <a:solidFill>
                  <a:srgbClr val="980000"/>
                </a:solidFill>
              </a:rPr>
              <a:t>High Unit Certificates</a:t>
            </a:r>
            <a:r>
              <a:rPr lang="en-US" sz="1733" b="1" dirty="0"/>
              <a:t> </a:t>
            </a:r>
            <a:r>
              <a:rPr lang="en-US" sz="1733" dirty="0"/>
              <a:t>≥ 18.0 units</a:t>
            </a:r>
            <a:endParaRPr sz="1733" dirty="0"/>
          </a:p>
          <a:p>
            <a:pPr marR="50799">
              <a:lnSpc>
                <a:spcPct val="150000"/>
              </a:lnSpc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Bookkeeping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9">
              <a:lnSpc>
                <a:spcPct val="150000"/>
              </a:lnSpc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CompTIA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9">
              <a:lnSpc>
                <a:spcPct val="150000"/>
              </a:lnSpc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Technology</a:t>
            </a:r>
            <a:endParaRPr sz="1733" b="1" dirty="0">
              <a:solidFill>
                <a:srgbClr val="006394"/>
              </a:solidFill>
            </a:endParaRPr>
          </a:p>
          <a:p>
            <a:pPr marR="50799">
              <a:lnSpc>
                <a:spcPct val="150000"/>
              </a:lnSpc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Assistant</a:t>
            </a:r>
            <a:endParaRPr sz="1733" b="1" dirty="0"/>
          </a:p>
        </p:txBody>
      </p:sp>
      <p:sp>
        <p:nvSpPr>
          <p:cNvPr id="171" name="Google Shape;171;p23"/>
          <p:cNvSpPr txBox="1"/>
          <p:nvPr/>
        </p:nvSpPr>
        <p:spPr>
          <a:xfrm>
            <a:off x="822000" y="1861401"/>
            <a:ext cx="5396800" cy="4944839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/>
            <a:r>
              <a:rPr lang="en-US" sz="1600" b="1">
                <a:solidFill>
                  <a:srgbClr val="980000"/>
                </a:solidFill>
              </a:rPr>
              <a:t>Low Unit or Non-credit Certificates</a:t>
            </a:r>
            <a:r>
              <a:rPr lang="en-US" sz="1733" b="1"/>
              <a:t> </a:t>
            </a:r>
            <a:r>
              <a:rPr lang="en-US" sz="1467"/>
              <a:t>&lt; 18.0 units</a:t>
            </a:r>
            <a:endParaRPr sz="1467"/>
          </a:p>
          <a:p>
            <a:pPr marR="507987"/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Internet Skills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Office Skills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Office Software Skills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Beginning Computer Skills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 Relations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Marketing for Small Business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Entrepreneurship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Business JSC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Assistant JSC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Powerful Presentation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QuickBooks Basics for Small Business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Recruiting and Managing Employees</a:t>
            </a:r>
            <a:endParaRPr sz="1600" b="1">
              <a:solidFill>
                <a:srgbClr val="006394"/>
              </a:solidFill>
              <a:uFill>
                <a:noFill/>
              </a:uFill>
              <a:hlinkClick r:id="rId2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600" b="1">
                <a:solidFill>
                  <a:srgbClr val="006394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 Techniques</a:t>
            </a:r>
            <a:endParaRPr sz="1600" b="1">
              <a:solidFill>
                <a:srgbClr val="98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669BB-48AB-44BA-9B2B-0E95FA02D76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104567" y="1058600"/>
            <a:ext cx="4384800" cy="364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 dirty="0">
                <a:highlight>
                  <a:srgbClr val="FFFFFF"/>
                </a:highlight>
              </a:rPr>
              <a:t>Accountant and Auditors</a:t>
            </a:r>
            <a:endParaRPr sz="1600" b="1" dirty="0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 dirty="0">
                <a:highlight>
                  <a:srgbClr val="FFFFFF"/>
                </a:highlight>
              </a:rPr>
              <a:t>Admin. Services and Facilities </a:t>
            </a:r>
            <a:r>
              <a:rPr lang="en-US" sz="1600" b="1" dirty="0" err="1">
                <a:highlight>
                  <a:srgbClr val="FFFFFF"/>
                </a:highlight>
              </a:rPr>
              <a:t>Mngrs</a:t>
            </a:r>
            <a:endParaRPr sz="1600" b="1" dirty="0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 dirty="0">
                <a:highlight>
                  <a:srgbClr val="FFFFFF"/>
                </a:highlight>
              </a:rPr>
              <a:t>Advertising Sales Agents</a:t>
            </a:r>
            <a:endParaRPr sz="1600" b="1" dirty="0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 dirty="0">
                <a:highlight>
                  <a:srgbClr val="FFFFFF"/>
                </a:highlight>
              </a:rPr>
              <a:t>Promotions Managers</a:t>
            </a:r>
            <a:endParaRPr sz="1600" b="1" dirty="0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 dirty="0">
                <a:highlight>
                  <a:srgbClr val="FFFFFF"/>
                </a:highlight>
              </a:rPr>
              <a:t>Billing and Posting Clerks </a:t>
            </a:r>
            <a:endParaRPr sz="1600" b="1" dirty="0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 dirty="0">
                <a:highlight>
                  <a:srgbClr val="FFFFFF"/>
                </a:highlight>
              </a:rPr>
              <a:t>Bookkeeping Account and Auditing Clerks</a:t>
            </a:r>
            <a:endParaRPr sz="1600" b="1" dirty="0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 dirty="0">
                <a:highlight>
                  <a:srgbClr val="FFFFFF"/>
                </a:highlight>
              </a:rPr>
              <a:t>Budget Analysts</a:t>
            </a:r>
            <a:endParaRPr sz="1600" b="1" dirty="0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 dirty="0">
                <a:highlight>
                  <a:srgbClr val="FFFFFF"/>
                </a:highlight>
              </a:rPr>
              <a:t>Buyers and Purchasing Agents </a:t>
            </a:r>
            <a:endParaRPr sz="1600" b="1" dirty="0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 dirty="0">
                <a:highlight>
                  <a:srgbClr val="FFFFFF"/>
                </a:highlight>
              </a:rPr>
              <a:t>Compensation and Benefits Managers</a:t>
            </a:r>
            <a:endParaRPr sz="1600" b="1" dirty="0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 dirty="0">
                <a:highlight>
                  <a:srgbClr val="FFFFFF"/>
                </a:highlight>
              </a:rPr>
              <a:t>Customer Service Representatives</a:t>
            </a:r>
            <a:endParaRPr sz="1600" b="1" dirty="0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 dirty="0">
                <a:highlight>
                  <a:srgbClr val="FFFFFF"/>
                </a:highlight>
              </a:rPr>
              <a:t>Door-to-Door Sales Workers, News and Street Vendors, and Related Workers</a:t>
            </a:r>
            <a:endParaRPr sz="1600" b="1" dirty="0">
              <a:highlight>
                <a:srgbClr val="FFFFFF"/>
              </a:highlight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4328600" y="972400"/>
            <a:ext cx="4384800" cy="466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Computer Network Architects</a:t>
            </a:r>
            <a:endParaRPr sz="1600" b="1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Computer Programmers</a:t>
            </a:r>
            <a:endParaRPr sz="1600" b="1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Computer User Support Specialists</a:t>
            </a:r>
            <a:endParaRPr sz="1600" b="1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Computer and Information Systems Managers</a:t>
            </a:r>
            <a:endParaRPr sz="1600" b="1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Construction Managers</a:t>
            </a:r>
            <a:endParaRPr sz="1600" b="1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Correspondence Clerks</a:t>
            </a:r>
            <a:endParaRPr sz="1600" b="1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Cost Estimators</a:t>
            </a:r>
            <a:endParaRPr sz="1600" b="1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Credit Analysts</a:t>
            </a:r>
            <a:endParaRPr sz="1600" b="1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Executive Secretaries and Executive Administrators</a:t>
            </a:r>
            <a:endParaRPr sz="1600" b="1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File Clerks </a:t>
            </a:r>
            <a:endParaRPr sz="1600" b="1">
              <a:highlight>
                <a:srgbClr val="FFFFFF"/>
              </a:highlight>
            </a:endParaRPr>
          </a:p>
          <a:p>
            <a:pPr marL="609585" indent="-406390">
              <a:lnSpc>
                <a:spcPct val="115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Financial Examiners </a:t>
            </a:r>
            <a:endParaRPr sz="1600" b="1">
              <a:highlight>
                <a:srgbClr val="FFFFFF"/>
              </a:highlight>
            </a:endParaRPr>
          </a:p>
          <a:p>
            <a:pPr marL="609585" indent="-406390">
              <a:lnSpc>
                <a:spcPct val="150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Financial and Investment Analysts</a:t>
            </a:r>
            <a:endParaRPr sz="1600" b="1">
              <a:highlight>
                <a:srgbClr val="FFFFFF"/>
              </a:highlight>
            </a:endParaRPr>
          </a:p>
          <a:p>
            <a:pPr marL="609585" indent="-406390">
              <a:lnSpc>
                <a:spcPct val="150000"/>
              </a:lnSpc>
              <a:buSzPts val="1200"/>
              <a:buChar char="●"/>
            </a:pPr>
            <a:r>
              <a:rPr lang="en-US" sz="1600" b="1">
                <a:highlight>
                  <a:srgbClr val="FFFFFF"/>
                </a:highlight>
              </a:rPr>
              <a:t>Financial Risk Specialists</a:t>
            </a:r>
            <a:endParaRPr sz="1600" b="1">
              <a:highlight>
                <a:srgbClr val="FFFFFF"/>
              </a:highlight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2657167" y="110400"/>
            <a:ext cx="7298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0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Possible Career Opportunities</a:t>
            </a:r>
            <a:endParaRPr sz="40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1633" y="1350300"/>
            <a:ext cx="3072200" cy="367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182167" y="5832900"/>
            <a:ext cx="7676400" cy="106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Business </a:t>
            </a:r>
            <a:endParaRPr sz="5333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C53E6-AE08-4F3E-A86A-D2EFA04B6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905301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34" y="709500"/>
            <a:ext cx="7132500" cy="45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182167" y="5832900"/>
            <a:ext cx="7676400" cy="106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Business </a:t>
            </a:r>
            <a:endParaRPr sz="5333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7475634" y="1687191"/>
            <a:ext cx="4537333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Contact Information for Pathway: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Jonathan Schultz, Lead Counselor (Main/BCSW)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jonathan.schultz@bakersfieldcollege.edu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Evette Lara, Educational Advisor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elara@bakersfieldcollege.edu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F6ABB5-D32D-4FB7-BB0C-15CD9F860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15600" y="341333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6400">
                <a:latin typeface="Roboto"/>
                <a:ea typeface="Roboto"/>
                <a:cs typeface="Roboto"/>
                <a:sym typeface="Roboto"/>
              </a:rPr>
              <a:t>Education</a:t>
            </a: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286367" y="1922034"/>
            <a:ext cx="5185200" cy="1874062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Degrees</a:t>
            </a:r>
            <a:endParaRPr sz="2400" b="1"/>
          </a:p>
          <a:p>
            <a:pPr marR="507987">
              <a:lnSpc>
                <a:spcPct val="115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 Childhood Education AST 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Elementary Teacher Education AAT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Studies</a:t>
            </a:r>
            <a:r>
              <a:rPr lang="en-US" sz="1733" b="1">
                <a:solidFill>
                  <a:srgbClr val="006394"/>
                </a:solidFill>
              </a:rPr>
              <a:t> AS </a:t>
            </a:r>
            <a:endParaRPr sz="1733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5870467" y="1922034"/>
            <a:ext cx="6109200" cy="3920456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High Unit Certificates</a:t>
            </a:r>
            <a:r>
              <a:rPr lang="en-US" sz="1733" b="1"/>
              <a:t> </a:t>
            </a:r>
            <a:r>
              <a:rPr lang="en-US" sz="1733"/>
              <a:t>≥ 18.0 units</a:t>
            </a:r>
            <a:endParaRPr sz="1600"/>
          </a:p>
          <a:p>
            <a:pPr marR="507987">
              <a:lnSpc>
                <a:spcPct val="115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 Development Master Teacher: Infant Toddler</a:t>
            </a:r>
            <a:endParaRPr sz="1733" b="1">
              <a:solidFill>
                <a:srgbClr val="006394"/>
              </a:solidFill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 Development Master Teacher: Special Edu.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 Development Teacher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Teaching Level II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Paraprofessional Level II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Paraprofessional Level III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Paraprofessional Level IV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Transitional Kindergarten</a:t>
            </a:r>
            <a:endParaRPr sz="1733" b="1"/>
          </a:p>
        </p:txBody>
      </p:sp>
      <p:sp>
        <p:nvSpPr>
          <p:cNvPr id="117" name="Google Shape;117;p17"/>
          <p:cNvSpPr txBox="1"/>
          <p:nvPr/>
        </p:nvSpPr>
        <p:spPr>
          <a:xfrm>
            <a:off x="286367" y="3845834"/>
            <a:ext cx="5185200" cy="2862025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Low Unit or Non-credit Certificates</a:t>
            </a:r>
            <a:r>
              <a:rPr lang="en-US" sz="2400" b="1"/>
              <a:t> </a:t>
            </a:r>
            <a:r>
              <a:rPr lang="en-US" sz="1600"/>
              <a:t>&lt;18.0 units</a:t>
            </a:r>
            <a:endParaRPr sz="1600"/>
          </a:p>
          <a:p>
            <a:pPr marR="507987">
              <a:lnSpc>
                <a:spcPct val="115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 Development Assistant Teacher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 Development Associate Teacher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Early Care and Education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Teaching</a:t>
            </a:r>
            <a:r>
              <a:rPr lang="en-US" sz="2400"/>
              <a:t> - </a:t>
            </a: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Teaching Level I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Paraprofessional Level I</a:t>
            </a:r>
            <a:endParaRPr sz="1733" b="1">
              <a:solidFill>
                <a:srgbClr val="98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04056-987A-47A9-A7F3-9D4E74C1F4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331933" y="1209867"/>
            <a:ext cx="4592400" cy="338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School Teachers (k-12)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Childcare Workers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Counselors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Education Administrators 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Library Workers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Farm &amp; Home Management Educators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50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Instructional Coordinators</a:t>
            </a:r>
            <a:endParaRPr sz="2400" b="1">
              <a:highlight>
                <a:srgbClr val="FFFFFF"/>
              </a:highlight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1818" y="907751"/>
            <a:ext cx="3746500" cy="48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6" name="Google Shape;126;p18"/>
          <p:cNvSpPr txBox="1"/>
          <p:nvPr/>
        </p:nvSpPr>
        <p:spPr>
          <a:xfrm>
            <a:off x="4613833" y="1231267"/>
            <a:ext cx="4034000" cy="467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0256">
              <a:lnSpc>
                <a:spcPct val="150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Tutors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50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Training and Development Specialist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50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Therapist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50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Substitute Teacher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50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Middle School Teacher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50000"/>
              </a:lnSpc>
              <a:buSzPts val="1600"/>
              <a:buChar char="●"/>
            </a:pPr>
            <a:r>
              <a:rPr lang="en-US" sz="2133" b="1">
                <a:highlight>
                  <a:schemeClr val="lt1"/>
                </a:highlight>
              </a:rPr>
              <a:t>Marriage &amp; Family Therapist</a:t>
            </a:r>
            <a:endParaRPr sz="2133" b="1">
              <a:highlight>
                <a:schemeClr val="lt1"/>
              </a:highlight>
            </a:endParaRPr>
          </a:p>
          <a:p>
            <a:pPr marL="609585" indent="-440256">
              <a:lnSpc>
                <a:spcPct val="150000"/>
              </a:lnSpc>
              <a:buSzPts val="1600"/>
              <a:buChar char="●"/>
            </a:pPr>
            <a:r>
              <a:rPr lang="en-US" sz="2133" b="1">
                <a:highlight>
                  <a:schemeClr val="lt1"/>
                </a:highlight>
              </a:rPr>
              <a:t>Teacher Assistant  </a:t>
            </a:r>
            <a:endParaRPr sz="2133" b="1">
              <a:highlight>
                <a:srgbClr val="FFFFFF"/>
              </a:highlight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2657000" y="151333"/>
            <a:ext cx="7298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0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Possible Career Opportunities</a:t>
            </a:r>
            <a:endParaRPr sz="40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72267" y="5815300"/>
            <a:ext cx="6544400" cy="106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Education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8080B-F78A-4E54-8FFD-EDE14BB79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/>
        </p:nvSpPr>
        <p:spPr>
          <a:xfrm>
            <a:off x="346667" y="5847085"/>
            <a:ext cx="4310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Education</a:t>
            </a:r>
            <a:endParaRPr sz="3467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r="2324" b="15447"/>
          <a:stretch/>
        </p:blipFill>
        <p:spPr>
          <a:xfrm>
            <a:off x="346667" y="790768"/>
            <a:ext cx="7264300" cy="434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7573367" y="867134"/>
            <a:ext cx="431080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Contact Information for Pathway: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Brynn Schock, Lead Counselor (BCSW)</a:t>
            </a: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brynn.schock@bakersfieldcollege.edu</a:t>
            </a: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</a:p>
          <a:p>
            <a:endParaRPr lang="en-US"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Veronica Lucas, Counselor (Delano)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vlucas@bakersfieldcollege.edu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720-2078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lang="en-US"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Esequiel “Zeke” Garcia (Main)</a:t>
            </a:r>
          </a:p>
          <a:p>
            <a:r>
              <a:rPr lang="en-US" sz="1400" dirty="0">
                <a:solidFill>
                  <a:srgbClr val="C00000"/>
                </a:solidFill>
                <a:highlight>
                  <a:srgbClr val="FFFFFF"/>
                </a:highlight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esequiel.garcia@bakersfieldcollege.edu</a:t>
            </a: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(661) </a:t>
            </a:r>
            <a:r>
              <a:rPr lang="en-US" sz="1400" dirty="0">
                <a:solidFill>
                  <a:srgbClr val="333333"/>
                </a:solidFill>
                <a:latin typeface="Merriweather" panose="00000500000000000000" pitchFamily="2" charset="0"/>
              </a:rPr>
              <a:t>395-4567</a:t>
            </a:r>
            <a:endParaRPr lang="en-US" sz="1400" dirty="0">
              <a:solidFill>
                <a:srgbClr val="333333"/>
              </a:solidFill>
              <a:highlight>
                <a:srgbClr val="FFFFFF"/>
              </a:highlight>
              <a:latin typeface="Merriweather" panose="00000500000000000000" pitchFamily="2" charset="0"/>
              <a:ea typeface="Merriweather"/>
              <a:cs typeface="Merriweather"/>
              <a:sym typeface="Merriweather"/>
            </a:endParaRPr>
          </a:p>
          <a:p>
            <a:endParaRPr lang="en-US"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Jessica Garcia, Educational Advisor (Delano)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jessicga@bakersfieldcollege.edu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C2779E-9706-4328-9766-C83AE3109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15600" y="341333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6400">
                <a:latin typeface="Roboto"/>
                <a:ea typeface="Roboto"/>
                <a:cs typeface="Roboto"/>
                <a:sym typeface="Roboto"/>
              </a:rPr>
              <a:t>Health Sciences Pathway</a:t>
            </a: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690567" y="2023634"/>
            <a:ext cx="4516000" cy="4153276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Degrees</a:t>
            </a:r>
            <a:endParaRPr sz="1733" b="1">
              <a:solidFill>
                <a:srgbClr val="980000"/>
              </a:solidFill>
            </a:endParaRPr>
          </a:p>
          <a:p>
            <a:pPr marR="507987">
              <a:lnSpc>
                <a:spcPct val="150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Kinesiology AAT</a:t>
            </a:r>
            <a:endParaRPr sz="1733"/>
          </a:p>
          <a:p>
            <a:pPr marR="507987">
              <a:lnSpc>
                <a:spcPct val="150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Health Science AST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Information Tech AS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 Biology AS</a:t>
            </a:r>
            <a:endParaRPr sz="1733"/>
          </a:p>
          <a:p>
            <a:pPr marR="507987">
              <a:lnSpc>
                <a:spcPct val="150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LVN to Nursing Program AS</a:t>
            </a:r>
            <a:endParaRPr sz="1733"/>
          </a:p>
          <a:p>
            <a:pPr marR="507987">
              <a:lnSpc>
                <a:spcPct val="150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Therapist Assistant AS</a:t>
            </a:r>
            <a:endParaRPr sz="1733"/>
          </a:p>
          <a:p>
            <a:pPr marR="507987">
              <a:lnSpc>
                <a:spcPct val="150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Radiologic Technology AS</a:t>
            </a:r>
            <a:endParaRPr sz="1733"/>
          </a:p>
          <a:p>
            <a:pPr marR="507987">
              <a:lnSpc>
                <a:spcPct val="150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Registered Nursing AS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15000"/>
              </a:lnSpc>
            </a:pPr>
            <a:endParaRPr sz="1733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6185733" y="2023634"/>
            <a:ext cx="5252800" cy="2372597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High Unit Certificates</a:t>
            </a:r>
            <a:r>
              <a:rPr lang="en-US" sz="1733" b="1"/>
              <a:t> </a:t>
            </a:r>
            <a:r>
              <a:rPr lang="en-US" sz="1733"/>
              <a:t>≥ 18.0 units</a:t>
            </a:r>
            <a:endParaRPr sz="1733"/>
          </a:p>
          <a:p>
            <a:pPr marR="507987">
              <a:lnSpc>
                <a:spcPct val="133333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Navigator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LVN to Non-Degree Nurse (30 unit option)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Principles of Fluoroscopy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Vocational Nursing</a:t>
            </a:r>
            <a:endParaRPr sz="1733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6185733" y="4490533"/>
            <a:ext cx="5252800" cy="1600269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 dirty="0">
                <a:solidFill>
                  <a:srgbClr val="980000"/>
                </a:solidFill>
              </a:rPr>
              <a:t>Low Unit or Non-credit Certificates</a:t>
            </a:r>
            <a:r>
              <a:rPr lang="en-US" sz="2400" b="1" dirty="0"/>
              <a:t> </a:t>
            </a:r>
            <a:r>
              <a:rPr lang="en-US" sz="1600" dirty="0"/>
              <a:t>&lt; 18.0 units</a:t>
            </a:r>
            <a:endParaRPr sz="1600" dirty="0"/>
          </a:p>
          <a:p>
            <a:pPr marR="50799">
              <a:lnSpc>
                <a:spcPct val="150000"/>
              </a:lnSpc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Nurse Assistant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Principles of Venipuncture</a:t>
            </a:r>
            <a:endParaRPr sz="1733" b="1" dirty="0">
              <a:solidFill>
                <a:srgbClr val="98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17BB6-A4F2-4C9F-8445-00356C2AA7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54F707-E9C4-4601-A28D-7BA9C719D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200"/>
            <a:ext cx="9144000" cy="925045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solidFill>
                  <a:srgbClr val="C00000"/>
                </a:solidFill>
              </a:rPr>
              <a:t>Student Success and Counseling Update</a:t>
            </a:r>
          </a:p>
          <a:p>
            <a:endParaRPr lang="en-US" sz="5000" dirty="0"/>
          </a:p>
          <a:p>
            <a:pPr marL="457200" indent="-457200" algn="l">
              <a:buFont typeface="+mj-lt"/>
              <a:buAutoNum type="arabicPeriod"/>
            </a:pPr>
            <a:endParaRPr lang="en-US" sz="5000" dirty="0"/>
          </a:p>
          <a:p>
            <a:pPr marL="457200" indent="-457200" algn="l">
              <a:buFont typeface="+mj-lt"/>
              <a:buAutoNum type="arabicPeriod"/>
            </a:pPr>
            <a:endParaRPr lang="en-US" sz="5000" dirty="0"/>
          </a:p>
          <a:p>
            <a:pPr algn="l"/>
            <a:endParaRPr lang="en-US" sz="5000" dirty="0"/>
          </a:p>
          <a:p>
            <a:pPr marL="1371600" indent="-1371600" algn="l">
              <a:buAutoNum type="arabicPeriod"/>
            </a:pPr>
            <a:endParaRPr lang="en-US" sz="8000" dirty="0"/>
          </a:p>
          <a:p>
            <a:pPr algn="l"/>
            <a:endParaRPr lang="en-US" sz="8000" dirty="0"/>
          </a:p>
          <a:p>
            <a:pPr algn="l"/>
            <a:r>
              <a:rPr lang="en-US" sz="8000" b="1" dirty="0">
                <a:solidFill>
                  <a:srgbClr val="C00000"/>
                </a:solidFill>
              </a:rPr>
              <a:t>April 11</a:t>
            </a:r>
            <a:r>
              <a:rPr lang="en-US" sz="8000" b="1" baseline="30000" dirty="0">
                <a:solidFill>
                  <a:srgbClr val="C00000"/>
                </a:solidFill>
              </a:rPr>
              <a:t>th</a:t>
            </a:r>
            <a:r>
              <a:rPr lang="en-US" sz="8000" b="1" dirty="0">
                <a:solidFill>
                  <a:srgbClr val="C00000"/>
                </a:solidFill>
              </a:rPr>
              <a:t> to April 15</a:t>
            </a:r>
            <a:r>
              <a:rPr lang="en-US" sz="8000" b="1" baseline="30000" dirty="0">
                <a:solidFill>
                  <a:srgbClr val="C00000"/>
                </a:solidFill>
              </a:rPr>
              <a:t>th</a:t>
            </a:r>
            <a:r>
              <a:rPr lang="en-US" sz="8000" b="1" dirty="0">
                <a:solidFill>
                  <a:srgbClr val="C00000"/>
                </a:solidFill>
              </a:rPr>
              <a:t>!</a:t>
            </a:r>
          </a:p>
          <a:p>
            <a:pPr algn="l"/>
            <a:endParaRPr lang="en-US" sz="8000" dirty="0"/>
          </a:p>
          <a:p>
            <a:pPr algn="l"/>
            <a:r>
              <a:rPr lang="en-US" sz="8000" b="1" i="1" dirty="0">
                <a:solidFill>
                  <a:srgbClr val="C00000"/>
                </a:solidFill>
              </a:rPr>
              <a:t>GO SEE SID! </a:t>
            </a:r>
            <a:r>
              <a:rPr lang="en-US" sz="8000" dirty="0"/>
              <a:t>Registration? Holds? Probation? Pre-Requisites Error? Ed Plan ASAP? </a:t>
            </a:r>
          </a:p>
          <a:p>
            <a:pPr algn="l"/>
            <a:r>
              <a:rPr lang="en-US" sz="8000" dirty="0"/>
              <a:t>Let’s go!!!</a:t>
            </a:r>
          </a:p>
          <a:p>
            <a:pPr algn="l"/>
            <a:r>
              <a:rPr lang="en-US" sz="8000" dirty="0"/>
              <a:t>The Student Information Desk is online 7-days a week, with help from Admissions,</a:t>
            </a:r>
          </a:p>
          <a:p>
            <a:pPr algn="l"/>
            <a:r>
              <a:rPr lang="en-US" sz="8000" b="1" dirty="0">
                <a:solidFill>
                  <a:schemeClr val="accent6">
                    <a:lumMod val="75000"/>
                  </a:schemeClr>
                </a:solidFill>
              </a:rPr>
              <a:t>Financial Aid</a:t>
            </a:r>
            <a:r>
              <a:rPr lang="en-US" sz="8000" dirty="0"/>
              <a:t>, Counseling and Advising, and MORE!!!  bit.ly/bc-sid </a:t>
            </a:r>
          </a:p>
          <a:p>
            <a:pPr algn="l"/>
            <a:endParaRPr lang="en-US" sz="8000" dirty="0"/>
          </a:p>
          <a:p>
            <a:pPr algn="l"/>
            <a:r>
              <a:rPr lang="en-US" sz="8000" dirty="0"/>
              <a:t>·         Monday to Thursday: 8 a.m. - 6 p.m.</a:t>
            </a:r>
          </a:p>
          <a:p>
            <a:pPr algn="l"/>
            <a:r>
              <a:rPr lang="en-US" sz="8000" dirty="0"/>
              <a:t>·         Friday: 8 a.m. - 12 p.m.</a:t>
            </a:r>
          </a:p>
          <a:p>
            <a:pPr algn="l"/>
            <a:r>
              <a:rPr lang="en-US" sz="8000" dirty="0"/>
              <a:t>·         Saturday: 9 a.m. - 1 p.m.</a:t>
            </a:r>
          </a:p>
          <a:p>
            <a:pPr algn="l"/>
            <a:r>
              <a:rPr lang="en-US" sz="8000" dirty="0"/>
              <a:t>·         Sunday: 10 a.m. - 2 p.m.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685800" marR="0" indent="-457200" algn="l" fontAlgn="base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l"/>
            <a:endParaRPr lang="en-US" dirty="0"/>
          </a:p>
        </p:txBody>
      </p:sp>
      <p:pic>
        <p:nvPicPr>
          <p:cNvPr id="3074" name="Picture 2" descr="Official 2022 Spring Break Daytona Beach Information on Hotels , Clubs">
            <a:extLst>
              <a:ext uri="{FF2B5EF4-FFF2-40B4-BE49-F238E27FC236}">
                <a16:creationId xmlns:a16="http://schemas.microsoft.com/office/drawing/2014/main" id="{9C3720E2-1EB5-4E53-9518-98594742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22" y="919722"/>
            <a:ext cx="30861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FFF672A-A2A4-4B9A-BAE1-54EFF887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481" y="381241"/>
            <a:ext cx="1931571" cy="218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62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l="67854" b="52588"/>
          <a:stretch/>
        </p:blipFill>
        <p:spPr>
          <a:xfrm>
            <a:off x="8347833" y="1280834"/>
            <a:ext cx="3416400" cy="348956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429033" y="1209867"/>
            <a:ext cx="3721200" cy="491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School Teachers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Radiology Tech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Radiation Therapists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Physical Therapist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Psychologist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Natural Science Managers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50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Medical Dosimetrists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50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Medical Records Specialists</a:t>
            </a:r>
            <a:endParaRPr sz="2133" b="1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533"/>
              </a:spcBef>
              <a:spcAft>
                <a:spcPts val="533"/>
              </a:spcAft>
            </a:pPr>
            <a:endParaRPr sz="2400" b="1">
              <a:highlight>
                <a:srgbClr val="FFFFFF"/>
              </a:highlight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4309033" y="1028067"/>
            <a:ext cx="3880000" cy="462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Epidemiologist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Forensic Science Tech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Health Education Specialist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Licenced Vocational Nurse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Registered Nurse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Nursing Assistant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Medical &amp; Health Services Manager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50000"/>
              </a:lnSpc>
              <a:buSzPts val="1600"/>
              <a:buChar char="●"/>
            </a:pPr>
            <a:r>
              <a:rPr lang="en-US" sz="2133" b="1">
                <a:highlight>
                  <a:schemeClr val="lt1"/>
                </a:highlight>
              </a:rPr>
              <a:t>Health Technologists and Technicians</a:t>
            </a:r>
            <a:endParaRPr sz="2267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657000" y="151333"/>
            <a:ext cx="7298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0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Possible Career Opportunities</a:t>
            </a:r>
            <a:endParaRPr sz="40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121800" y="5886400"/>
            <a:ext cx="9413200" cy="9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Health Sciences Pathway</a:t>
            </a:r>
            <a:endParaRPr sz="4267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0AD4FA-4EEE-4FB7-A41A-D22269570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346667" y="5948700"/>
            <a:ext cx="8538800" cy="145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267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Health Sciences Pathway- I</a:t>
            </a:r>
            <a:endParaRPr sz="4267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3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7845693" y="594843"/>
            <a:ext cx="4346308" cy="53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Contact Information for Pathway: Nursing and Radiologic Tech.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Dinorah Castro, Lead Counselor (Main)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dicastro@bakersfieldcollege.edu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Venessa Reyes, Educational Advisor (Main) Nursing/Allied Health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venessa.reyes@bakersfieldcollege.edu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395-4476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Jesus Cardenas, Educational Advisor (Delano)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jecarden@bakersfieldcollege.edu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720-2007</a:t>
            </a:r>
          </a:p>
          <a:p>
            <a:endParaRPr lang="en-US"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Abraham Castillo, Educational Advisor (Main)</a:t>
            </a:r>
          </a:p>
          <a:p>
            <a:r>
              <a:rPr lang="en-US" sz="1400" dirty="0">
                <a:solidFill>
                  <a:srgbClr val="C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abraham.castillo@bakersfieldcollege.edu </a:t>
            </a:r>
          </a:p>
          <a:p>
            <a:r>
              <a:rPr lang="en-US" sz="1400" dirty="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395-4473</a:t>
            </a: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9B7D2-65FF-4100-ACC5-6DF3AE339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D7872-9F37-4FE5-B5B5-4E0A117DE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05" y="867134"/>
            <a:ext cx="7493799" cy="39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30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5" y="771634"/>
            <a:ext cx="7372735" cy="40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346667" y="5948700"/>
            <a:ext cx="8538800" cy="145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267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Health Sciences Pathway- II</a:t>
            </a:r>
            <a:endParaRPr sz="4267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3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7510850" y="1016043"/>
            <a:ext cx="4867493" cy="418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Contact Information for Pathway: Kinesiology, Human Biol., Physical Therapist Asst., Public Health Science, Health Information Tech.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Ryan Huynh, Lead Counselor (Main)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C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ryan.huynh@bakersfieldcollege.edu</a:t>
            </a: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395-3516</a:t>
            </a: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Giovanni “Gio” Garcia, Educational Advisor (Main)</a:t>
            </a:r>
          </a:p>
          <a:p>
            <a:r>
              <a:rPr lang="en-US" sz="1400" dirty="0">
                <a:solidFill>
                  <a:srgbClr val="C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giovanni.garcia@bakersfieldcollege.edu</a:t>
            </a: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395-3566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9B7D2-65FF-4100-ACC5-6DF3AE339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553295" y="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5067" dirty="0">
                <a:latin typeface="Roboto"/>
                <a:ea typeface="Roboto"/>
                <a:cs typeface="Roboto"/>
                <a:sym typeface="Roboto"/>
              </a:rPr>
              <a:t>Industrial Technology &amp; Transportation   </a:t>
            </a:r>
            <a:endParaRPr sz="5067" dirty="0">
              <a:latin typeface="Roboto"/>
              <a:ea typeface="Roboto"/>
              <a:cs typeface="Roboto"/>
              <a:sym typeface="Roboto"/>
            </a:endParaRPr>
          </a:p>
          <a:p>
            <a:endParaRPr dirty="0"/>
          </a:p>
        </p:txBody>
      </p:sp>
      <p:sp>
        <p:nvSpPr>
          <p:cNvPr id="277" name="Google Shape;277;p35"/>
          <p:cNvSpPr txBox="1"/>
          <p:nvPr/>
        </p:nvSpPr>
        <p:spPr>
          <a:xfrm>
            <a:off x="343900" y="1854667"/>
            <a:ext cx="4516000" cy="4997290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/>
            <a:r>
              <a:rPr lang="en-US" sz="1733" b="1">
                <a:solidFill>
                  <a:srgbClr val="980000"/>
                </a:solidFill>
              </a:rPr>
              <a:t>Degrees</a:t>
            </a:r>
            <a:endParaRPr sz="2400" b="1"/>
          </a:p>
          <a:p>
            <a:pPr marR="507987"/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Architecture/Architectural Drafting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Automotive Technology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Construction Management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Electronics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 Technology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HVAC Technology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 Automation AS 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980000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 Automation BA</a:t>
            </a:r>
            <a:endParaRPr sz="1733" b="1">
              <a:solidFill>
                <a:srgbClr val="980000"/>
              </a:solidFill>
              <a:uFill>
                <a:noFill/>
              </a:u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 Drawing</a:t>
            </a:r>
            <a:endParaRPr sz="1733" b="1"/>
          </a:p>
        </p:txBody>
      </p:sp>
      <p:sp>
        <p:nvSpPr>
          <p:cNvPr id="278" name="Google Shape;278;p35"/>
          <p:cNvSpPr txBox="1"/>
          <p:nvPr/>
        </p:nvSpPr>
        <p:spPr>
          <a:xfrm>
            <a:off x="5305533" y="1854667"/>
            <a:ext cx="6616800" cy="4997290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/>
            <a:r>
              <a:rPr lang="en-US" sz="1733" b="1" dirty="0">
                <a:solidFill>
                  <a:srgbClr val="980000"/>
                </a:solidFill>
              </a:rPr>
              <a:t>Degrees</a:t>
            </a:r>
            <a:endParaRPr sz="1733" dirty="0"/>
          </a:p>
          <a:p>
            <a:pPr marR="507987"/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 Technology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Manufacturing Metal Fabrication Technology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Manufacturing Technology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Occupational Safety &amp; Risk Management, Agriculture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Occupational Safety and Risk Management, Business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Occupational Safety and Risk </a:t>
            </a:r>
            <a:r>
              <a:rPr lang="en-US" sz="1733" b="1" dirty="0" err="1">
                <a:solidFill>
                  <a:srgbClr val="006394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Mngmnt</a:t>
            </a: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, Health Science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Occupational Safety and Risk </a:t>
            </a:r>
            <a:r>
              <a:rPr lang="en-US" sz="1733" b="1" dirty="0" err="1">
                <a:solidFill>
                  <a:srgbClr val="006394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Mngmnt</a:t>
            </a: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Industrial Tech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 Technology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Welding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Woodworking/Cabinetmaking</a:t>
            </a:r>
            <a:endParaRPr sz="1733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B7326-CC49-4E8B-B20E-28C690B3F68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5067" dirty="0">
                <a:latin typeface="Roboto"/>
                <a:ea typeface="Roboto"/>
                <a:cs typeface="Roboto"/>
                <a:sym typeface="Roboto"/>
              </a:rPr>
              <a:t>Industrial Technology &amp; Transportation   </a:t>
            </a:r>
            <a:endParaRPr sz="5067" dirty="0">
              <a:latin typeface="Roboto"/>
              <a:ea typeface="Roboto"/>
              <a:cs typeface="Roboto"/>
              <a:sym typeface="Roboto"/>
            </a:endParaRPr>
          </a:p>
          <a:p>
            <a:endParaRPr dirty="0"/>
          </a:p>
        </p:txBody>
      </p:sp>
      <p:sp>
        <p:nvSpPr>
          <p:cNvPr id="285" name="Google Shape;285;p36"/>
          <p:cNvSpPr txBox="1"/>
          <p:nvPr/>
        </p:nvSpPr>
        <p:spPr>
          <a:xfrm>
            <a:off x="762267" y="2121467"/>
            <a:ext cx="5010400" cy="3795358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/>
            <a:r>
              <a:rPr lang="en-US" sz="1733" b="1">
                <a:solidFill>
                  <a:srgbClr val="980000"/>
                </a:solidFill>
              </a:rPr>
              <a:t>High Unit Certificates</a:t>
            </a:r>
            <a:r>
              <a:rPr lang="en-US" sz="1733" b="1"/>
              <a:t> </a:t>
            </a:r>
            <a:r>
              <a:rPr lang="en-US" sz="1733"/>
              <a:t>≥ 18.0 units</a:t>
            </a:r>
            <a:endParaRPr sz="1733"/>
          </a:p>
          <a:p>
            <a:pPr marR="50799" algn="ctr"/>
            <a:endParaRPr sz="1733"/>
          </a:p>
          <a:p>
            <a:pPr marR="507987">
              <a:lnSpc>
                <a:spcPct val="150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Construction Technology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Electronics Technology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 Technology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HVAC Technology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 Drawing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Manufacturing Technology</a:t>
            </a:r>
            <a:endParaRPr sz="1733" b="1"/>
          </a:p>
        </p:txBody>
      </p:sp>
      <p:sp>
        <p:nvSpPr>
          <p:cNvPr id="287" name="Google Shape;287;p36"/>
          <p:cNvSpPr txBox="1"/>
          <p:nvPr/>
        </p:nvSpPr>
        <p:spPr>
          <a:xfrm>
            <a:off x="6285233" y="2121468"/>
            <a:ext cx="5376400" cy="2948139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/>
            <a:r>
              <a:rPr lang="en-US" sz="1733" b="1">
                <a:solidFill>
                  <a:srgbClr val="980000"/>
                </a:solidFill>
              </a:rPr>
              <a:t>High Unit Certificates</a:t>
            </a:r>
            <a:r>
              <a:rPr lang="en-US" sz="1733" b="1"/>
              <a:t> </a:t>
            </a:r>
            <a:r>
              <a:rPr lang="en-US" sz="1733"/>
              <a:t>≥ 18.0 units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</a:pPr>
            <a:endParaRPr sz="2400"/>
          </a:p>
          <a:p>
            <a:pPr marR="507987">
              <a:lnSpc>
                <a:spcPct val="150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Occupational Safety and Risk Management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 Technology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Welding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50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Woodworking/Cabinetmaking</a:t>
            </a:r>
            <a:endParaRPr sz="1733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2C3DB-F414-4998-8C4B-B698EF4A8C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>
            <a:spLocks noGrp="1"/>
          </p:cNvSpPr>
          <p:nvPr>
            <p:ph type="title"/>
          </p:nvPr>
        </p:nvSpPr>
        <p:spPr>
          <a:xfrm>
            <a:off x="467535" y="0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5067" dirty="0">
                <a:latin typeface="Roboto"/>
                <a:ea typeface="Roboto"/>
                <a:cs typeface="Roboto"/>
                <a:sym typeface="Roboto"/>
              </a:rPr>
              <a:t>Industrial Technology &amp; Transportation   </a:t>
            </a:r>
            <a:endParaRPr sz="5067" dirty="0">
              <a:latin typeface="Roboto"/>
              <a:ea typeface="Roboto"/>
              <a:cs typeface="Roboto"/>
              <a:sym typeface="Roboto"/>
            </a:endParaRPr>
          </a:p>
          <a:p>
            <a:endParaRPr dirty="0"/>
          </a:p>
        </p:txBody>
      </p:sp>
      <p:sp>
        <p:nvSpPr>
          <p:cNvPr id="293" name="Google Shape;293;p37"/>
          <p:cNvSpPr txBox="1"/>
          <p:nvPr/>
        </p:nvSpPr>
        <p:spPr>
          <a:xfrm>
            <a:off x="6147935" y="1884001"/>
            <a:ext cx="5824400" cy="4841541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/>
            <a:r>
              <a:rPr lang="en-US" sz="1733" b="1" dirty="0">
                <a:solidFill>
                  <a:srgbClr val="980000"/>
                </a:solidFill>
              </a:rPr>
              <a:t>Low Unit or Non-credit Certificates</a:t>
            </a:r>
            <a:r>
              <a:rPr lang="en-US" sz="2400" b="1" dirty="0"/>
              <a:t> </a:t>
            </a:r>
            <a:r>
              <a:rPr lang="en-US" sz="1600" dirty="0"/>
              <a:t>&lt; 18.0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/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 Overhaul and Repair</a:t>
            </a:r>
            <a:endParaRPr sz="1733" b="1" dirty="0">
              <a:solidFill>
                <a:srgbClr val="006394"/>
              </a:solidFill>
            </a:endParaRPr>
          </a:p>
          <a:p>
            <a:pPr marR="812780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 Performance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 Metal Arc/Gas Tungsten Arc/Flux Core Arc Welding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 Automation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 Drawing AutoCAD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Light Duty Diesel Performance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 Drive Train and Axles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Shielded Metal Arc Welding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Suspension and Steering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Welding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Woodworking &amp; Cabinetmaking</a:t>
            </a:r>
            <a:endParaRPr sz="1733" b="1" dirty="0">
              <a:solidFill>
                <a:srgbClr val="006394"/>
              </a:solidFill>
            </a:endParaRPr>
          </a:p>
        </p:txBody>
      </p:sp>
      <p:sp>
        <p:nvSpPr>
          <p:cNvPr id="295" name="Google Shape;295;p37"/>
          <p:cNvSpPr txBox="1"/>
          <p:nvPr/>
        </p:nvSpPr>
        <p:spPr>
          <a:xfrm>
            <a:off x="219667" y="1797567"/>
            <a:ext cx="5824400" cy="4927975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/>
            <a:r>
              <a:rPr lang="en-US" sz="1667" b="1">
                <a:solidFill>
                  <a:srgbClr val="980000"/>
                </a:solidFill>
              </a:rPr>
              <a:t>Low Unit or Non-credit Certificates</a:t>
            </a:r>
            <a:r>
              <a:rPr lang="en-US" sz="1667" b="1"/>
              <a:t> </a:t>
            </a:r>
            <a:r>
              <a:rPr lang="en-US" sz="1667"/>
              <a:t>&lt; 18.0</a:t>
            </a:r>
            <a:endParaRPr sz="1667"/>
          </a:p>
          <a:p>
            <a:pPr marR="50799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Adv. Electrical Safety and Arc Flash</a:t>
            </a:r>
            <a:endParaRPr sz="1667" b="1">
              <a:solidFill>
                <a:srgbClr val="006394"/>
              </a:solidFill>
              <a:uFill>
                <a:noFill/>
              </a:uFill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Architectural Comp Aided Drafting</a:t>
            </a:r>
            <a:endParaRPr sz="1667" b="1">
              <a:solidFill>
                <a:srgbClr val="006394"/>
              </a:solidFill>
              <a:uFill>
                <a:noFill/>
              </a:uFill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Automatic Transmissions</a:t>
            </a:r>
            <a:endParaRPr sz="1667" b="1">
              <a:solidFill>
                <a:srgbClr val="006394"/>
              </a:solidFill>
              <a:uFill>
                <a:noFill/>
              </a:uFill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Automotive Heating and Air Conditioning</a:t>
            </a:r>
            <a:endParaRPr sz="1667" b="1">
              <a:solidFill>
                <a:srgbClr val="006394"/>
              </a:solidFill>
              <a:uFill>
                <a:noFill/>
              </a:uFill>
              <a:hlinkClick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Automotive Management JSC and </a:t>
            </a: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</a:t>
            </a:r>
            <a:endParaRPr sz="1667"/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Machine Tool Operations-Lathe, Mill</a:t>
            </a:r>
            <a:endParaRPr sz="1667" b="1">
              <a:solidFill>
                <a:srgbClr val="006394"/>
              </a:solidFill>
              <a:uFill>
                <a:noFill/>
              </a:uFill>
              <a:hlinkClick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Blueprint Reading &amp; Layout for Welders</a:t>
            </a:r>
            <a:endParaRPr sz="1667" b="1">
              <a:solidFill>
                <a:srgbClr val="006394"/>
              </a:solidFill>
              <a:uFill>
                <a:noFill/>
              </a:uFill>
              <a:hlinkClick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Brake Systems</a:t>
            </a:r>
            <a:endParaRPr sz="1667" b="1">
              <a:solidFill>
                <a:srgbClr val="006394"/>
              </a:solidFill>
              <a:uFill>
                <a:noFill/>
              </a:uFill>
              <a:hlinkClick r:id="rId2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Numerical Control </a:t>
            </a:r>
            <a:endParaRPr sz="1667"/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Electrical and Electronic Systems</a:t>
            </a:r>
            <a:endParaRPr sz="1667" b="1">
              <a:solidFill>
                <a:srgbClr val="006394"/>
              </a:solidFill>
              <a:uFill>
                <a:noFill/>
              </a:uFill>
              <a:hlinkClick r:id="rId2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Electrical Safety</a:t>
            </a:r>
            <a:endParaRPr sz="1667" b="1">
              <a:solidFill>
                <a:srgbClr val="006394"/>
              </a:solidFill>
              <a:uFill>
                <a:noFill/>
              </a:uFill>
              <a:hlinkClick r:id="rId2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Electronics - Industrial Automation</a:t>
            </a:r>
            <a:endParaRPr sz="1667" b="1">
              <a:solidFill>
                <a:srgbClr val="006394"/>
              </a:solidFill>
              <a:uFill>
                <a:noFill/>
              </a:uFill>
              <a:hlinkClick r:id="rId2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Electronics: Industrial Communications</a:t>
            </a:r>
            <a:endParaRPr sz="1667" b="1">
              <a:solidFill>
                <a:srgbClr val="006394"/>
              </a:solidFill>
              <a:uFill>
                <a:noFill/>
              </a:uFill>
              <a:hlinkClick r:id="rId2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Electronics: Industrial Maintenance</a:t>
            </a:r>
            <a:endParaRPr sz="1667" b="1">
              <a:solidFill>
                <a:srgbClr val="006394"/>
              </a:solidFill>
              <a:uFill>
                <a:noFill/>
              </a:uFill>
              <a:hlinkClick r:id="rId2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812780">
              <a:lnSpc>
                <a:spcPct val="115000"/>
              </a:lnSpc>
            </a:pPr>
            <a:r>
              <a:rPr lang="en-US" sz="1667" b="1">
                <a:solidFill>
                  <a:srgbClr val="006394"/>
                </a:solidFill>
                <a:uFill>
                  <a:noFill/>
                </a:u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Electronics: Manufacturing Automation</a:t>
            </a:r>
            <a:endParaRPr sz="1667" b="1">
              <a:solidFill>
                <a:srgbClr val="00639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26058-4AE5-45F6-A088-96634AF8400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700155" y="5843409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/>
        </p:nvSpPr>
        <p:spPr>
          <a:xfrm>
            <a:off x="105500" y="1028067"/>
            <a:ext cx="4506800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06390">
              <a:buSzPts val="12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Administrative Services and Facilities Managers</a:t>
            </a:r>
            <a:endParaRPr b="1" dirty="0">
              <a:highlight>
                <a:srgbClr val="FFFFFF"/>
              </a:highlight>
            </a:endParaRPr>
          </a:p>
          <a:p>
            <a:pPr marL="609585" indent="-406390">
              <a:buSzPts val="12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Aerospace Engineering and Operations Technologists and Technicians</a:t>
            </a:r>
            <a:endParaRPr b="1" dirty="0">
              <a:highlight>
                <a:srgbClr val="FFFFFF"/>
              </a:highlight>
            </a:endParaRPr>
          </a:p>
          <a:p>
            <a:pPr marL="609585" indent="-406390">
              <a:buSzPts val="12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Architects</a:t>
            </a:r>
            <a:endParaRPr b="1" dirty="0">
              <a:highlight>
                <a:srgbClr val="FFFFFF"/>
              </a:highlight>
            </a:endParaRPr>
          </a:p>
          <a:p>
            <a:pPr marL="609585" indent="-406390">
              <a:buSzPts val="1200"/>
              <a:buChar char="●"/>
            </a:pPr>
            <a:r>
              <a:rPr lang="en-US" b="1" dirty="0"/>
              <a:t>Architectural and Civil Drafters</a:t>
            </a:r>
            <a:endParaRPr b="1" dirty="0"/>
          </a:p>
          <a:p>
            <a:pPr marL="609585" indent="-406390">
              <a:buSzPts val="1200"/>
              <a:buChar char="●"/>
            </a:pPr>
            <a:r>
              <a:rPr lang="en-US" b="1" dirty="0"/>
              <a:t>Automotive Service Technicians and Mechanics</a:t>
            </a:r>
            <a:endParaRPr dirty="0"/>
          </a:p>
          <a:p>
            <a:pPr marL="609585" indent="-406390">
              <a:buSzPts val="1200"/>
              <a:buChar char="●"/>
            </a:pPr>
            <a:r>
              <a:rPr lang="en-US" b="1" dirty="0"/>
              <a:t>Architectural and Engineering Managers</a:t>
            </a:r>
            <a:endParaRPr b="1" dirty="0">
              <a:highlight>
                <a:srgbClr val="FFFFFF"/>
              </a:highlight>
            </a:endParaRPr>
          </a:p>
          <a:p>
            <a:pPr marL="609585" indent="-406390">
              <a:buSzPts val="12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Cabinetmakers and Bench Carpenters</a:t>
            </a:r>
            <a:endParaRPr b="1" dirty="0">
              <a:highlight>
                <a:srgbClr val="FFFFFF"/>
              </a:highlight>
            </a:endParaRPr>
          </a:p>
          <a:p>
            <a:pPr marL="609585" indent="-406390">
              <a:buSzPts val="12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Calibration Technologists and Technicians </a:t>
            </a:r>
            <a:endParaRPr b="1" dirty="0">
              <a:highlight>
                <a:srgbClr val="FFFFFF"/>
              </a:highlight>
            </a:endParaRPr>
          </a:p>
          <a:p>
            <a:pPr marL="609585" indent="-406390">
              <a:buSzPts val="12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 Carpenters</a:t>
            </a:r>
            <a:endParaRPr b="1" dirty="0">
              <a:highlight>
                <a:srgbClr val="FFFFFF"/>
              </a:highlight>
            </a:endParaRPr>
          </a:p>
          <a:p>
            <a:pPr marL="609585" indent="-406390">
              <a:buSzPts val="12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Civil Engineering Technologists and Technicians</a:t>
            </a:r>
            <a:endParaRPr b="1" dirty="0">
              <a:highlight>
                <a:srgbClr val="FFFFFF"/>
              </a:highlight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4562267" y="874771"/>
            <a:ext cx="4161600" cy="481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06390">
              <a:lnSpc>
                <a:spcPct val="150000"/>
              </a:lnSpc>
              <a:buSzPts val="1200"/>
              <a:buChar char="●"/>
            </a:pPr>
            <a:r>
              <a:rPr lang="en-US" b="1" dirty="0"/>
              <a:t>Technologists and Technicians</a:t>
            </a:r>
            <a:endParaRPr b="1" dirty="0"/>
          </a:p>
          <a:p>
            <a:pPr marL="609585" indent="-406390">
              <a:lnSpc>
                <a:spcPct val="150000"/>
              </a:lnSpc>
              <a:buSzPts val="1200"/>
              <a:buChar char="●"/>
            </a:pPr>
            <a:r>
              <a:rPr lang="en-US" b="1" dirty="0"/>
              <a:t>Civil Engineers</a:t>
            </a:r>
            <a:endParaRPr b="1" dirty="0"/>
          </a:p>
          <a:p>
            <a:pPr marL="609585" indent="-406390">
              <a:lnSpc>
                <a:spcPct val="150000"/>
              </a:lnSpc>
              <a:buSzPts val="1200"/>
              <a:buChar char="●"/>
            </a:pPr>
            <a:r>
              <a:rPr lang="en-US" b="1" dirty="0"/>
              <a:t>Commercial and Industrial Designers</a:t>
            </a:r>
            <a:endParaRPr b="1" dirty="0">
              <a:highlight>
                <a:srgbClr val="FFFFFF"/>
              </a:highlight>
            </a:endParaRPr>
          </a:p>
          <a:p>
            <a:pPr marL="609585" indent="-406390">
              <a:lnSpc>
                <a:spcPct val="150000"/>
              </a:lnSpc>
              <a:buSzPts val="1200"/>
              <a:buChar char="●"/>
            </a:pPr>
            <a:r>
              <a:rPr lang="en-US" b="1" dirty="0"/>
              <a:t>Computer Hardware Engineers</a:t>
            </a:r>
            <a:endParaRPr dirty="0"/>
          </a:p>
          <a:p>
            <a:pPr marL="609585" indent="-406390">
              <a:lnSpc>
                <a:spcPct val="150000"/>
              </a:lnSpc>
              <a:buSzPts val="1200"/>
              <a:buChar char="●"/>
            </a:pPr>
            <a:r>
              <a:rPr lang="en-US" b="1" dirty="0"/>
              <a:t>Computer Numerically Controlled Tool Programmers</a:t>
            </a:r>
            <a:endParaRPr dirty="0"/>
          </a:p>
          <a:p>
            <a:pPr marL="609585" indent="-406390">
              <a:lnSpc>
                <a:spcPct val="150000"/>
              </a:lnSpc>
              <a:buSzPts val="1200"/>
              <a:buChar char="●"/>
            </a:pPr>
            <a:r>
              <a:rPr lang="en-US" b="1" dirty="0"/>
              <a:t>Construction Managers</a:t>
            </a:r>
            <a:endParaRPr dirty="0"/>
          </a:p>
          <a:p>
            <a:pPr marL="609585" indent="-406390">
              <a:lnSpc>
                <a:spcPct val="150000"/>
              </a:lnSpc>
              <a:buSzPts val="1200"/>
              <a:buChar char="●"/>
            </a:pPr>
            <a:r>
              <a:rPr lang="en-US" b="1" dirty="0"/>
              <a:t>Cost Estimators</a:t>
            </a:r>
            <a:endParaRPr b="1" dirty="0"/>
          </a:p>
          <a:p>
            <a:pPr marL="609585" indent="-406390">
              <a:lnSpc>
                <a:spcPct val="150000"/>
              </a:lnSpc>
              <a:buSzPts val="12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Urban and Regional Planners</a:t>
            </a:r>
            <a:endParaRPr b="1" dirty="0">
              <a:highlight>
                <a:srgbClr val="FFFFFF"/>
              </a:highlight>
            </a:endParaRPr>
          </a:p>
          <a:p>
            <a:pPr marL="609585" indent="-406390">
              <a:lnSpc>
                <a:spcPct val="150000"/>
              </a:lnSpc>
              <a:buSzPts val="1200"/>
              <a:buChar char="●"/>
            </a:pPr>
            <a:r>
              <a:rPr lang="en-US" b="1" dirty="0" err="1"/>
              <a:t>etc</a:t>
            </a:r>
            <a:r>
              <a:rPr lang="en-US" b="1" dirty="0"/>
              <a:t>…..</a:t>
            </a:r>
            <a:endParaRPr b="1" dirty="0"/>
          </a:p>
        </p:txBody>
      </p:sp>
      <p:sp>
        <p:nvSpPr>
          <p:cNvPr id="303" name="Google Shape;303;p38"/>
          <p:cNvSpPr txBox="1"/>
          <p:nvPr/>
        </p:nvSpPr>
        <p:spPr>
          <a:xfrm>
            <a:off x="2657000" y="151333"/>
            <a:ext cx="7298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0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Possible Career Opportunities</a:t>
            </a:r>
            <a:endParaRPr sz="40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4" name="Google Shape;3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3834" y="1435600"/>
            <a:ext cx="3314967" cy="337173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8"/>
          <p:cNvSpPr txBox="1">
            <a:spLocks noGrp="1"/>
          </p:cNvSpPr>
          <p:nvPr>
            <p:ph type="title" idx="4294967295"/>
          </p:nvPr>
        </p:nvSpPr>
        <p:spPr>
          <a:xfrm>
            <a:off x="105500" y="5933084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Industrial Technology &amp; Transportation  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5310B4-6A83-47A1-A769-38544DF20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>
            <a:spLocks noGrp="1"/>
          </p:cNvSpPr>
          <p:nvPr>
            <p:ph type="title" idx="4294967295"/>
          </p:nvPr>
        </p:nvSpPr>
        <p:spPr>
          <a:xfrm>
            <a:off x="105500" y="5933084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Industrial Technology &amp; Transportation  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1" name="Google Shape;311;p39"/>
          <p:cNvSpPr txBox="1"/>
          <p:nvPr/>
        </p:nvSpPr>
        <p:spPr>
          <a:xfrm>
            <a:off x="7343121" y="1365485"/>
            <a:ext cx="492333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Contact Information for Pathway: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Stephen Agard, Lead Counselor (Main)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stephen.agard@bakersfieldcollege.edu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Cynthia Quintanilla, Lead Counselor – </a:t>
            </a: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B.S. Industrial Automation Degree (Main)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C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cquintan@bakersfieldcollege.edu</a:t>
            </a: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395-4811</a:t>
            </a: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Mark Dylan Jensen, Educational Advisor, CTE (Main)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dylan.jensen@bakersfieldcollege.edu	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395-3571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12" name="Google Shape;31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34" y="1032134"/>
            <a:ext cx="7229733" cy="40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67DEDA-00C3-4177-86E3-67853467E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415600" y="341333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6400">
                <a:latin typeface="Roboto"/>
                <a:ea typeface="Roboto"/>
                <a:cs typeface="Roboto"/>
                <a:sym typeface="Roboto"/>
              </a:rPr>
              <a:t>Public Safety  </a:t>
            </a: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endParaRPr/>
          </a:p>
        </p:txBody>
      </p:sp>
      <p:sp>
        <p:nvSpPr>
          <p:cNvPr id="250" name="Google Shape;250;p32"/>
          <p:cNvSpPr txBox="1"/>
          <p:nvPr/>
        </p:nvSpPr>
        <p:spPr>
          <a:xfrm>
            <a:off x="690567" y="2023634"/>
            <a:ext cx="4516000" cy="3101899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Degrees</a:t>
            </a:r>
            <a:endParaRPr sz="1733" b="1">
              <a:solidFill>
                <a:srgbClr val="980000"/>
              </a:solidFill>
            </a:endParaRPr>
          </a:p>
          <a:p>
            <a:pPr marR="507987">
              <a:lnSpc>
                <a:spcPct val="115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Administration of Justice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Correctional Administration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Criminal Justice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 Technology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Paramedic Program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Wildland Firefighting</a:t>
            </a:r>
            <a:endParaRPr sz="1733" b="1"/>
          </a:p>
        </p:txBody>
      </p:sp>
      <p:sp>
        <p:nvSpPr>
          <p:cNvPr id="251" name="Google Shape;251;p32"/>
          <p:cNvSpPr txBox="1"/>
          <p:nvPr/>
        </p:nvSpPr>
        <p:spPr>
          <a:xfrm>
            <a:off x="6185733" y="2023634"/>
            <a:ext cx="5252800" cy="2692620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High Unit Certificates</a:t>
            </a:r>
            <a:r>
              <a:rPr lang="en-US" sz="1733" b="1"/>
              <a:t> </a:t>
            </a:r>
            <a:r>
              <a:rPr lang="en-US" sz="1733"/>
              <a:t>≥ 18.0 units</a:t>
            </a:r>
            <a:endParaRPr sz="1733"/>
          </a:p>
          <a:p>
            <a:pPr marR="507987">
              <a:lnSpc>
                <a:spcPct val="115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Executive Chief Fire Officer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 Academy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Firefighter I Academy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 Technology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Paramedic Program</a:t>
            </a:r>
            <a:endParaRPr sz="1733" b="1"/>
          </a:p>
        </p:txBody>
      </p:sp>
      <p:sp>
        <p:nvSpPr>
          <p:cNvPr id="252" name="Google Shape;252;p32"/>
          <p:cNvSpPr txBox="1"/>
          <p:nvPr/>
        </p:nvSpPr>
        <p:spPr>
          <a:xfrm>
            <a:off x="6185733" y="4798734"/>
            <a:ext cx="5252800" cy="2028015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Low Unit or Non-credit Certificates</a:t>
            </a:r>
            <a:r>
              <a:rPr lang="en-US" sz="2400" b="1"/>
              <a:t> </a:t>
            </a:r>
            <a:r>
              <a:rPr lang="en-US" sz="1600"/>
              <a:t>&lt; 18.0 units</a:t>
            </a:r>
            <a:endParaRPr sz="1600"/>
          </a:p>
          <a:p>
            <a:pPr marR="507987">
              <a:lnSpc>
                <a:spcPct val="115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of Transformational Policing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Emergency Medical Technician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Wildland Firefighting</a:t>
            </a:r>
            <a:endParaRPr sz="1733" b="1">
              <a:solidFill>
                <a:srgbClr val="98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E5DDD-98CC-425B-BCCF-3D01B9AA87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/>
        </p:nvSpPr>
        <p:spPr>
          <a:xfrm>
            <a:off x="221700" y="1028067"/>
            <a:ext cx="4454800" cy="392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Bailiffs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Computer Occupations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Firefighters 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Police and Detectives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Forensic Science Technicians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Forest Fire Inspectors and Prevention Specialists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Gambling Surveillance Officers and Gambling Investigators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Health and Safety Engineers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Life, Physical, and Social Science Technicians</a:t>
            </a:r>
            <a:endParaRPr sz="2400" b="1">
              <a:highlight>
                <a:srgbClr val="FFFFFF"/>
              </a:highlight>
            </a:endParaRPr>
          </a:p>
        </p:txBody>
      </p:sp>
      <p:sp>
        <p:nvSpPr>
          <p:cNvPr id="260" name="Google Shape;260;p33"/>
          <p:cNvSpPr txBox="1"/>
          <p:nvPr/>
        </p:nvSpPr>
        <p:spPr>
          <a:xfrm>
            <a:off x="4676500" y="1028067"/>
            <a:ext cx="3971200" cy="331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Correctional Officers and Jailers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Criminal Justice Teachers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EMT &amp; Paramedics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Detectives and Criminal  Investigators 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Personal Service Managers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Public Safety Telecommunicators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School Bus Monitors and Protective Service Workers</a:t>
            </a:r>
            <a:endParaRPr sz="1733" b="1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1733" b="1">
                <a:highlight>
                  <a:srgbClr val="FFFFFF"/>
                </a:highlight>
              </a:rPr>
              <a:t>Security Guards</a:t>
            </a:r>
            <a:endParaRPr sz="2400" b="1">
              <a:highlight>
                <a:srgbClr val="FFFFFF"/>
              </a:highlight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2657000" y="151333"/>
            <a:ext cx="7298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0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Possible Career Opportunities</a:t>
            </a:r>
            <a:endParaRPr sz="40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2" name="Google Shape;2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234" y="1517367"/>
            <a:ext cx="3137900" cy="309541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>
            <a:spLocks noGrp="1"/>
          </p:cNvSpPr>
          <p:nvPr>
            <p:ph type="title" idx="4294967295"/>
          </p:nvPr>
        </p:nvSpPr>
        <p:spPr>
          <a:xfrm>
            <a:off x="79800" y="5831484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5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Public Safety  </a:t>
            </a:r>
            <a:endParaRPr sz="5333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23DC6-07D9-40DE-8B87-3E7F4664F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C5E4513C-EDB3-46CF-8B92-BAC34114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90" y="208547"/>
            <a:ext cx="9803089" cy="6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405F1F-BAA7-481A-B3E4-B71C14105502}"/>
              </a:ext>
            </a:extLst>
          </p:cNvPr>
          <p:cNvSpPr txBox="1"/>
          <p:nvPr/>
        </p:nvSpPr>
        <p:spPr>
          <a:xfrm>
            <a:off x="0" y="1064168"/>
            <a:ext cx="20116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WHY SEE SID?</a:t>
            </a:r>
          </a:p>
          <a:p>
            <a:pPr algn="ctr"/>
            <a:endParaRPr lang="en-US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Approximately </a:t>
            </a:r>
          </a:p>
          <a:p>
            <a:pPr algn="ctr"/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53% of all students coming into the SID in December and January received assistance from Counseling and Advising.  </a:t>
            </a:r>
          </a:p>
          <a:p>
            <a:pPr algn="ctr"/>
            <a:endParaRPr lang="en-US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algn="ctr"/>
            <a:endParaRPr lang="en-US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4,280 students had their Advising needs met.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F41B2-10C4-4186-9224-E6F37023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11" y="381241"/>
            <a:ext cx="1717542" cy="194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79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/>
          <p:nvPr/>
        </p:nvSpPr>
        <p:spPr>
          <a:xfrm>
            <a:off x="7629800" y="1417800"/>
            <a:ext cx="4452800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Contact Information for Pathway: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Fabiola Johnson,  Lead Counselor (Main/Weill)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</a:endParaRPr>
          </a:p>
          <a:p>
            <a:r>
              <a:rPr lang="en-US" sz="1400" dirty="0">
                <a:solidFill>
                  <a:srgbClr val="C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fabiola.johnson@bakersfieldcollege.edu</a:t>
            </a: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Dominica Rivera-Dominguez, Educational Advisor, CTE (Main) 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C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domriver@bakersfieldcollege.edu</a:t>
            </a: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395-4316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Natalie </a:t>
            </a:r>
            <a:r>
              <a:rPr lang="en-US" sz="1400" dirty="0" err="1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Castenon</a:t>
            </a:r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, Educational Advisor (Main)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1" name="Google Shape;271;p34"/>
          <p:cNvSpPr txBox="1">
            <a:spLocks noGrp="1"/>
          </p:cNvSpPr>
          <p:nvPr>
            <p:ph type="title" idx="4294967295"/>
          </p:nvPr>
        </p:nvSpPr>
        <p:spPr>
          <a:xfrm>
            <a:off x="79800" y="5831484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5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Public Safety  </a:t>
            </a:r>
            <a:endParaRPr sz="5333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9F76C-4EF4-4385-927F-537B49EF4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97" y="1072604"/>
            <a:ext cx="7254804" cy="3880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23AC4-60E5-4409-AFBB-C5B5C0CA5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415600" y="341333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6400">
                <a:latin typeface="Roboto"/>
                <a:ea typeface="Roboto"/>
                <a:cs typeface="Roboto"/>
                <a:sym typeface="Roboto"/>
              </a:rPr>
              <a:t>Social &amp; Behavioral Science</a:t>
            </a: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690567" y="2023634"/>
            <a:ext cx="4516000" cy="3744318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Degrees</a:t>
            </a:r>
            <a:endParaRPr sz="1733" b="1">
              <a:solidFill>
                <a:srgbClr val="980000"/>
              </a:solidFill>
            </a:endParaRPr>
          </a:p>
          <a:p>
            <a:pPr marR="507987">
              <a:lnSpc>
                <a:spcPct val="133333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Anthropology AAT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Economics AAT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History AAT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Political Science AAT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Psychology  AAT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Sociology AAT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 Services AA</a:t>
            </a:r>
            <a:endParaRPr sz="1733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6048467" y="2023634"/>
            <a:ext cx="5252800" cy="1103467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High Unit Certificates</a:t>
            </a:r>
            <a:r>
              <a:rPr lang="en-US" sz="1733" b="1"/>
              <a:t> </a:t>
            </a:r>
            <a:r>
              <a:rPr lang="en-US" sz="1733"/>
              <a:t>≥ 18.0 units</a:t>
            </a:r>
            <a:endParaRPr sz="1733"/>
          </a:p>
          <a:p>
            <a:pPr marR="507987">
              <a:lnSpc>
                <a:spcPct val="133333"/>
              </a:lnSpc>
              <a:spcAft>
                <a:spcPts val="800"/>
              </a:spcAft>
            </a:pPr>
            <a:r>
              <a:rPr lang="en-US" sz="1733" b="1"/>
              <a:t>None</a:t>
            </a:r>
            <a:endParaRPr sz="1733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6048467" y="3170634"/>
            <a:ext cx="5252800" cy="1318590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Low Unit or Non-credit Certificates</a:t>
            </a:r>
            <a:r>
              <a:rPr lang="en-US" sz="2400" b="1"/>
              <a:t> </a:t>
            </a:r>
            <a:r>
              <a:rPr lang="en-US" sz="1600"/>
              <a:t>&lt; 18.0 units</a:t>
            </a:r>
            <a:endParaRPr sz="1600"/>
          </a:p>
          <a:p>
            <a:pPr marR="507987">
              <a:lnSpc>
                <a:spcPct val="133333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 Services</a:t>
            </a:r>
            <a:endParaRPr sz="1733" b="1">
              <a:solidFill>
                <a:srgbClr val="980000"/>
              </a:solidFill>
            </a:endParaRPr>
          </a:p>
          <a:p>
            <a:pPr marR="507987">
              <a:lnSpc>
                <a:spcPct val="133333"/>
              </a:lnSpc>
            </a:pPr>
            <a:endParaRPr sz="800" b="1">
              <a:solidFill>
                <a:srgbClr val="98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CADCA-B13F-48C1-8CD7-A62C39856B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/>
        </p:nvSpPr>
        <p:spPr>
          <a:xfrm>
            <a:off x="124233" y="1006668"/>
            <a:ext cx="4148000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Anthropologist 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Archaeologist 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Area, </a:t>
            </a:r>
            <a:r>
              <a:rPr lang="en-US" sz="2000" b="1" dirty="0" err="1">
                <a:highlight>
                  <a:srgbClr val="FFFFFF"/>
                </a:highlight>
              </a:rPr>
              <a:t>Ethinic</a:t>
            </a:r>
            <a:r>
              <a:rPr lang="en-US" sz="2000" b="1" dirty="0">
                <a:highlight>
                  <a:srgbClr val="FFFFFF"/>
                </a:highlight>
              </a:rPr>
              <a:t> and Cultural Studies 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Art, Drama and Music Teachers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Artist and Related Workers 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Child, Family and Social Workers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Probation/</a:t>
            </a:r>
            <a:r>
              <a:rPr lang="en-US" sz="2000" b="1" dirty="0">
                <a:highlight>
                  <a:schemeClr val="lt1"/>
                </a:highlight>
              </a:rPr>
              <a:t>Correctional</a:t>
            </a:r>
            <a:r>
              <a:rPr lang="en-US" sz="2000" b="1" dirty="0">
                <a:highlight>
                  <a:srgbClr val="FFFFFF"/>
                </a:highlight>
              </a:rPr>
              <a:t> Officers</a:t>
            </a:r>
            <a:endParaRPr sz="2000" b="1" dirty="0">
              <a:highlight>
                <a:srgbClr val="FFFFFF"/>
              </a:highlight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4272233" y="988503"/>
            <a:ext cx="3880000" cy="481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Clinical, Counseling, and School Psychologists </a:t>
            </a:r>
            <a:endParaRPr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Counselors </a:t>
            </a:r>
            <a:endParaRPr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Economist </a:t>
            </a:r>
            <a:endParaRPr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Foreign Language and Literature </a:t>
            </a:r>
            <a:endParaRPr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Historians</a:t>
            </a:r>
            <a:endParaRPr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Interpreter</a:t>
            </a:r>
            <a:endParaRPr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Survey Researchers </a:t>
            </a:r>
            <a:endParaRPr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Tour &amp; Travel Guides </a:t>
            </a:r>
            <a:endParaRPr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50000"/>
              </a:lnSpc>
              <a:buSzPts val="1400"/>
              <a:buChar char="●"/>
            </a:pPr>
            <a:r>
              <a:rPr lang="en-US" b="1" dirty="0">
                <a:highlight>
                  <a:srgbClr val="FFFFFF"/>
                </a:highlight>
              </a:rPr>
              <a:t>Political Scientists  </a:t>
            </a:r>
            <a:endParaRPr b="1" dirty="0">
              <a:highlight>
                <a:srgbClr val="FFFFFF"/>
              </a:highlight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2657000" y="151333"/>
            <a:ext cx="7298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0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Possible Career Opportunities</a:t>
            </a:r>
            <a:endParaRPr sz="40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3100" y="929533"/>
            <a:ext cx="3880000" cy="4808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>
            <a:spLocks noGrp="1"/>
          </p:cNvSpPr>
          <p:nvPr>
            <p:ph type="title" idx="4294967295"/>
          </p:nvPr>
        </p:nvSpPr>
        <p:spPr>
          <a:xfrm>
            <a:off x="63167" y="5933084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5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Social &amp; Behavioral Science</a:t>
            </a:r>
            <a:endParaRPr sz="5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</a:pPr>
            <a:endParaRPr sz="2533" dirty="0">
              <a:solidFill>
                <a:schemeClr val="l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D0D57-2527-419A-AC9D-3494953A9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7350346" y="896679"/>
            <a:ext cx="455035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Contact Information for Pathway: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Sarah Villasenor, Lead Counselor (BCSW/Main)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svillase@bakersfieldcollege.edu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ea typeface="Merriweather"/>
                <a:sym typeface="Merriweather"/>
              </a:rPr>
              <a:t>Jo Ann Acosta</a:t>
            </a:r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, Educational Advisor (Main)</a:t>
            </a: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Pre-Law </a:t>
            </a:r>
            <a:r>
              <a:rPr lang="en-US" sz="1067" dirty="0">
                <a:solidFill>
                  <a:srgbClr val="C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https://www.bakersfieldcollege.edu/prelaw</a:t>
            </a:r>
            <a:endParaRPr sz="1067" dirty="0">
              <a:solidFill>
                <a:srgbClr val="C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jacosta@bakersfieldcollege.edu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395-4667</a:t>
            </a:r>
          </a:p>
          <a:p>
            <a:endParaRPr lang="en-US"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Lupe Aguirre, Educational Advisor (Job Spot)</a:t>
            </a: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lupe.aguirre@bakersfieldcollege.edu</a:t>
            </a: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396-4992</a:t>
            </a:r>
          </a:p>
          <a:p>
            <a:endParaRPr lang="en-US"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Tiffany Brown, Educational Advisor (Main)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 panose="00000500000000000000" pitchFamily="2" charset="0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latin typeface="Merriweather" panose="00000500000000000000" pitchFamily="2" charset="0"/>
              </a:rPr>
              <a:t>tiffany.brown@bakersfieldcollege.edu</a:t>
            </a:r>
          </a:p>
          <a:p>
            <a:r>
              <a:rPr lang="en-US" sz="1400" dirty="0">
                <a:highlight>
                  <a:srgbClr val="FFFFFF"/>
                </a:highlight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(661) 395-4377</a:t>
            </a:r>
            <a:endParaRPr sz="1400" dirty="0">
              <a:highlight>
                <a:srgbClr val="FFFFFF"/>
              </a:highlight>
              <a:latin typeface="Merriweather" panose="00000500000000000000" pitchFamily="2" charset="0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301" y="753901"/>
            <a:ext cx="7166967" cy="449604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>
            <a:spLocks noGrp="1"/>
          </p:cNvSpPr>
          <p:nvPr>
            <p:ph type="title" idx="4294967295"/>
          </p:nvPr>
        </p:nvSpPr>
        <p:spPr>
          <a:xfrm>
            <a:off x="63167" y="5933084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5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Social &amp; Behavioral Science</a:t>
            </a:r>
            <a:endParaRPr sz="5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</a:pPr>
            <a:endParaRPr sz="2533">
              <a:solidFill>
                <a:schemeClr val="l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C95C3-FF40-4D1A-A016-E35F8E5D2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415600" y="-65067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5200">
                <a:latin typeface="Roboto"/>
                <a:ea typeface="Roboto"/>
                <a:cs typeface="Roboto"/>
                <a:sym typeface="Roboto"/>
              </a:rPr>
              <a:t>Science, Technology, </a:t>
            </a:r>
            <a:endParaRPr sz="5200"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en-US" sz="5200">
                <a:latin typeface="Roboto"/>
                <a:ea typeface="Roboto"/>
                <a:cs typeface="Roboto"/>
                <a:sym typeface="Roboto"/>
              </a:rPr>
              <a:t>Engineering, &amp; Math Pathways</a:t>
            </a:r>
            <a:endParaRPr sz="5200">
              <a:latin typeface="Roboto"/>
              <a:ea typeface="Roboto"/>
              <a:cs typeface="Roboto"/>
              <a:sym typeface="Roboto"/>
            </a:endParaRPr>
          </a:p>
          <a:p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690567" y="1820433"/>
            <a:ext cx="4516000" cy="4974911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/>
            <a:r>
              <a:rPr lang="en-US" sz="1733" b="1">
                <a:solidFill>
                  <a:srgbClr val="980000"/>
                </a:solidFill>
              </a:rPr>
              <a:t>Degrees</a:t>
            </a:r>
            <a:endParaRPr sz="1733" b="1">
              <a:solidFill>
                <a:srgbClr val="980000"/>
              </a:solidFill>
            </a:endParaRPr>
          </a:p>
          <a:p>
            <a:pPr marR="507987"/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Biology AST 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Chemistry AST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Chemistry AS for UC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Science AST 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Environmental Science AST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Geology AST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Mathematics </a:t>
            </a: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Physics </a:t>
            </a: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Physics AS for UCTP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Chemistry </a:t>
            </a: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</a:t>
            </a:r>
            <a:r>
              <a:rPr lang="en-US" sz="1733" b="1"/>
              <a:t> </a:t>
            </a: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</a:t>
            </a:r>
            <a:endParaRPr sz="1733" b="1"/>
          </a:p>
        </p:txBody>
      </p:sp>
      <p:sp>
        <p:nvSpPr>
          <p:cNvPr id="224" name="Google Shape;224;p29"/>
          <p:cNvSpPr txBox="1"/>
          <p:nvPr/>
        </p:nvSpPr>
        <p:spPr>
          <a:xfrm>
            <a:off x="6185733" y="2023633"/>
            <a:ext cx="5252800" cy="1291403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2400" b="1">
                <a:solidFill>
                  <a:srgbClr val="980000"/>
                </a:solidFill>
              </a:rPr>
              <a:t>High Unit Certificates</a:t>
            </a:r>
            <a:r>
              <a:rPr lang="en-US" sz="2400" b="1"/>
              <a:t> </a:t>
            </a:r>
            <a:r>
              <a:rPr lang="en-US" sz="2400"/>
              <a:t>≥ 18.0 units</a:t>
            </a:r>
            <a:endParaRPr sz="2400"/>
          </a:p>
          <a:p>
            <a:pPr marR="507987">
              <a:lnSpc>
                <a:spcPct val="133333"/>
              </a:lnSpc>
            </a:pPr>
            <a:r>
              <a:rPr lang="en-US" sz="2400" b="1">
                <a:solidFill>
                  <a:srgbClr val="006394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Design and Development</a:t>
            </a:r>
            <a:r>
              <a:rPr lang="en-US" sz="2400" b="1">
                <a:solidFill>
                  <a:srgbClr val="006394"/>
                </a:solidFill>
              </a:rPr>
              <a:t> COA </a:t>
            </a:r>
            <a:endParaRPr sz="2400" b="1"/>
          </a:p>
        </p:txBody>
      </p:sp>
      <p:sp>
        <p:nvSpPr>
          <p:cNvPr id="225" name="Google Shape;225;p29"/>
          <p:cNvSpPr txBox="1"/>
          <p:nvPr/>
        </p:nvSpPr>
        <p:spPr>
          <a:xfrm>
            <a:off x="6185733" y="3363634"/>
            <a:ext cx="5252800" cy="1291403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Low Unit or Non-credit Certificates</a:t>
            </a:r>
            <a:r>
              <a:rPr lang="en-US" sz="2400" b="1"/>
              <a:t> </a:t>
            </a:r>
            <a:r>
              <a:rPr lang="en-US" sz="1600"/>
              <a:t>&lt; 18.0 units</a:t>
            </a:r>
            <a:endParaRPr sz="1600"/>
          </a:p>
          <a:p>
            <a:pPr marR="507987">
              <a:lnSpc>
                <a:spcPct val="133333"/>
              </a:lnSpc>
            </a:pPr>
            <a:r>
              <a:rPr lang="en-US" sz="2400" b="1">
                <a:solidFill>
                  <a:srgbClr val="006394"/>
                </a:solidFill>
              </a:rPr>
              <a:t>None</a:t>
            </a:r>
            <a:endParaRPr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E999F-2ECD-46AA-BAED-0ED75A0FA3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0"/>
          <p:cNvPicPr preferRelativeResize="0"/>
          <p:nvPr/>
        </p:nvPicPr>
        <p:blipFill rotWithShape="1">
          <a:blip r:embed="rId3">
            <a:alphaModFix/>
          </a:blip>
          <a:srcRect l="67854" b="52588"/>
          <a:stretch/>
        </p:blipFill>
        <p:spPr>
          <a:xfrm>
            <a:off x="8535033" y="1343234"/>
            <a:ext cx="3416400" cy="348956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/>
          <p:nvPr/>
        </p:nvSpPr>
        <p:spPr>
          <a:xfrm>
            <a:off x="221700" y="1028067"/>
            <a:ext cx="4454800" cy="413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Atmospheric and Space Scientist 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Atmospheric, Earth, Marine, and Space Science 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Biological Science Teachers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Biological Technicians 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Chemical Engineers 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Compliance Officers 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Computer Network Architects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Engineers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Environmental Science and Protection Technicians</a:t>
            </a:r>
            <a:endParaRPr sz="2000" b="1" dirty="0">
              <a:highlight>
                <a:srgbClr val="FFFFFF"/>
              </a:highlight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4489726" y="950480"/>
            <a:ext cx="4822800" cy="456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Geographers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Information Security Analysts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Mathematicians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Natural Sciences Managers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Physicists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Statisticians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Urban and Regional Planners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Web Developers and Digital Interface Designers</a:t>
            </a:r>
            <a:endParaRPr sz="2000" b="1" dirty="0">
              <a:highlight>
                <a:srgbClr val="FFFFFF"/>
              </a:highlight>
            </a:endParaRP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Special Effects Artists and Animators</a:t>
            </a:r>
          </a:p>
          <a:p>
            <a:pPr marL="609585" indent="-423323">
              <a:lnSpc>
                <a:spcPct val="115000"/>
              </a:lnSpc>
              <a:buSzPts val="1400"/>
              <a:buFont typeface="Arial"/>
              <a:buChar char="●"/>
            </a:pPr>
            <a:r>
              <a:rPr lang="en-US" sz="2000" b="1" dirty="0">
                <a:highlight>
                  <a:srgbClr val="FFFFFF"/>
                </a:highlight>
              </a:rPr>
              <a:t>Forest and Conservation Technicians</a:t>
            </a:r>
          </a:p>
          <a:p>
            <a:pPr marL="609585" indent="-423323">
              <a:lnSpc>
                <a:spcPct val="115000"/>
              </a:lnSpc>
              <a:buSzPts val="1400"/>
              <a:buChar char="●"/>
            </a:pPr>
            <a:endParaRPr sz="2400" b="1" dirty="0">
              <a:highlight>
                <a:srgbClr val="FFFFFF"/>
              </a:highlight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2657000" y="151333"/>
            <a:ext cx="7298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0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Possible Career Opportunities</a:t>
            </a:r>
            <a:endParaRPr sz="40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7EC9F-0CA3-45C5-B3D6-D5E480C66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  <p:pic>
        <p:nvPicPr>
          <p:cNvPr id="9" name="Picture 6" descr="What can tech businesses do to address the STEM skills shortage?">
            <a:extLst>
              <a:ext uri="{FF2B5EF4-FFF2-40B4-BE49-F238E27FC236}">
                <a16:creationId xmlns:a16="http://schemas.microsoft.com/office/drawing/2014/main" id="{984B54A1-F971-4835-B221-AAC7AF9CE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7" y="5395549"/>
            <a:ext cx="2661136" cy="14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3">
            <a:alphaModFix/>
          </a:blip>
          <a:srcRect r="22160" b="-16373"/>
          <a:stretch/>
        </p:blipFill>
        <p:spPr>
          <a:xfrm>
            <a:off x="244367" y="1487200"/>
            <a:ext cx="6626568" cy="344506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6961539" y="1008001"/>
            <a:ext cx="4986095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Contact Information for Pathway: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Laurel Mourtzanos, Lead Counselor (STEM Center)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laurel.mourtzanos@bakersfieldcollege.edu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Jesus Oropeza, Counselor (Delano)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jesus.oropeza@bakersfieldcollege.edu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720-2077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Josh Shackelford, Educational Advisor (STEM Center)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joshua.shackelford@bakersfieldcollege.edu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lang="en-US"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Jonathan Kim, Educational Advisor (Main)</a:t>
            </a:r>
          </a:p>
          <a:p>
            <a:r>
              <a:rPr lang="en-US" sz="1400" dirty="0">
                <a:solidFill>
                  <a:srgbClr val="C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jonathan.kim@bakersfieldcollege.edu</a:t>
            </a:r>
          </a:p>
          <a:p>
            <a:r>
              <a:rPr lang="en-US" sz="1400" dirty="0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395-4346</a:t>
            </a: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AE316-BFD3-4223-9BD5-AC06219F6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  <p:pic>
        <p:nvPicPr>
          <p:cNvPr id="1030" name="Picture 6" descr="What can tech businesses do to address the STEM skills shortage?">
            <a:extLst>
              <a:ext uri="{FF2B5EF4-FFF2-40B4-BE49-F238E27FC236}">
                <a16:creationId xmlns:a16="http://schemas.microsoft.com/office/drawing/2014/main" id="{F480A9A0-04DE-46C5-82A0-25E6849A0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0" y="5370800"/>
            <a:ext cx="2661136" cy="14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title"/>
          </p:nvPr>
        </p:nvSpPr>
        <p:spPr>
          <a:xfrm>
            <a:off x="415600" y="341333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5600">
                <a:latin typeface="Roboto"/>
                <a:ea typeface="Roboto"/>
                <a:cs typeface="Roboto"/>
                <a:sym typeface="Roboto"/>
              </a:rPr>
              <a:t>Personal &amp; Career Exploration</a:t>
            </a:r>
            <a:endParaRPr sz="5600">
              <a:latin typeface="Roboto"/>
              <a:ea typeface="Roboto"/>
              <a:cs typeface="Roboto"/>
              <a:sym typeface="Roboto"/>
            </a:endParaRPr>
          </a:p>
          <a:p>
            <a:endParaRPr sz="2933"/>
          </a:p>
        </p:txBody>
      </p:sp>
      <p:sp>
        <p:nvSpPr>
          <p:cNvPr id="345" name="Google Shape;345;p43"/>
          <p:cNvSpPr txBox="1"/>
          <p:nvPr/>
        </p:nvSpPr>
        <p:spPr>
          <a:xfrm>
            <a:off x="705800" y="2023633"/>
            <a:ext cx="4516000" cy="1508001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2133" b="1">
                <a:solidFill>
                  <a:srgbClr val="980000"/>
                </a:solidFill>
              </a:rPr>
              <a:t>Degrees</a:t>
            </a:r>
            <a:endParaRPr sz="2133" b="1"/>
          </a:p>
          <a:p>
            <a:pPr marR="50799">
              <a:lnSpc>
                <a:spcPct val="150000"/>
              </a:lnSpc>
              <a:spcAft>
                <a:spcPts val="2400"/>
              </a:spcAft>
            </a:pPr>
            <a:r>
              <a:rPr lang="en-US" sz="2000" b="1">
                <a:solidFill>
                  <a:srgbClr val="006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Liberal Arts</a:t>
            </a:r>
            <a:endParaRPr sz="2000" b="1"/>
          </a:p>
        </p:txBody>
      </p:sp>
      <p:sp>
        <p:nvSpPr>
          <p:cNvPr id="346" name="Google Shape;346;p43"/>
          <p:cNvSpPr txBox="1"/>
          <p:nvPr/>
        </p:nvSpPr>
        <p:spPr>
          <a:xfrm>
            <a:off x="6185733" y="2023634"/>
            <a:ext cx="5252800" cy="3307468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High Unit Certificates</a:t>
            </a:r>
            <a:r>
              <a:rPr lang="en-US" sz="1733" b="1"/>
              <a:t> </a:t>
            </a:r>
            <a:r>
              <a:rPr lang="en-US" sz="1733"/>
              <a:t>≥ 18.0 units</a:t>
            </a:r>
            <a:endParaRPr sz="1600"/>
          </a:p>
          <a:p>
            <a:pPr marR="507987">
              <a:lnSpc>
                <a:spcPct val="133333"/>
              </a:lnSpc>
            </a:pPr>
            <a:r>
              <a:rPr lang="en-US" sz="2000" b="1">
                <a:solidFill>
                  <a:srgbClr val="006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California State University (CSU) General Education Breadth</a:t>
            </a:r>
            <a:endParaRPr sz="2000" b="1">
              <a:solidFill>
                <a:srgbClr val="006394"/>
              </a:solidFill>
              <a:uFill>
                <a:noFill/>
              </a:u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2000" b="1">
                <a:solidFill>
                  <a:srgbClr val="00639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Intersegmental General Education Transfer Curriculum (IGETC)</a:t>
            </a:r>
            <a:endParaRPr sz="2000" b="1">
              <a:solidFill>
                <a:srgbClr val="006394"/>
              </a:solidFill>
              <a:uFill>
                <a:noFill/>
              </a:u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lnSpc>
                <a:spcPct val="133333"/>
              </a:lnSpc>
              <a:spcBef>
                <a:spcPts val="800"/>
              </a:spcBef>
            </a:pPr>
            <a:r>
              <a:rPr lang="en-US" sz="2000" b="1">
                <a:solidFill>
                  <a:srgbClr val="00639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Intersegmental General Education Transfer Curriculum (IGETC) for STEM</a:t>
            </a:r>
            <a:endParaRPr sz="1200" b="1"/>
          </a:p>
        </p:txBody>
      </p:sp>
      <p:sp>
        <p:nvSpPr>
          <p:cNvPr id="347" name="Google Shape;347;p43"/>
          <p:cNvSpPr txBox="1"/>
          <p:nvPr/>
        </p:nvSpPr>
        <p:spPr>
          <a:xfrm>
            <a:off x="705800" y="3799333"/>
            <a:ext cx="4516000" cy="1631175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>
                <a:solidFill>
                  <a:srgbClr val="980000"/>
                </a:solidFill>
              </a:rPr>
              <a:t>Low Unit or Non-credit Certificates</a:t>
            </a:r>
            <a:r>
              <a:rPr lang="en-US" sz="2400" b="1"/>
              <a:t> </a:t>
            </a:r>
            <a:endParaRPr sz="2400" b="1"/>
          </a:p>
          <a:p>
            <a:pPr marR="50799" algn="ctr">
              <a:lnSpc>
                <a:spcPct val="150000"/>
              </a:lnSpc>
            </a:pPr>
            <a:r>
              <a:rPr lang="en-US" sz="1600"/>
              <a:t>&lt; 18.0 units</a:t>
            </a:r>
            <a:endParaRPr sz="2000" b="1">
              <a:solidFill>
                <a:srgbClr val="006394"/>
              </a:solidFill>
            </a:endParaRPr>
          </a:p>
          <a:p>
            <a:pPr marR="50799">
              <a:lnSpc>
                <a:spcPct val="150000"/>
              </a:lnSpc>
            </a:pPr>
            <a:r>
              <a:rPr lang="en-US" sz="2000" b="1">
                <a:solidFill>
                  <a:srgbClr val="006394"/>
                </a:solidFill>
              </a:rPr>
              <a:t>None</a:t>
            </a:r>
            <a:endParaRPr sz="1733" b="1">
              <a:solidFill>
                <a:srgbClr val="98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1EB10-3511-489A-919F-8C4873E68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/>
          <p:nvPr/>
        </p:nvSpPr>
        <p:spPr>
          <a:xfrm>
            <a:off x="221700" y="5866685"/>
            <a:ext cx="10187200" cy="96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6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Personal &amp; Career Exploration</a:t>
            </a:r>
            <a:endParaRPr sz="4667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44"/>
          <p:cNvSpPr txBox="1"/>
          <p:nvPr/>
        </p:nvSpPr>
        <p:spPr>
          <a:xfrm>
            <a:off x="7960859" y="1520267"/>
            <a:ext cx="44396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Contact Information for Pathway: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Jonathan Schultz, Counselor (Main/BCSW)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jonathan.schultz@bakersfieldcollege.edu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lang="en-US"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Aneesha Awrey, Lead Counselor (Main)</a:t>
            </a: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aneesha.awrey@bakersfieldcollege.edu</a:t>
            </a: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Lupe Aguirre, Educational Advisor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lupe.aguirre@bakersfieldcollege.edu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396-4992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A5A90-7E3C-4CF5-9C83-9518E962B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2B330-89B1-4AD9-9AA3-0F2C7C4EC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6906"/>
            <a:ext cx="7993832" cy="3599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15633" y="-67019"/>
            <a:ext cx="11360800" cy="83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5400" dirty="0">
                <a:latin typeface="Roboto Mono"/>
              </a:rPr>
              <a:t>Four Pillars of Guided Pathways System (GPS)</a:t>
            </a:r>
            <a:endParaRPr sz="5400" dirty="0">
              <a:latin typeface="Roboto Mono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1263247" y="4022353"/>
            <a:ext cx="1899647" cy="158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33" tIns="51000" rIns="102033" bIns="51000" anchor="t" anchorCtr="0">
            <a:noAutofit/>
          </a:bodyPr>
          <a:lstStyle/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Create Clear</a:t>
            </a:r>
            <a:endParaRPr sz="2400"/>
          </a:p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Curricular</a:t>
            </a:r>
            <a:endParaRPr sz="2400"/>
          </a:p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Pathways to</a:t>
            </a:r>
            <a:endParaRPr sz="2400"/>
          </a:p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Employment</a:t>
            </a:r>
            <a:endParaRPr sz="2400"/>
          </a:p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and Further</a:t>
            </a:r>
            <a:endParaRPr sz="2400"/>
          </a:p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Education</a:t>
            </a:r>
            <a:endParaRPr sz="2400"/>
          </a:p>
        </p:txBody>
      </p:sp>
      <p:sp>
        <p:nvSpPr>
          <p:cNvPr id="64" name="Google Shape;64;p12"/>
          <p:cNvSpPr/>
          <p:nvPr/>
        </p:nvSpPr>
        <p:spPr>
          <a:xfrm>
            <a:off x="3975345" y="3956566"/>
            <a:ext cx="1725684" cy="108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33" tIns="51000" rIns="102033" bIns="51000" anchor="t" anchorCtr="0">
            <a:noAutofit/>
          </a:bodyPr>
          <a:lstStyle/>
          <a:p>
            <a:r>
              <a:rPr lang="en-US" sz="1600" b="1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Help Students</a:t>
            </a:r>
            <a:endParaRPr sz="2400"/>
          </a:p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Choose and Enter Their</a:t>
            </a:r>
            <a:endParaRPr sz="2400"/>
          </a:p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Pathway</a:t>
            </a:r>
            <a:endParaRPr sz="2400"/>
          </a:p>
        </p:txBody>
      </p:sp>
      <p:sp>
        <p:nvSpPr>
          <p:cNvPr id="65" name="Google Shape;65;p12"/>
          <p:cNvSpPr/>
          <p:nvPr/>
        </p:nvSpPr>
        <p:spPr>
          <a:xfrm>
            <a:off x="6591540" y="3956566"/>
            <a:ext cx="1266517" cy="108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33" tIns="51000" rIns="102033" bIns="51000" anchor="t" anchorCtr="0">
            <a:noAutofit/>
          </a:bodyPr>
          <a:lstStyle/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Help </a:t>
            </a:r>
            <a:endParaRPr sz="2400"/>
          </a:p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Students</a:t>
            </a:r>
            <a:endParaRPr sz="2400"/>
          </a:p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Stay on</a:t>
            </a:r>
            <a:endParaRPr sz="2400"/>
          </a:p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Their Path</a:t>
            </a:r>
            <a:endParaRPr sz="2400"/>
          </a:p>
        </p:txBody>
      </p:sp>
      <p:sp>
        <p:nvSpPr>
          <p:cNvPr id="66" name="Google Shape;66;p12"/>
          <p:cNvSpPr/>
          <p:nvPr/>
        </p:nvSpPr>
        <p:spPr>
          <a:xfrm>
            <a:off x="8807741" y="3983188"/>
            <a:ext cx="2089623" cy="182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33" tIns="51000" rIns="102033" bIns="51000" anchor="t" anchorCtr="0">
            <a:noAutofit/>
          </a:bodyPr>
          <a:lstStyle/>
          <a:p>
            <a:r>
              <a:rPr lang="en-US" sz="16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Follow Through, and Ensure that Better Practices are Providing Improved Student Results.</a:t>
            </a:r>
            <a:endParaRPr sz="2400"/>
          </a:p>
          <a:p>
            <a:endParaRPr sz="1600">
              <a:solidFill>
                <a:srgbClr val="24235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7" name="Google Shape;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9464" y="2391170"/>
            <a:ext cx="8869493" cy="1392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2"/>
          <p:cNvCxnSpPr/>
          <p:nvPr/>
        </p:nvCxnSpPr>
        <p:spPr>
          <a:xfrm>
            <a:off x="3447295" y="1924275"/>
            <a:ext cx="0" cy="3414324"/>
          </a:xfrm>
          <a:prstGeom prst="straightConnector1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25400" cap="flat" cmpd="sng">
            <a:solidFill>
              <a:srgbClr val="F6B31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12"/>
          <p:cNvCxnSpPr/>
          <p:nvPr/>
        </p:nvCxnSpPr>
        <p:spPr>
          <a:xfrm>
            <a:off x="5807621" y="1924275"/>
            <a:ext cx="0" cy="3414324"/>
          </a:xfrm>
          <a:prstGeom prst="straightConnector1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25400" cap="flat" cmpd="sng">
            <a:solidFill>
              <a:srgbClr val="F6B31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12"/>
          <p:cNvCxnSpPr/>
          <p:nvPr/>
        </p:nvCxnSpPr>
        <p:spPr>
          <a:xfrm>
            <a:off x="8474067" y="1924275"/>
            <a:ext cx="0" cy="3414324"/>
          </a:xfrm>
          <a:prstGeom prst="straightConnector1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25400" cap="flat" cmpd="sng">
            <a:solidFill>
              <a:srgbClr val="F6B31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12"/>
          <p:cNvSpPr txBox="1"/>
          <p:nvPr/>
        </p:nvSpPr>
        <p:spPr>
          <a:xfrm>
            <a:off x="964447" y="1741479"/>
            <a:ext cx="2482848" cy="47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33" tIns="51000" rIns="102033" bIns="51000" anchor="t" anchorCtr="0">
            <a:noAutofit/>
          </a:bodyPr>
          <a:lstStyle/>
          <a:p>
            <a:r>
              <a:rPr lang="en-US"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Clarify the Path</a:t>
            </a:r>
            <a:endParaRPr sz="2400"/>
          </a:p>
        </p:txBody>
      </p:sp>
      <p:sp>
        <p:nvSpPr>
          <p:cNvPr id="72" name="Google Shape;72;p12"/>
          <p:cNvSpPr txBox="1"/>
          <p:nvPr/>
        </p:nvSpPr>
        <p:spPr>
          <a:xfrm>
            <a:off x="3447295" y="1745437"/>
            <a:ext cx="2410268" cy="47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33" tIns="51000" rIns="102033" bIns="51000" anchor="t" anchorCtr="0">
            <a:no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Enter the Path</a:t>
            </a:r>
            <a:endParaRPr sz="2400"/>
          </a:p>
        </p:txBody>
      </p:sp>
      <p:sp>
        <p:nvSpPr>
          <p:cNvPr id="73" name="Google Shape;73;p12"/>
          <p:cNvSpPr txBox="1"/>
          <p:nvPr/>
        </p:nvSpPr>
        <p:spPr>
          <a:xfrm>
            <a:off x="5914211" y="1770735"/>
            <a:ext cx="2482848" cy="47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33" tIns="51000" rIns="102033" bIns="51000" anchor="t" anchorCtr="0">
            <a:no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Stay on the Path</a:t>
            </a:r>
            <a:endParaRPr sz="2400"/>
          </a:p>
        </p:txBody>
      </p:sp>
      <p:sp>
        <p:nvSpPr>
          <p:cNvPr id="74" name="Google Shape;74;p12"/>
          <p:cNvSpPr txBox="1"/>
          <p:nvPr/>
        </p:nvSpPr>
        <p:spPr>
          <a:xfrm>
            <a:off x="8408751" y="1745437"/>
            <a:ext cx="2838221" cy="47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033" tIns="51000" rIns="102033" bIns="51000" anchor="t" anchorCtr="0">
            <a:no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Ensure Learning</a:t>
            </a:r>
            <a:endParaRPr sz="2400"/>
          </a:p>
        </p:txBody>
      </p:sp>
      <p:sp>
        <p:nvSpPr>
          <p:cNvPr id="75" name="Google Shape;75;p12"/>
          <p:cNvSpPr txBox="1"/>
          <p:nvPr/>
        </p:nvSpPr>
        <p:spPr>
          <a:xfrm>
            <a:off x="415633" y="6153068"/>
            <a:ext cx="6175908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-US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(California Community Colleges Chancellor’s Office)</a:t>
            </a:r>
            <a:endParaRPr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166EA3-1E1F-4725-8346-1ED900CEE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415600" y="-148281"/>
            <a:ext cx="11360800" cy="83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5400" dirty="0">
                <a:latin typeface="Roboto Mono"/>
              </a:rPr>
              <a:t>Bakersfield College </a:t>
            </a:r>
            <a:br>
              <a:rPr lang="en-US" sz="5400" dirty="0">
                <a:latin typeface="Roboto Mono"/>
              </a:rPr>
            </a:br>
            <a:r>
              <a:rPr lang="en-US" sz="5400" dirty="0">
                <a:latin typeface="Roboto Mono"/>
              </a:rPr>
              <a:t>Guided Pathways Goals </a:t>
            </a:r>
            <a:br>
              <a:rPr lang="en-US" dirty="0"/>
            </a:br>
            <a:endParaRPr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2"/>
          </p:nvPr>
        </p:nvSpPr>
        <p:spPr>
          <a:xfrm>
            <a:off x="177756" y="1970438"/>
            <a:ext cx="11836488" cy="410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880511" indent="-685783">
              <a:buClr>
                <a:schemeClr val="dk1"/>
              </a:buClr>
              <a:buSzPts val="2184"/>
              <a:buFont typeface="Arial"/>
              <a:buAutoNum type="arabicPeriod"/>
            </a:pPr>
            <a:r>
              <a:rPr lang="en-US" sz="3733" dirty="0"/>
              <a:t>Attempting 15+ units in the </a:t>
            </a:r>
            <a:r>
              <a:rPr lang="en-US" sz="3733" i="1" dirty="0"/>
              <a:t>first term</a:t>
            </a:r>
          </a:p>
          <a:p>
            <a:pPr marL="880511" indent="-685783">
              <a:buClr>
                <a:schemeClr val="dk1"/>
              </a:buClr>
              <a:buSzPts val="2184"/>
              <a:buFont typeface="Arial"/>
              <a:buAutoNum type="arabicPeriod"/>
            </a:pPr>
            <a:endParaRPr i="1" dirty="0"/>
          </a:p>
          <a:p>
            <a:pPr marL="880511" indent="-685783">
              <a:buClr>
                <a:schemeClr val="dk1"/>
              </a:buClr>
              <a:buSzPts val="2184"/>
              <a:buFont typeface="Arial"/>
              <a:buAutoNum type="arabicPeriod"/>
            </a:pPr>
            <a:r>
              <a:rPr lang="en-US" sz="3733" dirty="0"/>
              <a:t>Attempting 30+ units in the</a:t>
            </a:r>
            <a:r>
              <a:rPr lang="en-US" sz="3733" i="1" dirty="0"/>
              <a:t> first year</a:t>
            </a:r>
          </a:p>
          <a:p>
            <a:pPr marL="880511" indent="-685783">
              <a:buClr>
                <a:schemeClr val="dk1"/>
              </a:buClr>
              <a:buSzPts val="2184"/>
              <a:buFont typeface="Arial"/>
              <a:buAutoNum type="arabicPeriod"/>
            </a:pPr>
            <a:endParaRPr i="1" dirty="0"/>
          </a:p>
          <a:p>
            <a:pPr marL="880511" indent="-685783">
              <a:buClr>
                <a:schemeClr val="dk1"/>
              </a:buClr>
              <a:buSzPts val="2184"/>
              <a:buFont typeface="Arial"/>
              <a:buAutoNum type="arabicPeriod"/>
            </a:pPr>
            <a:r>
              <a:rPr lang="en-US" sz="3733" dirty="0"/>
              <a:t>Complete transfer-level English &amp; Math in the </a:t>
            </a:r>
            <a:r>
              <a:rPr lang="en-US" sz="3733" i="1" dirty="0"/>
              <a:t>first year</a:t>
            </a:r>
          </a:p>
          <a:p>
            <a:pPr marL="880511" indent="-685783">
              <a:buClr>
                <a:schemeClr val="dk1"/>
              </a:buClr>
              <a:buSzPts val="2184"/>
              <a:buFont typeface="Arial"/>
              <a:buAutoNum type="arabicPeriod"/>
            </a:pPr>
            <a:endParaRPr i="1" dirty="0"/>
          </a:p>
          <a:p>
            <a:pPr marL="880511" indent="-685783">
              <a:buClr>
                <a:schemeClr val="dk1"/>
              </a:buClr>
              <a:buSzPts val="2184"/>
              <a:buFont typeface="Arial"/>
              <a:buAutoNum type="arabicPeriod"/>
            </a:pPr>
            <a:r>
              <a:rPr lang="en-US" sz="3733" dirty="0"/>
              <a:t>Complete 9 core pathway units in the </a:t>
            </a:r>
            <a:r>
              <a:rPr lang="en-US" sz="3733" i="1" dirty="0"/>
              <a:t>first year</a:t>
            </a:r>
            <a:endParaRPr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22C38-7C80-41A1-9EF7-E7D58B8BE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-64256" y="-107422"/>
            <a:ext cx="11360800" cy="83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5400" dirty="0">
                <a:latin typeface="Roboto Mono"/>
              </a:rPr>
              <a:t>Learning and Career </a:t>
            </a:r>
            <a:br>
              <a:rPr lang="en-US" sz="5400" dirty="0">
                <a:latin typeface="Roboto Mono"/>
              </a:rPr>
            </a:br>
            <a:r>
              <a:rPr lang="en-US" sz="5400" dirty="0">
                <a:latin typeface="Roboto Mono"/>
              </a:rPr>
              <a:t>Pathways</a:t>
            </a:r>
            <a:br>
              <a:rPr lang="en-US" sz="5400" dirty="0">
                <a:latin typeface="Roboto Mono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22C38-7C80-41A1-9EF7-E7D58B8BE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  <p:pic>
        <p:nvPicPr>
          <p:cNvPr id="7" name="Google Shape;288;p33">
            <a:extLst>
              <a:ext uri="{FF2B5EF4-FFF2-40B4-BE49-F238E27FC236}">
                <a16:creationId xmlns:a16="http://schemas.microsoft.com/office/drawing/2014/main" id="{8E6EC17F-9280-4CEE-AB94-E614CE0FA7D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4331" y="1940079"/>
            <a:ext cx="3331563" cy="40786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B628B2-10C2-4776-99FF-2A068B5A933D}"/>
              </a:ext>
            </a:extLst>
          </p:cNvPr>
          <p:cNvSpPr txBox="1"/>
          <p:nvPr/>
        </p:nvSpPr>
        <p:spPr>
          <a:xfrm>
            <a:off x="2808073" y="6343021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Merriweather" panose="00000500000000000000" pitchFamily="2" charset="0"/>
                <a:ea typeface="Oswald"/>
                <a:cs typeface="Oswald"/>
                <a:sym typeface="Oswald"/>
              </a:rPr>
              <a:t> </a:t>
            </a:r>
            <a:r>
              <a:rPr lang="en-US" sz="1400" u="sng" dirty="0">
                <a:solidFill>
                  <a:srgbClr val="002060"/>
                </a:solidFill>
                <a:latin typeface="Merriweather" panose="00000500000000000000" pitchFamily="2" charset="0"/>
                <a:ea typeface="Oswald"/>
                <a:cs typeface="Oswald"/>
                <a:sym typeface="Oswald"/>
              </a:rPr>
              <a:t>https://www.bakersfieldcollege.edu/academics/pathways</a:t>
            </a:r>
            <a:endParaRPr lang="en-US" sz="1400" dirty="0">
              <a:solidFill>
                <a:srgbClr val="002060"/>
              </a:solidFill>
              <a:latin typeface="Merriweather" panose="00000500000000000000" pitchFamily="2" charset="0"/>
              <a:ea typeface="Oswald"/>
              <a:cs typeface="Oswald"/>
              <a:sym typeface="Oswa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7B84B-DE16-49F3-B890-EC9A53BE4945}"/>
              </a:ext>
            </a:extLst>
          </p:cNvPr>
          <p:cNvSpPr txBox="1"/>
          <p:nvPr/>
        </p:nvSpPr>
        <p:spPr>
          <a:xfrm>
            <a:off x="5172599" y="1824949"/>
            <a:ext cx="58076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Merriweather" panose="00000500000000000000" pitchFamily="2" charset="0"/>
              <a:ea typeface="Oswald"/>
              <a:cs typeface="Oswald"/>
              <a:sym typeface="Oswa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Merriweather" panose="00000500000000000000" pitchFamily="2" charset="0"/>
                <a:ea typeface="Oswald"/>
                <a:cs typeface="Oswald"/>
                <a:sym typeface="Oswald"/>
              </a:rPr>
              <a:t>BC has grouped degree and certificate programs together in categories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Merriweather" panose="00000500000000000000" pitchFamily="2" charset="0"/>
                <a:ea typeface="Oswald"/>
                <a:cs typeface="Oswald"/>
                <a:sym typeface="Oswald"/>
              </a:rPr>
              <a:t>to better support students.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Merriweather" panose="00000500000000000000" pitchFamily="2" charset="0"/>
              <a:ea typeface="Oswald"/>
              <a:cs typeface="Oswald"/>
              <a:sym typeface="Oswa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Merriweather" panose="00000500000000000000" pitchFamily="2" charset="0"/>
              <a:ea typeface="Oswald"/>
              <a:cs typeface="Oswald"/>
              <a:sym typeface="Oswa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Merriweather" panose="00000500000000000000" pitchFamily="2" charset="0"/>
                <a:ea typeface="Oswald"/>
                <a:cs typeface="Oswald"/>
                <a:sym typeface="Oswald"/>
              </a:rPr>
              <a:t>Select one of the Learning and Career Pathways to access to resources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Merriweather" panose="00000500000000000000" pitchFamily="2" charset="0"/>
                <a:ea typeface="Oswald"/>
                <a:cs typeface="Oswald"/>
                <a:sym typeface="Oswald"/>
              </a:rPr>
              <a:t>to stay on track.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Merriweather" panose="00000500000000000000" pitchFamily="2" charset="0"/>
              <a:ea typeface="Oswald"/>
              <a:cs typeface="Oswald"/>
              <a:sym typeface="Oswa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9D9D9">
                  <a:lumMod val="10000"/>
                </a:srgbClr>
              </a:solidFill>
              <a:effectLst/>
              <a:uLnTx/>
              <a:uFillTx/>
              <a:latin typeface="Merriweather" panose="00000500000000000000" pitchFamily="2" charset="0"/>
              <a:ea typeface="Oswald"/>
              <a:cs typeface="Oswald"/>
              <a:sym typeface="Oswa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9D9D9">
                    <a:lumMod val="10000"/>
                  </a:srgbClr>
                </a:solidFill>
                <a:effectLst/>
                <a:uLnTx/>
                <a:uFillTx/>
                <a:latin typeface="Merriweather" panose="00000500000000000000" pitchFamily="2" charset="0"/>
                <a:ea typeface="Oswald"/>
                <a:cs typeface="Oswald"/>
                <a:sym typeface="Oswald"/>
              </a:rPr>
              <a:t>Each Pathway has a list of programs, contacts for support and career exploration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60108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415600" y="341333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>
                <a:latin typeface="Roboto"/>
                <a:ea typeface="Roboto"/>
                <a:cs typeface="Roboto"/>
                <a:sym typeface="Roboto"/>
              </a:rPr>
              <a:t>Agriculture, Nutrition, &amp; Culinary Arts</a:t>
            </a:r>
            <a:endParaRPr b="1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/>
            <a:endParaRPr sz="6400" dirty="0">
              <a:latin typeface="Roboto"/>
              <a:ea typeface="Roboto"/>
              <a:cs typeface="Roboto"/>
              <a:sym typeface="Roboto"/>
            </a:endParaRPr>
          </a:p>
          <a:p>
            <a:endParaRPr dirty="0"/>
          </a:p>
        </p:txBody>
      </p:sp>
      <p:sp>
        <p:nvSpPr>
          <p:cNvPr id="196" name="Google Shape;196;p26"/>
          <p:cNvSpPr txBox="1"/>
          <p:nvPr/>
        </p:nvSpPr>
        <p:spPr>
          <a:xfrm>
            <a:off x="309100" y="1836433"/>
            <a:ext cx="4516000" cy="4841478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/>
            <a:r>
              <a:rPr lang="en-US" sz="1733" b="1">
                <a:solidFill>
                  <a:srgbClr val="980000"/>
                </a:solidFill>
              </a:rPr>
              <a:t>Degrees</a:t>
            </a:r>
            <a:endParaRPr sz="1733" b="1">
              <a:solidFill>
                <a:srgbClr val="980000"/>
              </a:solidFill>
            </a:endParaRPr>
          </a:p>
          <a:p>
            <a:pPr marR="507987"/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Agriculture Animal Science AST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Agriculture Business AST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Agriculture Plant Science AST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Nutrition and Dietetics AST 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Agriculture-Animal Science AS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Culinary Arts AS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Environmental Horticulture AS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Science and Technology AS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Service Management AS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Forestry AA and </a:t>
            </a: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Forestry AS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Mechanized Agriculture AS</a:t>
            </a:r>
            <a:endParaRPr sz="1733" b="1">
              <a:solidFill>
                <a:srgbClr val="006394"/>
              </a:solidFill>
              <a:uFill>
                <a:noFill/>
              </a:uFill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Plant Science</a:t>
            </a:r>
            <a:r>
              <a:rPr lang="en-US" sz="1733" b="1">
                <a:solidFill>
                  <a:srgbClr val="006394"/>
                </a:solidFill>
              </a:rPr>
              <a:t> AS  </a:t>
            </a:r>
            <a:endParaRPr sz="1733" b="1">
              <a:solidFill>
                <a:srgbClr val="006394"/>
              </a:solidFill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5137600" y="1836434"/>
            <a:ext cx="5252800" cy="4072293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50000"/>
              </a:lnSpc>
            </a:pPr>
            <a:r>
              <a:rPr lang="en-US" sz="1733" b="1" dirty="0">
                <a:solidFill>
                  <a:srgbClr val="980000"/>
                </a:solidFill>
              </a:rPr>
              <a:t>High Unit Certificates</a:t>
            </a:r>
            <a:r>
              <a:rPr lang="en-US" sz="1733" b="1" dirty="0"/>
              <a:t> </a:t>
            </a:r>
            <a:r>
              <a:rPr lang="en-US" sz="1733" dirty="0"/>
              <a:t>≥ 18.0 units</a:t>
            </a:r>
            <a:endParaRPr sz="1600" dirty="0"/>
          </a:p>
          <a:p>
            <a:pPr marR="507987"/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Agriculture - Animal Science COA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Agriculture Business Management </a:t>
            </a: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Culinary Arts </a:t>
            </a: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Dietetic Services Supervisor Program </a:t>
            </a: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Environmental Horticulture </a:t>
            </a: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Science and Technology </a:t>
            </a: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Forestry </a:t>
            </a: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2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Heavy Equipment Technician</a:t>
            </a:r>
            <a:r>
              <a:rPr lang="en-US" sz="2400" dirty="0"/>
              <a:t> </a:t>
            </a: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</a:t>
            </a:r>
            <a:endParaRPr sz="1733" b="1" dirty="0">
              <a:solidFill>
                <a:srgbClr val="006394"/>
              </a:solidFill>
              <a:uFill>
                <a:noFill/>
              </a:uFill>
              <a:hlinkClick r:id="rId2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507987">
              <a:spcBef>
                <a:spcPts val="800"/>
              </a:spcBef>
              <a:spcAft>
                <a:spcPts val="800"/>
              </a:spcAft>
            </a:pP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Plant Science </a:t>
            </a:r>
            <a:r>
              <a:rPr lang="en-US" sz="1733" b="1" dirty="0">
                <a:solidFill>
                  <a:srgbClr val="006394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</a:t>
            </a:r>
            <a:endParaRPr sz="1733" b="1" dirty="0"/>
          </a:p>
        </p:txBody>
      </p:sp>
      <p:sp>
        <p:nvSpPr>
          <p:cNvPr id="198" name="Google Shape;198;p26"/>
          <p:cNvSpPr txBox="1"/>
          <p:nvPr/>
        </p:nvSpPr>
        <p:spPr>
          <a:xfrm>
            <a:off x="5137600" y="5847467"/>
            <a:ext cx="5252800" cy="977600"/>
          </a:xfrm>
          <a:prstGeom prst="rect">
            <a:avLst/>
          </a:prstGeom>
          <a:solidFill>
            <a:srgbClr val="ECECE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50799" algn="ctr">
              <a:lnSpc>
                <a:spcPct val="115000"/>
              </a:lnSpc>
            </a:pPr>
            <a:r>
              <a:rPr lang="en-US" sz="1733" b="1">
                <a:solidFill>
                  <a:srgbClr val="980000"/>
                </a:solidFill>
              </a:rPr>
              <a:t>Low Unit or Non-credit Certificates</a:t>
            </a:r>
            <a:r>
              <a:rPr lang="en-US" sz="2400" b="1"/>
              <a:t> </a:t>
            </a:r>
            <a:r>
              <a:rPr lang="en-US" sz="1600"/>
              <a:t>&lt; 18.0 units</a:t>
            </a:r>
            <a:endParaRPr sz="1600"/>
          </a:p>
          <a:p>
            <a:pPr marR="507987">
              <a:lnSpc>
                <a:spcPct val="115000"/>
              </a:lnSpc>
            </a:pPr>
            <a:r>
              <a:rPr lang="en-US" sz="1733" b="1">
                <a:solidFill>
                  <a:srgbClr val="006394"/>
                </a:solidFill>
                <a:uFill>
                  <a:noFill/>
                </a:u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Registered Veterinary Technicians</a:t>
            </a:r>
            <a:r>
              <a:rPr lang="en-US" sz="1733" b="1">
                <a:solidFill>
                  <a:srgbClr val="006394"/>
                </a:solidFill>
              </a:rPr>
              <a:t> JSC </a:t>
            </a:r>
            <a:endParaRPr sz="1733" b="1">
              <a:solidFill>
                <a:srgbClr val="98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80F37B-3CF1-457C-8FDE-7319185F225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/>
        </p:nvSpPr>
        <p:spPr>
          <a:xfrm>
            <a:off x="429033" y="1209867"/>
            <a:ext cx="4135200" cy="495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Agricultural Equipment Operators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Agricultural Inspectors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Agricultural Sciences Teachers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Aircraft Mechanics and Service Technicians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Animal Breeders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Bakers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Chefs and Head Cooks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Conservation Scientists </a:t>
            </a:r>
            <a:endParaRPr sz="2133" b="1"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spcBef>
                <a:spcPts val="533"/>
              </a:spcBef>
              <a:spcAft>
                <a:spcPts val="533"/>
              </a:spcAft>
            </a:pPr>
            <a:endParaRPr sz="2400" b="1">
              <a:highlight>
                <a:srgbClr val="FFFFFF"/>
              </a:highlight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4309033" y="1028067"/>
            <a:ext cx="5371600" cy="477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Dietetic Technicians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Nutritionist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Environmental Scientist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Farm Equipment Tech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Farm and Home Managnt.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Farmers, Ranchers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Forestry Workers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Food Prep Workers 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Food Scientist and Tech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Lodging Managers</a:t>
            </a:r>
            <a:endParaRPr sz="2133" b="1">
              <a:highlight>
                <a:srgbClr val="FFFFFF"/>
              </a:highlight>
            </a:endParaRPr>
          </a:p>
          <a:p>
            <a:pPr marL="609585" indent="-440256">
              <a:lnSpc>
                <a:spcPct val="115000"/>
              </a:lnSpc>
              <a:buSzPts val="1600"/>
              <a:buChar char="●"/>
            </a:pPr>
            <a:r>
              <a:rPr lang="en-US" sz="2133" b="1">
                <a:highlight>
                  <a:srgbClr val="FFFFFF"/>
                </a:highlight>
              </a:rPr>
              <a:t>Pesticide Handlers, Sprayers, and Applicators Vegetation </a:t>
            </a:r>
            <a:endParaRPr sz="2133" b="1">
              <a:highlight>
                <a:srgbClr val="FFFFFF"/>
              </a:highlight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2657000" y="151333"/>
            <a:ext cx="72980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0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Possible Career Opportunities</a:t>
            </a:r>
            <a:endParaRPr sz="40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0634" y="1332867"/>
            <a:ext cx="2824292" cy="36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>
            <a:spLocks noGrp="1"/>
          </p:cNvSpPr>
          <p:nvPr>
            <p:ph type="title" idx="4294967295"/>
          </p:nvPr>
        </p:nvSpPr>
        <p:spPr>
          <a:xfrm>
            <a:off x="243967" y="5933084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Agriculture, Nutrition, &amp; Culinary Arts</a:t>
            </a:r>
            <a:endParaRPr sz="2400" b="1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0"/>
              </a:spcBef>
            </a:pP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2A3EF9-D5EA-4EE5-826D-1C69A2187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67" y="535567"/>
            <a:ext cx="6597399" cy="455086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/>
        </p:nvSpPr>
        <p:spPr>
          <a:xfrm>
            <a:off x="7250052" y="1755859"/>
            <a:ext cx="4634315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Contact Information for Pathway: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Aneesha Awrey, Lead Counselor (Main)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aneesha.awrey@bakersfieldcollege.edu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395-4421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Juan Manzano, Educational Advisor, CTE (Main)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AF282C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juan.manzano@bakersfieldcollege.edu</a:t>
            </a:r>
            <a:endParaRPr sz="1400" dirty="0">
              <a:solidFill>
                <a:srgbClr val="AF282C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r>
              <a:rPr lang="en-US" sz="1400" dirty="0">
                <a:solidFill>
                  <a:srgbClr val="333333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(661) 395-4520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" name="Google Shape;217;p28"/>
          <p:cNvSpPr txBox="1">
            <a:spLocks noGrp="1"/>
          </p:cNvSpPr>
          <p:nvPr>
            <p:ph type="title" idx="4294967295"/>
          </p:nvPr>
        </p:nvSpPr>
        <p:spPr>
          <a:xfrm>
            <a:off x="243967" y="5933084"/>
            <a:ext cx="11360800" cy="83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Agriculture, Nutrition, &amp; Culinary Arts</a:t>
            </a:r>
            <a:endParaRPr sz="2400" b="1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0"/>
              </a:spcBef>
            </a:pPr>
            <a:endParaRPr sz="6400"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9C609-0EF9-42A4-BBB3-B22B957C0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749" y="5886687"/>
            <a:ext cx="1398495" cy="843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3104</Words>
  <Application>Microsoft Office PowerPoint</Application>
  <PresentationFormat>Widescreen</PresentationFormat>
  <Paragraphs>742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Merriweather</vt:lpstr>
      <vt:lpstr>Roboto</vt:lpstr>
      <vt:lpstr>Roboto Mono</vt:lpstr>
      <vt:lpstr>Rockwell</vt:lpstr>
      <vt:lpstr>Office Theme</vt:lpstr>
      <vt:lpstr>PowerPoint Presentation</vt:lpstr>
      <vt:lpstr>PowerPoint Presentation</vt:lpstr>
      <vt:lpstr>PowerPoint Presentation</vt:lpstr>
      <vt:lpstr>Four Pillars of Guided Pathways System (GPS)</vt:lpstr>
      <vt:lpstr>Bakersfield College  Guided Pathways Goals  </vt:lpstr>
      <vt:lpstr>Learning and Career  Pathways  </vt:lpstr>
      <vt:lpstr>Agriculture, Nutrition, &amp; Culinary Arts  </vt:lpstr>
      <vt:lpstr>Agriculture, Nutrition, &amp; Culinary Arts  </vt:lpstr>
      <vt:lpstr>Agriculture, Nutrition, &amp; Culinary Arts  </vt:lpstr>
      <vt:lpstr>Arts, Communication &amp; Humanities  </vt:lpstr>
      <vt:lpstr>PowerPoint Presentation</vt:lpstr>
      <vt:lpstr>PowerPoint Presentation</vt:lpstr>
      <vt:lpstr>Business  </vt:lpstr>
      <vt:lpstr>PowerPoint Presentation</vt:lpstr>
      <vt:lpstr>PowerPoint Presentation</vt:lpstr>
      <vt:lpstr>Education </vt:lpstr>
      <vt:lpstr>PowerPoint Presentation</vt:lpstr>
      <vt:lpstr>PowerPoint Presentation</vt:lpstr>
      <vt:lpstr>Health Sciences Pathway </vt:lpstr>
      <vt:lpstr>PowerPoint Presentation</vt:lpstr>
      <vt:lpstr>PowerPoint Presentation</vt:lpstr>
      <vt:lpstr>PowerPoint Presentation</vt:lpstr>
      <vt:lpstr>Industrial Technology &amp; Transportation    </vt:lpstr>
      <vt:lpstr>Industrial Technology &amp; Transportation    </vt:lpstr>
      <vt:lpstr>Industrial Technology &amp; Transportation    </vt:lpstr>
      <vt:lpstr>Industrial Technology &amp; Transportation    </vt:lpstr>
      <vt:lpstr>Industrial Technology &amp; Transportation    </vt:lpstr>
      <vt:lpstr>Public Safety   </vt:lpstr>
      <vt:lpstr>Public Safety   </vt:lpstr>
      <vt:lpstr>Public Safety   </vt:lpstr>
      <vt:lpstr>Social &amp; Behavioral Science </vt:lpstr>
      <vt:lpstr>Social &amp; Behavioral Science </vt:lpstr>
      <vt:lpstr>Social &amp; Behavioral Science </vt:lpstr>
      <vt:lpstr>Science, Technology,  Engineering, &amp; Math Pathways </vt:lpstr>
      <vt:lpstr>PowerPoint Presentation</vt:lpstr>
      <vt:lpstr>PowerPoint Presentation</vt:lpstr>
      <vt:lpstr>Personal &amp; Career Exploration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Marquez</dc:creator>
  <cp:lastModifiedBy>Marisa Marquez</cp:lastModifiedBy>
  <cp:revision>9</cp:revision>
  <dcterms:created xsi:type="dcterms:W3CDTF">2022-01-31T19:39:09Z</dcterms:created>
  <dcterms:modified xsi:type="dcterms:W3CDTF">2022-01-31T20:55:18Z</dcterms:modified>
</cp:coreProperties>
</file>