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63" r:id="rId3"/>
    <p:sldId id="259"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29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2" autoAdjust="0"/>
    <p:restoredTop sz="87316" autoAdjust="0"/>
  </p:normalViewPr>
  <p:slideViewPr>
    <p:cSldViewPr snapToGrid="0">
      <p:cViewPr varScale="1">
        <p:scale>
          <a:sx n="74" d="100"/>
          <a:sy n="74" d="100"/>
        </p:scale>
        <p:origin x="22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oc9x\Downloads\masterTableAB705_HS_GPA_BC_Students%20(1).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Sheet1!$A$3</c:f>
              <c:strCache>
                <c:ptCount val="1"/>
                <c:pt idx="0">
                  <c:v>Math B70</c:v>
                </c:pt>
              </c:strCache>
            </c:strRef>
          </c:tx>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HS GPA &lt; 2.30</c:v>
                </c:pt>
                <c:pt idx="1">
                  <c:v>HS GPA 2.30-2.99</c:v>
                </c:pt>
                <c:pt idx="2">
                  <c:v>HS GPA &gt;= 3.00</c:v>
                </c:pt>
              </c:strCache>
            </c:strRef>
          </c:cat>
          <c:val>
            <c:numRef>
              <c:f>Sheet1!$B$3:$D$3</c:f>
              <c:numCache>
                <c:formatCode>0%</c:formatCode>
                <c:ptCount val="3"/>
                <c:pt idx="0">
                  <c:v>7.0000000000000007E-2</c:v>
                </c:pt>
                <c:pt idx="1">
                  <c:v>0.12</c:v>
                </c:pt>
                <c:pt idx="2">
                  <c:v>0.22</c:v>
                </c:pt>
              </c:numCache>
            </c:numRef>
          </c:val>
          <c:extLst>
            <c:ext xmlns:c16="http://schemas.microsoft.com/office/drawing/2014/chart" uri="{C3380CC4-5D6E-409C-BE32-E72D297353CC}">
              <c16:uniqueId val="{00000000-BFEF-4AD2-A3CB-F6BC7F75151C}"/>
            </c:ext>
          </c:extLst>
        </c:ser>
        <c:ser>
          <c:idx val="1"/>
          <c:order val="1"/>
          <c:tx>
            <c:strRef>
              <c:f>Sheet1!$A$4</c:f>
              <c:strCache>
                <c:ptCount val="1"/>
                <c:pt idx="0">
                  <c:v>Math B65</c:v>
                </c:pt>
              </c:strCache>
            </c:strRef>
          </c:tx>
          <c:spPr>
            <a:solidFill>
              <a:schemeClr val="bg1">
                <a:lumMod val="95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HS GPA &lt; 2.30</c:v>
                </c:pt>
                <c:pt idx="1">
                  <c:v>HS GPA 2.30-2.99</c:v>
                </c:pt>
                <c:pt idx="2">
                  <c:v>HS GPA &gt;= 3.00</c:v>
                </c:pt>
              </c:strCache>
            </c:strRef>
          </c:cat>
          <c:val>
            <c:numRef>
              <c:f>Sheet1!$B$4:$D$4</c:f>
              <c:numCache>
                <c:formatCode>0%</c:formatCode>
                <c:ptCount val="3"/>
                <c:pt idx="0">
                  <c:v>0.13</c:v>
                </c:pt>
                <c:pt idx="1">
                  <c:v>0.21</c:v>
                </c:pt>
                <c:pt idx="2">
                  <c:v>0.36</c:v>
                </c:pt>
              </c:numCache>
            </c:numRef>
          </c:val>
          <c:extLst>
            <c:ext xmlns:c16="http://schemas.microsoft.com/office/drawing/2014/chart" uri="{C3380CC4-5D6E-409C-BE32-E72D297353CC}">
              <c16:uniqueId val="{00000001-BFEF-4AD2-A3CB-F6BC7F75151C}"/>
            </c:ext>
          </c:extLst>
        </c:ser>
        <c:ser>
          <c:idx val="2"/>
          <c:order val="2"/>
          <c:tx>
            <c:strRef>
              <c:f>Sheet1!$A$5</c:f>
              <c:strCache>
                <c:ptCount val="1"/>
                <c:pt idx="0">
                  <c:v>Math B1A</c:v>
                </c:pt>
              </c:strCache>
            </c:strRef>
          </c:tx>
          <c:spPr>
            <a:solidFill>
              <a:schemeClr val="bg2">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HS GPA &lt; 2.30</c:v>
                </c:pt>
                <c:pt idx="1">
                  <c:v>HS GPA 2.30-2.99</c:v>
                </c:pt>
                <c:pt idx="2">
                  <c:v>HS GPA &gt;= 3.00</c:v>
                </c:pt>
              </c:strCache>
            </c:strRef>
          </c:cat>
          <c:val>
            <c:numRef>
              <c:f>Sheet1!$B$5:$D$5</c:f>
              <c:numCache>
                <c:formatCode>0%</c:formatCode>
                <c:ptCount val="3"/>
                <c:pt idx="0">
                  <c:v>0.13</c:v>
                </c:pt>
                <c:pt idx="1">
                  <c:v>0.39</c:v>
                </c:pt>
                <c:pt idx="2">
                  <c:v>0.76</c:v>
                </c:pt>
              </c:numCache>
            </c:numRef>
          </c:val>
          <c:extLst>
            <c:ext xmlns:c16="http://schemas.microsoft.com/office/drawing/2014/chart" uri="{C3380CC4-5D6E-409C-BE32-E72D297353CC}">
              <c16:uniqueId val="{00000002-BFEF-4AD2-A3CB-F6BC7F75151C}"/>
            </c:ext>
          </c:extLst>
        </c:ser>
        <c:ser>
          <c:idx val="3"/>
          <c:order val="3"/>
          <c:tx>
            <c:strRef>
              <c:f>Sheet1!$A$6</c:f>
              <c:strCache>
                <c:ptCount val="1"/>
                <c:pt idx="0">
                  <c:v>Math B22</c:v>
                </c:pt>
              </c:strCache>
            </c:strRef>
          </c:tx>
          <c:spPr>
            <a:solidFill>
              <a:srgbClr val="B5292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HS GPA &lt; 2.30</c:v>
                </c:pt>
                <c:pt idx="1">
                  <c:v>HS GPA 2.30-2.99</c:v>
                </c:pt>
                <c:pt idx="2">
                  <c:v>HS GPA &gt;= 3.00</c:v>
                </c:pt>
              </c:strCache>
            </c:strRef>
          </c:cat>
          <c:val>
            <c:numRef>
              <c:f>Sheet1!$B$6:$D$6</c:f>
              <c:numCache>
                <c:formatCode>0%</c:formatCode>
                <c:ptCount val="3"/>
                <c:pt idx="0">
                  <c:v>0.13</c:v>
                </c:pt>
                <c:pt idx="1">
                  <c:v>0.42</c:v>
                </c:pt>
                <c:pt idx="2">
                  <c:v>0.79</c:v>
                </c:pt>
              </c:numCache>
            </c:numRef>
          </c:val>
          <c:extLst>
            <c:ext xmlns:c16="http://schemas.microsoft.com/office/drawing/2014/chart" uri="{C3380CC4-5D6E-409C-BE32-E72D297353CC}">
              <c16:uniqueId val="{00000003-BFEF-4AD2-A3CB-F6BC7F75151C}"/>
            </c:ext>
          </c:extLst>
        </c:ser>
        <c:ser>
          <c:idx val="4"/>
          <c:order val="4"/>
          <c:tx>
            <c:strRef>
              <c:f>Sheet1!$A$7</c:f>
              <c:strCache>
                <c:ptCount val="1"/>
                <c:pt idx="0">
                  <c:v>Psyc B5</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HS GPA &lt; 2.30</c:v>
                </c:pt>
                <c:pt idx="1">
                  <c:v>HS GPA 2.30-2.99</c:v>
                </c:pt>
                <c:pt idx="2">
                  <c:v>HS GPA &gt;= 3.00</c:v>
                </c:pt>
              </c:strCache>
            </c:strRef>
          </c:cat>
          <c:val>
            <c:numRef>
              <c:f>Sheet1!$B$7:$D$7</c:f>
              <c:numCache>
                <c:formatCode>0%</c:formatCode>
                <c:ptCount val="3"/>
                <c:pt idx="0">
                  <c:v>0.72</c:v>
                </c:pt>
                <c:pt idx="1">
                  <c:v>0.88</c:v>
                </c:pt>
                <c:pt idx="2">
                  <c:v>0.96</c:v>
                </c:pt>
              </c:numCache>
            </c:numRef>
          </c:val>
          <c:extLst>
            <c:ext xmlns:c16="http://schemas.microsoft.com/office/drawing/2014/chart" uri="{C3380CC4-5D6E-409C-BE32-E72D297353CC}">
              <c16:uniqueId val="{00000004-BFEF-4AD2-A3CB-F6BC7F75151C}"/>
            </c:ext>
          </c:extLst>
        </c:ser>
        <c:dLbls>
          <c:showLegendKey val="0"/>
          <c:showVal val="0"/>
          <c:showCatName val="0"/>
          <c:showSerName val="0"/>
          <c:showPercent val="0"/>
          <c:showBubbleSize val="0"/>
        </c:dLbls>
        <c:gapWidth val="219"/>
        <c:overlap val="-27"/>
        <c:axId val="627167608"/>
        <c:axId val="627166624"/>
      </c:barChart>
      <c:catAx>
        <c:axId val="627167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627166624"/>
        <c:crosses val="autoZero"/>
        <c:auto val="1"/>
        <c:lblAlgn val="ctr"/>
        <c:lblOffset val="100"/>
        <c:noMultiLvlLbl val="0"/>
      </c:catAx>
      <c:valAx>
        <c:axId val="627166624"/>
        <c:scaling>
          <c:orientation val="minMax"/>
          <c:max val="1"/>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271676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Actual Throughput </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'[masterTableAB705_HS_GPA_BC_Students (1).xlsx]Stats_MasterSheet'!$Y$10</c:f>
              <c:strCache>
                <c:ptCount val="1"/>
                <c:pt idx="0">
                  <c:v>Math B70</c:v>
                </c:pt>
              </c:strCache>
            </c:strRef>
          </c:tx>
          <c:spPr>
            <a:solidFill>
              <a:schemeClr val="accent1">
                <a:lumMod val="60000"/>
                <a:lumOff val="40000"/>
              </a:schemeClr>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'[masterTableAB705_HS_GPA_BC_Students (1).xlsx]Stats_MasterSheet'!$Z$9:$AB$9</c:f>
              <c:strCache>
                <c:ptCount val="3"/>
                <c:pt idx="0">
                  <c:v>&lt; 2.30 HS GPA</c:v>
                </c:pt>
                <c:pt idx="1">
                  <c:v>2.30-2.99 HS GPA</c:v>
                </c:pt>
                <c:pt idx="2">
                  <c:v>≥ 3.0 HS GPA</c:v>
                </c:pt>
              </c:strCache>
            </c:strRef>
          </c:cat>
          <c:val>
            <c:numRef>
              <c:f>'[masterTableAB705_HS_GPA_BC_Students (1).xlsx]Stats_MasterSheet'!$Z$10:$AB$10</c:f>
              <c:numCache>
                <c:formatCode>0%</c:formatCode>
                <c:ptCount val="3"/>
                <c:pt idx="0">
                  <c:v>9.9000000000000005E-2</c:v>
                </c:pt>
                <c:pt idx="1">
                  <c:v>7.2999999999999995E-2</c:v>
                </c:pt>
                <c:pt idx="2">
                  <c:v>0.20399999999999999</c:v>
                </c:pt>
              </c:numCache>
            </c:numRef>
          </c:val>
          <c:extLst>
            <c:ext xmlns:c16="http://schemas.microsoft.com/office/drawing/2014/chart" uri="{C3380CC4-5D6E-409C-BE32-E72D297353CC}">
              <c16:uniqueId val="{00000000-EDE4-4E57-9CBD-97002DE60793}"/>
            </c:ext>
          </c:extLst>
        </c:ser>
        <c:ser>
          <c:idx val="1"/>
          <c:order val="1"/>
          <c:tx>
            <c:strRef>
              <c:f>'[masterTableAB705_HS_GPA_BC_Students (1).xlsx]Stats_MasterSheet'!$Y$11</c:f>
              <c:strCache>
                <c:ptCount val="1"/>
                <c:pt idx="0">
                  <c:v>Math B65</c:v>
                </c:pt>
              </c:strCache>
            </c:strRef>
          </c:tx>
          <c:spPr>
            <a:solidFill>
              <a:schemeClr val="bg2"/>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'[masterTableAB705_HS_GPA_BC_Students (1).xlsx]Stats_MasterSheet'!$Z$9:$AB$9</c:f>
              <c:strCache>
                <c:ptCount val="3"/>
                <c:pt idx="0">
                  <c:v>&lt; 2.30 HS GPA</c:v>
                </c:pt>
                <c:pt idx="1">
                  <c:v>2.30-2.99 HS GPA</c:v>
                </c:pt>
                <c:pt idx="2">
                  <c:v>≥ 3.0 HS GPA</c:v>
                </c:pt>
              </c:strCache>
            </c:strRef>
          </c:cat>
          <c:val>
            <c:numRef>
              <c:f>'[masterTableAB705_HS_GPA_BC_Students (1).xlsx]Stats_MasterSheet'!$Z$11:$AB$11</c:f>
              <c:numCache>
                <c:formatCode>0%</c:formatCode>
                <c:ptCount val="3"/>
                <c:pt idx="0">
                  <c:v>8.6999999999999994E-2</c:v>
                </c:pt>
                <c:pt idx="1">
                  <c:v>0.11799999999999999</c:v>
                </c:pt>
                <c:pt idx="2">
                  <c:v>0.17599999999999999</c:v>
                </c:pt>
              </c:numCache>
            </c:numRef>
          </c:val>
          <c:extLst>
            <c:ext xmlns:c16="http://schemas.microsoft.com/office/drawing/2014/chart" uri="{C3380CC4-5D6E-409C-BE32-E72D297353CC}">
              <c16:uniqueId val="{00000001-EDE4-4E57-9CBD-97002DE60793}"/>
            </c:ext>
          </c:extLst>
        </c:ser>
        <c:ser>
          <c:idx val="2"/>
          <c:order val="2"/>
          <c:tx>
            <c:strRef>
              <c:f>'[masterTableAB705_HS_GPA_BC_Students (1).xlsx]Stats_MasterSheet'!$Y$12</c:f>
              <c:strCache>
                <c:ptCount val="1"/>
                <c:pt idx="0">
                  <c:v>Math B1A</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'[masterTableAB705_HS_GPA_BC_Students (1).xlsx]Stats_MasterSheet'!$Z$9:$AB$9</c:f>
              <c:strCache>
                <c:ptCount val="3"/>
                <c:pt idx="0">
                  <c:v>&lt; 2.30 HS GPA</c:v>
                </c:pt>
                <c:pt idx="1">
                  <c:v>2.30-2.99 HS GPA</c:v>
                </c:pt>
                <c:pt idx="2">
                  <c:v>≥ 3.0 HS GPA</c:v>
                </c:pt>
              </c:strCache>
            </c:strRef>
          </c:cat>
          <c:val>
            <c:numRef>
              <c:f>'[masterTableAB705_HS_GPA_BC_Students (1).xlsx]Stats_MasterSheet'!$Z$12:$AB$12</c:f>
              <c:numCache>
                <c:formatCode>0%</c:formatCode>
                <c:ptCount val="3"/>
                <c:pt idx="0">
                  <c:v>0.111</c:v>
                </c:pt>
                <c:pt idx="1">
                  <c:v>0.38800000000000001</c:v>
                </c:pt>
                <c:pt idx="2">
                  <c:v>0.45600000000000002</c:v>
                </c:pt>
              </c:numCache>
            </c:numRef>
          </c:val>
          <c:extLst>
            <c:ext xmlns:c16="http://schemas.microsoft.com/office/drawing/2014/chart" uri="{C3380CC4-5D6E-409C-BE32-E72D297353CC}">
              <c16:uniqueId val="{00000002-EDE4-4E57-9CBD-97002DE60793}"/>
            </c:ext>
          </c:extLst>
        </c:ser>
        <c:ser>
          <c:idx val="3"/>
          <c:order val="3"/>
          <c:tx>
            <c:strRef>
              <c:f>'[masterTableAB705_HS_GPA_BC_Students (1).xlsx]Stats_MasterSheet'!$Y$13</c:f>
              <c:strCache>
                <c:ptCount val="1"/>
                <c:pt idx="0">
                  <c:v>Math B22</c:v>
                </c:pt>
              </c:strCache>
            </c:strRef>
          </c:tx>
          <c:spPr>
            <a:solidFill>
              <a:schemeClr val="bg2">
                <a:lumMod val="50000"/>
              </a:schemeClr>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'[masterTableAB705_HS_GPA_BC_Students (1).xlsx]Stats_MasterSheet'!$Z$9:$AB$9</c:f>
              <c:strCache>
                <c:ptCount val="3"/>
                <c:pt idx="0">
                  <c:v>&lt; 2.30 HS GPA</c:v>
                </c:pt>
                <c:pt idx="1">
                  <c:v>2.30-2.99 HS GPA</c:v>
                </c:pt>
                <c:pt idx="2">
                  <c:v>≥ 3.0 HS GPA</c:v>
                </c:pt>
              </c:strCache>
            </c:strRef>
          </c:cat>
          <c:val>
            <c:numRef>
              <c:f>'[masterTableAB705_HS_GPA_BC_Students (1).xlsx]Stats_MasterSheet'!$Z$13:$AB$13</c:f>
              <c:numCache>
                <c:formatCode>0%</c:formatCode>
                <c:ptCount val="3"/>
                <c:pt idx="0">
                  <c:v>0.4</c:v>
                </c:pt>
                <c:pt idx="1">
                  <c:v>0.443</c:v>
                </c:pt>
                <c:pt idx="2">
                  <c:v>0.68600000000000005</c:v>
                </c:pt>
              </c:numCache>
            </c:numRef>
          </c:val>
          <c:extLst>
            <c:ext xmlns:c16="http://schemas.microsoft.com/office/drawing/2014/chart" uri="{C3380CC4-5D6E-409C-BE32-E72D297353CC}">
              <c16:uniqueId val="{00000003-EDE4-4E57-9CBD-97002DE60793}"/>
            </c:ext>
          </c:extLst>
        </c:ser>
        <c:ser>
          <c:idx val="4"/>
          <c:order val="4"/>
          <c:tx>
            <c:strRef>
              <c:f>'[masterTableAB705_HS_GPA_BC_Students (1).xlsx]Stats_MasterSheet'!$Y$14</c:f>
              <c:strCache>
                <c:ptCount val="1"/>
                <c:pt idx="0">
                  <c:v>Math B4A</c:v>
                </c:pt>
              </c:strCache>
            </c:strRef>
          </c:tx>
          <c:spPr>
            <a:solidFill>
              <a:srgbClr val="B5292E"/>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'[masterTableAB705_HS_GPA_BC_Students (1).xlsx]Stats_MasterSheet'!$Z$9:$AB$9</c:f>
              <c:strCache>
                <c:ptCount val="3"/>
                <c:pt idx="0">
                  <c:v>&lt; 2.30 HS GPA</c:v>
                </c:pt>
                <c:pt idx="1">
                  <c:v>2.30-2.99 HS GPA</c:v>
                </c:pt>
                <c:pt idx="2">
                  <c:v>≥ 3.0 HS GPA</c:v>
                </c:pt>
              </c:strCache>
            </c:strRef>
          </c:cat>
          <c:val>
            <c:numRef>
              <c:f>'[masterTableAB705_HS_GPA_BC_Students (1).xlsx]Stats_MasterSheet'!$Z$14:$AB$14</c:f>
              <c:numCache>
                <c:formatCode>0%</c:formatCode>
                <c:ptCount val="3"/>
                <c:pt idx="0">
                  <c:v>0.66700000000000004</c:v>
                </c:pt>
                <c:pt idx="1">
                  <c:v>0.625</c:v>
                </c:pt>
                <c:pt idx="2">
                  <c:v>0.92300000000000004</c:v>
                </c:pt>
              </c:numCache>
            </c:numRef>
          </c:val>
          <c:extLst>
            <c:ext xmlns:c16="http://schemas.microsoft.com/office/drawing/2014/chart" uri="{C3380CC4-5D6E-409C-BE32-E72D297353CC}">
              <c16:uniqueId val="{00000004-EDE4-4E57-9CBD-97002DE60793}"/>
            </c:ext>
          </c:extLst>
        </c:ser>
        <c:ser>
          <c:idx val="5"/>
          <c:order val="5"/>
          <c:tx>
            <c:strRef>
              <c:f>'[masterTableAB705_HS_GPA_BC_Students (1).xlsx]Stats_MasterSheet'!$Y$15</c:f>
              <c:strCache>
                <c:ptCount val="1"/>
                <c:pt idx="0">
                  <c:v>Psyc B5</c:v>
                </c:pt>
              </c:strCache>
            </c:strRef>
          </c:tx>
          <c:spPr>
            <a:solidFill>
              <a:schemeClr val="tx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'[masterTableAB705_HS_GPA_BC_Students (1).xlsx]Stats_MasterSheet'!$Z$9:$AB$9</c:f>
              <c:strCache>
                <c:ptCount val="3"/>
                <c:pt idx="0">
                  <c:v>&lt; 2.30 HS GPA</c:v>
                </c:pt>
                <c:pt idx="1">
                  <c:v>2.30-2.99 HS GPA</c:v>
                </c:pt>
                <c:pt idx="2">
                  <c:v>≥ 3.0 HS GPA</c:v>
                </c:pt>
              </c:strCache>
            </c:strRef>
          </c:cat>
          <c:val>
            <c:numRef>
              <c:f>'[masterTableAB705_HS_GPA_BC_Students (1).xlsx]Stats_MasterSheet'!$Z$15:$AB$15</c:f>
              <c:numCache>
                <c:formatCode>0%</c:formatCode>
                <c:ptCount val="3"/>
                <c:pt idx="0">
                  <c:v>0.66700000000000004</c:v>
                </c:pt>
                <c:pt idx="1">
                  <c:v>0.85699999999999998</c:v>
                </c:pt>
                <c:pt idx="2">
                  <c:v>0.877</c:v>
                </c:pt>
              </c:numCache>
            </c:numRef>
          </c:val>
          <c:extLst>
            <c:ext xmlns:c16="http://schemas.microsoft.com/office/drawing/2014/chart" uri="{C3380CC4-5D6E-409C-BE32-E72D297353CC}">
              <c16:uniqueId val="{00000005-EDE4-4E57-9CBD-97002DE60793}"/>
            </c:ext>
          </c:extLst>
        </c:ser>
        <c:dLbls>
          <c:showLegendKey val="0"/>
          <c:showVal val="0"/>
          <c:showCatName val="0"/>
          <c:showSerName val="0"/>
          <c:showPercent val="0"/>
          <c:showBubbleSize val="0"/>
        </c:dLbls>
        <c:gapWidth val="219"/>
        <c:overlap val="-27"/>
        <c:axId val="805377552"/>
        <c:axId val="805378208"/>
      </c:barChart>
      <c:catAx>
        <c:axId val="805377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05378208"/>
        <c:crosses val="autoZero"/>
        <c:auto val="1"/>
        <c:lblAlgn val="ctr"/>
        <c:lblOffset val="100"/>
        <c:noMultiLvlLbl val="0"/>
      </c:catAx>
      <c:valAx>
        <c:axId val="80537820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053775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B24DBC-85DD-462C-B178-75884E1DD84A}"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0F7748-117A-4089-8809-FD8C7DDCFF65}" type="slidenum">
              <a:rPr lang="en-US" smtClean="0"/>
              <a:t>‹#›</a:t>
            </a:fld>
            <a:endParaRPr lang="en-US"/>
          </a:p>
        </p:txBody>
      </p:sp>
    </p:spTree>
    <p:extLst>
      <p:ext uri="{BB962C8B-B14F-4D97-AF65-F5344CB8AC3E}">
        <p14:creationId xmlns:p14="http://schemas.microsoft.com/office/powerpoint/2010/main" val="2328237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derived from Bahr 2018, Table 16. Controls for gender, age (binary: under 20 vs. 20+), URM status, term of entry, FT/PT status in first term and whether they were placed via the test or multiple measures. Values for students at the 75</a:t>
            </a:r>
            <a:r>
              <a:rPr lang="en-US" baseline="30000" dirty="0"/>
              <a:t>th</a:t>
            </a:r>
            <a:r>
              <a:rPr lang="en-US" dirty="0"/>
              <a:t> percentile of the test scaled score and GPA for each band.</a:t>
            </a:r>
          </a:p>
        </p:txBody>
      </p:sp>
      <p:sp>
        <p:nvSpPr>
          <p:cNvPr id="4" name="Slide Number Placeholder 3"/>
          <p:cNvSpPr>
            <a:spLocks noGrp="1"/>
          </p:cNvSpPr>
          <p:nvPr>
            <p:ph type="sldNum" sz="quarter" idx="5"/>
          </p:nvPr>
        </p:nvSpPr>
        <p:spPr/>
        <p:txBody>
          <a:bodyPr/>
          <a:lstStyle/>
          <a:p>
            <a:fld id="{C90F7748-117A-4089-8809-FD8C7DDCFF65}" type="slidenum">
              <a:rPr lang="en-US" smtClean="0"/>
              <a:t>3</a:t>
            </a:fld>
            <a:endParaRPr lang="en-US"/>
          </a:p>
        </p:txBody>
      </p:sp>
    </p:spTree>
    <p:extLst>
      <p:ext uri="{BB962C8B-B14F-4D97-AF65-F5344CB8AC3E}">
        <p14:creationId xmlns:p14="http://schemas.microsoft.com/office/powerpoint/2010/main" val="1360021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OIE research provides the actual, historical throughput rates for these math courses as a companion to the predicted throughput rates from Bahr’s multivariate regression analysis. They correspond very closely to the predicted rates and the overall pattern is quite similar.</a:t>
            </a:r>
          </a:p>
          <a:p>
            <a:r>
              <a:rPr lang="en-US" dirty="0"/>
              <a:t>What about the basic skills “mission” of community colleges? There is one line in the Title 5 system mission that pertains and makes it clear that remedial instruction is a secondary mission for the CCCs, to wit: “In addition to the primary mission of academic and vocational instruction, the community colleges shall offer instruction and courses to achieve all of the following: The provision of remedial instruction for those in need of it.” The instructional mission allows for the provision of remedial courses to students whose preparation for their chosen curricula is inadequate. Historically, we have grossly underestimated the percentage of incoming students who are prepared for substantive engagement with their program of study.</a:t>
            </a:r>
          </a:p>
        </p:txBody>
      </p:sp>
      <p:sp>
        <p:nvSpPr>
          <p:cNvPr id="4" name="Slide Number Placeholder 3"/>
          <p:cNvSpPr>
            <a:spLocks noGrp="1"/>
          </p:cNvSpPr>
          <p:nvPr>
            <p:ph type="sldNum" sz="quarter" idx="5"/>
          </p:nvPr>
        </p:nvSpPr>
        <p:spPr/>
        <p:txBody>
          <a:bodyPr/>
          <a:lstStyle/>
          <a:p>
            <a:fld id="{C90F7748-117A-4089-8809-FD8C7DDCFF65}" type="slidenum">
              <a:rPr lang="en-US" smtClean="0"/>
              <a:t>4</a:t>
            </a:fld>
            <a:endParaRPr lang="en-US"/>
          </a:p>
        </p:txBody>
      </p:sp>
    </p:spTree>
    <p:extLst>
      <p:ext uri="{BB962C8B-B14F-4D97-AF65-F5344CB8AC3E}">
        <p14:creationId xmlns:p14="http://schemas.microsoft.com/office/powerpoint/2010/main" val="1353469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2E23-5B15-4AD2-8826-9C2E7475CA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FA8589-EDB5-4C15-8237-CDDB79BCC9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F7FEEB-062B-45FC-AF73-71C24CD3E97A}"/>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5" name="Footer Placeholder 4">
            <a:extLst>
              <a:ext uri="{FF2B5EF4-FFF2-40B4-BE49-F238E27FC236}">
                <a16:creationId xmlns:a16="http://schemas.microsoft.com/office/drawing/2014/main" id="{17D905D2-C936-41EC-96E0-BBDBF48A39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54DCDC-0C88-4608-BFEC-8E4D0FA6972C}"/>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391999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D41FD-0D18-4A81-BF2B-C29E7B4340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25C909-1D88-43B2-BF61-FB84E571563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350037-328D-49BE-B71B-5D978BC1BA95}"/>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5" name="Footer Placeholder 4">
            <a:extLst>
              <a:ext uri="{FF2B5EF4-FFF2-40B4-BE49-F238E27FC236}">
                <a16:creationId xmlns:a16="http://schemas.microsoft.com/office/drawing/2014/main" id="{C4D5074A-0ECF-44E7-9C9E-59A6DB10C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8F69BE-B2AF-41C6-A28A-A3596F477A3F}"/>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218914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633332-FA7A-4BA5-9F24-10998876C3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55C9B4-1F75-4C08-9F49-3C1FD8D7CB6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79130F-0715-45C5-9D22-F6B4E211EE31}"/>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5" name="Footer Placeholder 4">
            <a:extLst>
              <a:ext uri="{FF2B5EF4-FFF2-40B4-BE49-F238E27FC236}">
                <a16:creationId xmlns:a16="http://schemas.microsoft.com/office/drawing/2014/main" id="{00FACE52-086A-46FB-BD0B-0731AF49C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BD92A-9996-4940-B022-053788D69836}"/>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37733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6A3-1F71-4FF4-B372-77F0DE2857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4FCA89-BD79-4160-8534-3B002CA789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5A3D3-62BE-4416-9069-198BCFBD5666}"/>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5" name="Footer Placeholder 4">
            <a:extLst>
              <a:ext uri="{FF2B5EF4-FFF2-40B4-BE49-F238E27FC236}">
                <a16:creationId xmlns:a16="http://schemas.microsoft.com/office/drawing/2014/main" id="{ABBFE6C8-FBDB-4449-ADE6-B35D69AB4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33CE6E-D4FF-4B30-B6DD-B80BEFDF663D}"/>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5571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054D2-ACEA-4384-A1EC-4A6181FB00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EBCF2F-54E9-4A85-9D61-EFB1B38F9A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ACB259A-94A5-4128-A023-4ECC7B858379}"/>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5" name="Footer Placeholder 4">
            <a:extLst>
              <a:ext uri="{FF2B5EF4-FFF2-40B4-BE49-F238E27FC236}">
                <a16:creationId xmlns:a16="http://schemas.microsoft.com/office/drawing/2014/main" id="{7FF1093D-433E-49A6-9FCA-13ADFCCF4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456E7-1B44-4144-86D6-9281954116AD}"/>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78742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C6D7-9E7D-43E9-A70A-CB851A65CA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210701-81FC-41EE-8FA7-F0AB905575C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68A5F7-7E32-4DAE-B5FD-C810B58DBB5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1CD804-E037-476E-8686-CDB1884D62BB}"/>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6" name="Footer Placeholder 5">
            <a:extLst>
              <a:ext uri="{FF2B5EF4-FFF2-40B4-BE49-F238E27FC236}">
                <a16:creationId xmlns:a16="http://schemas.microsoft.com/office/drawing/2014/main" id="{3C1B0789-8329-4CF6-BE79-15D32A4C8B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1BEBE7-63E6-4DB6-86E4-740B47B2794A}"/>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573780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82998-E9CC-4FED-A624-A2DD88A2C7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A089B30-A4F4-4506-A750-CC36A1747C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120036-4F80-4AA3-94D5-E91028FAB7F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AA8D6A-A617-4650-AC75-E6395938D2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F44A09-E628-4574-9B60-7E7AFCD52E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84C494-F6C9-49F0-9B6F-A77A8FE9C4AD}"/>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8" name="Footer Placeholder 7">
            <a:extLst>
              <a:ext uri="{FF2B5EF4-FFF2-40B4-BE49-F238E27FC236}">
                <a16:creationId xmlns:a16="http://schemas.microsoft.com/office/drawing/2014/main" id="{310DDD87-89DB-4AA4-8D81-E22A1F26D4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9D9CA6-BAA9-49ED-89D6-2FAABB3B5D8E}"/>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274389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D1E22-72D7-48E5-8625-96C6CC8473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4D2BEF-6C77-4E2A-8917-0AA591127D00}"/>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4" name="Footer Placeholder 3">
            <a:extLst>
              <a:ext uri="{FF2B5EF4-FFF2-40B4-BE49-F238E27FC236}">
                <a16:creationId xmlns:a16="http://schemas.microsoft.com/office/drawing/2014/main" id="{9151EF8E-8D2E-4327-81B1-5D43EACE1E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F8959D-DC47-4FAF-B587-9E00860CD907}"/>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847673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54EC30-E972-45F8-A57B-93766462B7F6}"/>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3" name="Footer Placeholder 2">
            <a:extLst>
              <a:ext uri="{FF2B5EF4-FFF2-40B4-BE49-F238E27FC236}">
                <a16:creationId xmlns:a16="http://schemas.microsoft.com/office/drawing/2014/main" id="{5247BF9F-2F77-468F-85DD-64CA2FBB38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D9EED5C-3E57-4DA9-A91A-71C237678887}"/>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156574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A96ED-000F-409B-B1BC-9723C1329E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3AB886-E761-46CA-9251-59AD422118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83803E-7A47-41AF-A6AC-3E02DA46A3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9778DE-960E-45DB-9138-DEC22E8B761A}"/>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6" name="Footer Placeholder 5">
            <a:extLst>
              <a:ext uri="{FF2B5EF4-FFF2-40B4-BE49-F238E27FC236}">
                <a16:creationId xmlns:a16="http://schemas.microsoft.com/office/drawing/2014/main" id="{A0FCF7D4-48B1-4857-93C3-A90758C3FD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38EC25-5E3E-4858-87AE-ED5B6B3E6EB3}"/>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795008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1399B-C23A-421D-B7EF-2A467FDF17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DA69F1-7363-47ED-BE55-2DA5A1417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9C6902-C4B6-4F59-B4C1-DE8200756F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5B602C2-F4B4-47C2-B979-FDCA91E0D94C}"/>
              </a:ext>
            </a:extLst>
          </p:cNvPr>
          <p:cNvSpPr>
            <a:spLocks noGrp="1"/>
          </p:cNvSpPr>
          <p:nvPr>
            <p:ph type="dt" sz="half" idx="10"/>
          </p:nvPr>
        </p:nvSpPr>
        <p:spPr/>
        <p:txBody>
          <a:bodyPr/>
          <a:lstStyle/>
          <a:p>
            <a:fld id="{FB076E3C-E33C-4E01-A423-CCCD8D7780E9}" type="datetimeFigureOut">
              <a:rPr lang="en-US" smtClean="0"/>
              <a:t>11/5/2018</a:t>
            </a:fld>
            <a:endParaRPr lang="en-US"/>
          </a:p>
        </p:txBody>
      </p:sp>
      <p:sp>
        <p:nvSpPr>
          <p:cNvPr id="6" name="Footer Placeholder 5">
            <a:extLst>
              <a:ext uri="{FF2B5EF4-FFF2-40B4-BE49-F238E27FC236}">
                <a16:creationId xmlns:a16="http://schemas.microsoft.com/office/drawing/2014/main" id="{71255F89-ACF5-4D95-AB62-A2BDC9413E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1B85D4-6ACF-420D-820E-DDE516EA6758}"/>
              </a:ext>
            </a:extLst>
          </p:cNvPr>
          <p:cNvSpPr>
            <a:spLocks noGrp="1"/>
          </p:cNvSpPr>
          <p:nvPr>
            <p:ph type="sldNum" sz="quarter" idx="12"/>
          </p:nvPr>
        </p:nvSpPr>
        <p:spPr/>
        <p:txBody>
          <a:bodyPr/>
          <a:lstStyle/>
          <a:p>
            <a:fld id="{53D8E397-070C-4AF1-B643-89908380D8FC}" type="slidenum">
              <a:rPr lang="en-US" smtClean="0"/>
              <a:t>‹#›</a:t>
            </a:fld>
            <a:endParaRPr lang="en-US"/>
          </a:p>
        </p:txBody>
      </p:sp>
    </p:spTree>
    <p:extLst>
      <p:ext uri="{BB962C8B-B14F-4D97-AF65-F5344CB8AC3E}">
        <p14:creationId xmlns:p14="http://schemas.microsoft.com/office/powerpoint/2010/main" val="1359124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8B0F5D-B080-490F-BA6F-9DF5595CAF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59097A-F73D-46D7-B24B-A0FFD4CD9B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E8CC6E-3D80-432E-B7D7-5557260364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076E3C-E33C-4E01-A423-CCCD8D7780E9}" type="datetimeFigureOut">
              <a:rPr lang="en-US" smtClean="0"/>
              <a:t>11/5/2018</a:t>
            </a:fld>
            <a:endParaRPr lang="en-US"/>
          </a:p>
        </p:txBody>
      </p:sp>
      <p:sp>
        <p:nvSpPr>
          <p:cNvPr id="5" name="Footer Placeholder 4">
            <a:extLst>
              <a:ext uri="{FF2B5EF4-FFF2-40B4-BE49-F238E27FC236}">
                <a16:creationId xmlns:a16="http://schemas.microsoft.com/office/drawing/2014/main" id="{819CACAF-6EF5-4C82-B545-0B9F48D604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C326BB-4FDE-4B7F-BC00-B3550D7BDF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8E397-070C-4AF1-B643-89908380D8FC}" type="slidenum">
              <a:rPr lang="en-US" smtClean="0"/>
              <a:t>‹#›</a:t>
            </a:fld>
            <a:endParaRPr lang="en-US"/>
          </a:p>
        </p:txBody>
      </p:sp>
    </p:spTree>
    <p:extLst>
      <p:ext uri="{BB962C8B-B14F-4D97-AF65-F5344CB8AC3E}">
        <p14:creationId xmlns:p14="http://schemas.microsoft.com/office/powerpoint/2010/main" val="3655771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59CBB-47DF-44D9-9644-60978706488C}"/>
              </a:ext>
            </a:extLst>
          </p:cNvPr>
          <p:cNvSpPr>
            <a:spLocks noGrp="1"/>
          </p:cNvSpPr>
          <p:nvPr>
            <p:ph type="ctrTitle"/>
          </p:nvPr>
        </p:nvSpPr>
        <p:spPr/>
        <p:txBody>
          <a:bodyPr>
            <a:normAutofit fontScale="90000"/>
          </a:bodyPr>
          <a:lstStyle/>
          <a:p>
            <a:r>
              <a:rPr lang="en-US" b="1" dirty="0"/>
              <a:t>Deconstructing Developmental Pathways and Outcomes at Bakersfield College</a:t>
            </a:r>
            <a:endParaRPr lang="en-US" dirty="0"/>
          </a:p>
        </p:txBody>
      </p:sp>
      <p:sp>
        <p:nvSpPr>
          <p:cNvPr id="3" name="Subtitle 2">
            <a:extLst>
              <a:ext uri="{FF2B5EF4-FFF2-40B4-BE49-F238E27FC236}">
                <a16:creationId xmlns:a16="http://schemas.microsoft.com/office/drawing/2014/main" id="{665CA423-4B52-4764-8402-BD5996E204F3}"/>
              </a:ext>
            </a:extLst>
          </p:cNvPr>
          <p:cNvSpPr>
            <a:spLocks noGrp="1"/>
          </p:cNvSpPr>
          <p:nvPr>
            <p:ph type="subTitle" idx="1"/>
          </p:nvPr>
        </p:nvSpPr>
        <p:spPr/>
        <p:txBody>
          <a:bodyPr/>
          <a:lstStyle/>
          <a:p>
            <a:r>
              <a:rPr lang="en-US" dirty="0"/>
              <a:t>Guided Pathway Implementation Team</a:t>
            </a:r>
          </a:p>
          <a:p>
            <a:r>
              <a:rPr lang="en-US" dirty="0"/>
              <a:t>Craig Hayward, PhD</a:t>
            </a:r>
          </a:p>
          <a:p>
            <a:r>
              <a:rPr lang="en-US" dirty="0"/>
              <a:t>11/13/2018</a:t>
            </a:r>
          </a:p>
        </p:txBody>
      </p:sp>
    </p:spTree>
    <p:extLst>
      <p:ext uri="{BB962C8B-B14F-4D97-AF65-F5344CB8AC3E}">
        <p14:creationId xmlns:p14="http://schemas.microsoft.com/office/powerpoint/2010/main" val="194243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681E6-06AA-4F72-BF15-B80AC789625E}"/>
              </a:ext>
            </a:extLst>
          </p:cNvPr>
          <p:cNvSpPr>
            <a:spLocks noGrp="1"/>
          </p:cNvSpPr>
          <p:nvPr>
            <p:ph type="title"/>
          </p:nvPr>
        </p:nvSpPr>
        <p:spPr/>
        <p:txBody>
          <a:bodyPr/>
          <a:lstStyle/>
          <a:p>
            <a:r>
              <a:rPr lang="en-US" dirty="0"/>
              <a:t>High-level takeaway </a:t>
            </a:r>
          </a:p>
        </p:txBody>
      </p:sp>
      <p:sp>
        <p:nvSpPr>
          <p:cNvPr id="3" name="Content Placeholder 2">
            <a:extLst>
              <a:ext uri="{FF2B5EF4-FFF2-40B4-BE49-F238E27FC236}">
                <a16:creationId xmlns:a16="http://schemas.microsoft.com/office/drawing/2014/main" id="{D9B00133-E1BD-42E1-ABAA-9CB1E7FEF33A}"/>
              </a:ext>
            </a:extLst>
          </p:cNvPr>
          <p:cNvSpPr>
            <a:spLocks noGrp="1"/>
          </p:cNvSpPr>
          <p:nvPr>
            <p:ph idx="1"/>
          </p:nvPr>
        </p:nvSpPr>
        <p:spPr>
          <a:xfrm>
            <a:off x="838200" y="1825625"/>
            <a:ext cx="10515600" cy="4351338"/>
          </a:xfrm>
        </p:spPr>
        <p:txBody>
          <a:bodyPr/>
          <a:lstStyle/>
          <a:p>
            <a:r>
              <a:rPr lang="en-US" dirty="0"/>
              <a:t>“There is not a developmental placement that results in better throughput than placing comparably prepared students directly into transfer-level coursework.” – Peter Bahr</a:t>
            </a:r>
          </a:p>
          <a:p>
            <a:r>
              <a:rPr lang="en-US" dirty="0"/>
              <a:t>It is important to look at actual historical throughput rates for various classes as well as the predicted throughput from Peter’s models.</a:t>
            </a:r>
          </a:p>
        </p:txBody>
      </p:sp>
    </p:spTree>
    <p:extLst>
      <p:ext uri="{BB962C8B-B14F-4D97-AF65-F5344CB8AC3E}">
        <p14:creationId xmlns:p14="http://schemas.microsoft.com/office/powerpoint/2010/main" val="186211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A3AB1-1412-49A6-AD26-C6A8305C0494}"/>
              </a:ext>
            </a:extLst>
          </p:cNvPr>
          <p:cNvSpPr>
            <a:spLocks noGrp="1"/>
          </p:cNvSpPr>
          <p:nvPr>
            <p:ph type="title"/>
          </p:nvPr>
        </p:nvSpPr>
        <p:spPr>
          <a:xfrm>
            <a:off x="404037" y="265888"/>
            <a:ext cx="11383925" cy="1325563"/>
          </a:xfrm>
        </p:spPr>
        <p:txBody>
          <a:bodyPr>
            <a:normAutofit/>
          </a:bodyPr>
          <a:lstStyle/>
          <a:p>
            <a:r>
              <a:rPr lang="en-US" sz="3200" dirty="0"/>
              <a:t>Predicted Probabilities of Completing Transfer-level math within one year disaggregated by HS GPA and initial math course</a:t>
            </a:r>
          </a:p>
        </p:txBody>
      </p:sp>
      <p:graphicFrame>
        <p:nvGraphicFramePr>
          <p:cNvPr id="6" name="Content Placeholder 5">
            <a:extLst>
              <a:ext uri="{FF2B5EF4-FFF2-40B4-BE49-F238E27FC236}">
                <a16:creationId xmlns:a16="http://schemas.microsoft.com/office/drawing/2014/main" id="{CDD1E6FD-1649-46CF-8829-FE1519414797}"/>
              </a:ext>
            </a:extLst>
          </p:cNvPr>
          <p:cNvGraphicFramePr>
            <a:graphicFrameLocks noGrp="1"/>
          </p:cNvGraphicFramePr>
          <p:nvPr>
            <p:ph idx="1"/>
            <p:extLst>
              <p:ext uri="{D42A27DB-BD31-4B8C-83A1-F6EECF244321}">
                <p14:modId xmlns:p14="http://schemas.microsoft.com/office/powerpoint/2010/main" val="2916864722"/>
              </p:ext>
            </p:extLst>
          </p:nvPr>
        </p:nvGraphicFramePr>
        <p:xfrm>
          <a:off x="616688" y="1591452"/>
          <a:ext cx="10958624" cy="47384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0925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4B197-605A-4FF9-9885-3F02DAE2A0C3}"/>
              </a:ext>
            </a:extLst>
          </p:cNvPr>
          <p:cNvSpPr>
            <a:spLocks noGrp="1"/>
          </p:cNvSpPr>
          <p:nvPr>
            <p:ph type="title"/>
          </p:nvPr>
        </p:nvSpPr>
        <p:spPr/>
        <p:txBody>
          <a:bodyPr>
            <a:normAutofit fontScale="90000"/>
          </a:bodyPr>
          <a:lstStyle/>
          <a:p>
            <a:r>
              <a:rPr lang="en-US" dirty="0"/>
              <a:t>Observed throughput rates for students starting in selected math classes by High School GPA</a:t>
            </a:r>
          </a:p>
        </p:txBody>
      </p:sp>
      <p:graphicFrame>
        <p:nvGraphicFramePr>
          <p:cNvPr id="4" name="Content Placeholder 3">
            <a:extLst>
              <a:ext uri="{FF2B5EF4-FFF2-40B4-BE49-F238E27FC236}">
                <a16:creationId xmlns:a16="http://schemas.microsoft.com/office/drawing/2014/main" id="{193B817F-EA94-48BC-B698-941F2C801E33}"/>
              </a:ext>
            </a:extLst>
          </p:cNvPr>
          <p:cNvGraphicFramePr>
            <a:graphicFrameLocks noGrp="1"/>
          </p:cNvGraphicFramePr>
          <p:nvPr>
            <p:ph idx="1"/>
            <p:extLst>
              <p:ext uri="{D42A27DB-BD31-4B8C-83A1-F6EECF244321}">
                <p14:modId xmlns:p14="http://schemas.microsoft.com/office/powerpoint/2010/main" val="13004631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83294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10129</TotalTime>
  <Words>338</Words>
  <Application>Microsoft Office PowerPoint</Application>
  <PresentationFormat>Widescreen</PresentationFormat>
  <Paragraphs>15</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Deconstructing Developmental Pathways and Outcomes at Bakersfield College</vt:lpstr>
      <vt:lpstr>High-level takeaway </vt:lpstr>
      <vt:lpstr>Predicted Probabilities of Completing Transfer-level math within one year disaggregated by HS GPA and initial math course</vt:lpstr>
      <vt:lpstr>Observed throughput rates for students starting in selected math classes by High School GPA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Peter Bahr’s Latest Study</dc:title>
  <dc:creator>Craig Hayward</dc:creator>
  <cp:lastModifiedBy>Craig Hayward</cp:lastModifiedBy>
  <cp:revision>27</cp:revision>
  <dcterms:created xsi:type="dcterms:W3CDTF">2018-11-05T01:18:59Z</dcterms:created>
  <dcterms:modified xsi:type="dcterms:W3CDTF">2018-11-13T00:47:54Z</dcterms:modified>
</cp:coreProperties>
</file>