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sldIdLst>
    <p:sldId id="282" r:id="rId2"/>
    <p:sldId id="287" r:id="rId3"/>
    <p:sldId id="288" r:id="rId4"/>
    <p:sldId id="289" r:id="rId5"/>
    <p:sldId id="290" r:id="rId6"/>
    <p:sldId id="29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9DD77-048F-444E-82B5-F716AACC7F03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A9417-210E-4900-9FD7-4A645C478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1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8600" y="304800"/>
            <a:ext cx="86868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8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9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2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800600"/>
            <a:ext cx="9144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5115656"/>
            <a:ext cx="83439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6043123"/>
            <a:ext cx="83439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1" y="1"/>
            <a:ext cx="301752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1"/>
          </p:nvPr>
        </p:nvSpPr>
        <p:spPr>
          <a:xfrm>
            <a:off x="3063240" y="1"/>
            <a:ext cx="301752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2"/>
          </p:nvPr>
        </p:nvSpPr>
        <p:spPr>
          <a:xfrm>
            <a:off x="6126480" y="1"/>
            <a:ext cx="301752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76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304800"/>
            <a:ext cx="86868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2514600"/>
            <a:ext cx="78867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257800"/>
            <a:ext cx="78867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3859" y="1714498"/>
            <a:ext cx="2630091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64" y="457200"/>
            <a:ext cx="5431583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3859" y="4590288"/>
            <a:ext cx="2635923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115050" y="0"/>
            <a:ext cx="302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610" y="4591761"/>
            <a:ext cx="2344340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610" y="1714500"/>
            <a:ext cx="2344340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6076188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8600" y="304800"/>
            <a:ext cx="86868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2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7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7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0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0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15050" y="0"/>
            <a:ext cx="302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0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A2C84D-38F9-4391-A214-B83EBD6D0AD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BA2229B-0F9B-4421-BCB5-66FDF40B28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6583680"/>
            <a:ext cx="914400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1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543800" cy="3566160"/>
          </a:xfrm>
        </p:spPr>
        <p:txBody>
          <a:bodyPr>
            <a:noAutofit/>
          </a:bodyPr>
          <a:lstStyle/>
          <a:p>
            <a:r>
              <a:rPr lang="en-US" sz="6000" b="1" dirty="0"/>
              <a:t>Deconstructing Developmental Pathways and Outcomes at Bakersfield College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8153400" cy="186897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Peter Riley Bahr       October 26, 2018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cap="none" dirty="0"/>
              <a:t>Center for the Study of Higher and Postsecondary </a:t>
            </a:r>
            <a:r>
              <a:rPr lang="en-US" cap="none" dirty="0" smtClean="0"/>
              <a:t>Education, University </a:t>
            </a:r>
            <a:r>
              <a:rPr lang="en-US" cap="none" dirty="0"/>
              <a:t>of </a:t>
            </a:r>
            <a:r>
              <a:rPr lang="en-US" cap="none" dirty="0" smtClean="0"/>
              <a:t>Michigan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Presented by: Janet Fulks and Craig Hayward</a:t>
            </a:r>
            <a:endParaRPr lang="en-US" dirty="0"/>
          </a:p>
          <a:p>
            <a:r>
              <a:rPr lang="en-US" dirty="0" smtClean="0"/>
              <a:t>Presented to: </a:t>
            </a:r>
            <a:r>
              <a:rPr lang="en-US" cap="none" dirty="0" smtClean="0"/>
              <a:t>Guided Pathways Implementation Team Nov 16, 2018; </a:t>
            </a:r>
            <a:r>
              <a:rPr lang="en-US" cap="none" dirty="0" smtClean="0"/>
              <a:t>AIQ Nov 16, 2018; President’s Cabinet Dec. 3, 2018 and College Council Dec 7, 2018 </a:t>
            </a:r>
            <a:endParaRPr lang="en-US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2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344"/>
            <a:ext cx="8229600" cy="1143000"/>
          </a:xfrm>
        </p:spPr>
        <p:txBody>
          <a:bodyPr/>
          <a:lstStyle/>
          <a:p>
            <a:r>
              <a:rPr lang="en-US" dirty="0"/>
              <a:t>Purpose &amp;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3886200"/>
          </a:xfrm>
        </p:spPr>
        <p:txBody>
          <a:bodyPr>
            <a:normAutofit/>
          </a:bodyPr>
          <a:lstStyle/>
          <a:p>
            <a:r>
              <a:rPr lang="en-US" sz="2400" dirty="0"/>
              <a:t>Investigate revised structures in developmental math and English (data from Summer 2015-Spring 2018)</a:t>
            </a:r>
          </a:p>
          <a:p>
            <a:r>
              <a:rPr lang="en-US" sz="2400" dirty="0"/>
              <a:t>Provide insights into BC’s efforts to comply with AB705</a:t>
            </a:r>
          </a:p>
          <a:p>
            <a:r>
              <a:rPr lang="en-US" sz="2400" dirty="0"/>
              <a:t>Central focus – outcomes through various pathways</a:t>
            </a:r>
          </a:p>
          <a:p>
            <a:pPr lvl="1"/>
            <a:r>
              <a:rPr lang="en-US" sz="2000" dirty="0"/>
              <a:t>math curriculum through LRNC B530, Math B65, and Math B60 ** focus on graduation requirement and transfer </a:t>
            </a:r>
          </a:p>
          <a:p>
            <a:pPr lvl="1"/>
            <a:r>
              <a:rPr lang="en-US" sz="2000" dirty="0" err="1"/>
              <a:t>Engl</a:t>
            </a:r>
            <a:r>
              <a:rPr lang="en-US" sz="2000" dirty="0"/>
              <a:t> B60 versus </a:t>
            </a:r>
            <a:r>
              <a:rPr lang="en-US" sz="2000" dirty="0" err="1"/>
              <a:t>Engl</a:t>
            </a:r>
            <a:r>
              <a:rPr lang="en-US" sz="2000" dirty="0"/>
              <a:t> B53, and </a:t>
            </a:r>
            <a:r>
              <a:rPr lang="en-US" sz="2000" dirty="0" err="1"/>
              <a:t>Engl</a:t>
            </a:r>
            <a:r>
              <a:rPr lang="en-US" sz="2000" dirty="0"/>
              <a:t> B50 versus LRNC B510</a:t>
            </a:r>
          </a:p>
          <a:p>
            <a:r>
              <a:rPr lang="en-US" sz="2400" dirty="0"/>
              <a:t>Analysis of HSGPA &amp; data compared to success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32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63436F-0385-4834-B197-86E7788A5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ECB9D8-2B60-4108-8BE9-1FD6C5C79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9800"/>
            <a:ext cx="8229600" cy="4068763"/>
          </a:xfrm>
        </p:spPr>
        <p:txBody>
          <a:bodyPr>
            <a:normAutofit/>
          </a:bodyPr>
          <a:lstStyle/>
          <a:p>
            <a:r>
              <a:rPr lang="en-US" sz="2400" dirty="0"/>
              <a:t>Math: Students primarily started within 1 semester except for LRNC 530 which averages in second semester.</a:t>
            </a:r>
          </a:p>
          <a:p>
            <a:r>
              <a:rPr lang="en-US" sz="2400" dirty="0"/>
              <a:t>Why?</a:t>
            </a:r>
          </a:p>
          <a:p>
            <a:r>
              <a:rPr lang="en-US" sz="2400" dirty="0"/>
              <a:t>Comments:</a:t>
            </a:r>
          </a:p>
          <a:p>
            <a:pPr lvl="1"/>
            <a:r>
              <a:rPr lang="en-US" sz="2000" dirty="0"/>
              <a:t>Getting students into math early</a:t>
            </a:r>
          </a:p>
          <a:p>
            <a:pPr lvl="1"/>
            <a:r>
              <a:rPr lang="en-US" sz="2000" dirty="0"/>
              <a:t>Success *note about LRNC 530</a:t>
            </a:r>
          </a:p>
          <a:p>
            <a:pPr lvl="1"/>
            <a:r>
              <a:rPr lang="en-US" sz="2000" dirty="0"/>
              <a:t>See handout</a:t>
            </a:r>
          </a:p>
          <a:p>
            <a:r>
              <a:rPr lang="en-US" sz="2400" dirty="0"/>
              <a:t>Average completion after first attempt table 6</a:t>
            </a:r>
          </a:p>
          <a:p>
            <a:endParaRPr lang="en-US" sz="2400" dirty="0"/>
          </a:p>
        </p:txBody>
      </p:sp>
      <p:pic>
        <p:nvPicPr>
          <p:cNvPr id="4" name="Picture 3" descr="C:\Users\Janet\AppData\Local\Microsoft\Windows\INetCache\IE\J38KXPRD\dominos[1].jpg">
            <a:extLst>
              <a:ext uri="{FF2B5EF4-FFF2-40B4-BE49-F238E27FC236}">
                <a16:creationId xmlns:a16="http://schemas.microsoft.com/office/drawing/2014/main" xmlns="" id="{9D8AE1B1-3BA9-4F1D-9816-859F0A8DC1E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0"/>
            <a:ext cx="3048000" cy="196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600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0E2351-05D5-4C0D-85F0-8F49BE3B1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Significance of First Course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72AEE-8D7D-4F2C-BC0F-B3801941DF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8200" y="1905000"/>
            <a:ext cx="4038600" cy="40783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Unsuccessful First Attempt</a:t>
            </a:r>
          </a:p>
          <a:p>
            <a:endParaRPr lang="en-US" dirty="0"/>
          </a:p>
          <a:p>
            <a:r>
              <a:rPr lang="en-US" dirty="0"/>
              <a:t>NO second math 2/3rds NO second English 2/3-1/2</a:t>
            </a:r>
          </a:p>
          <a:p>
            <a:endParaRPr lang="en-US" dirty="0"/>
          </a:p>
          <a:p>
            <a:r>
              <a:rPr lang="en-US" dirty="0"/>
              <a:t>LRNC are different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70F97E0-6834-48F3-9DB0-3C2A2BF6D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1905000"/>
            <a:ext cx="4038600" cy="40783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Successful First Attempt</a:t>
            </a:r>
          </a:p>
          <a:p>
            <a:endParaRPr lang="en-US" dirty="0"/>
          </a:p>
          <a:p>
            <a:r>
              <a:rPr lang="en-US" dirty="0"/>
              <a:t>Math B70 - BSTEM  </a:t>
            </a:r>
          </a:p>
          <a:p>
            <a:r>
              <a:rPr lang="en-US" dirty="0"/>
              <a:t>Math B65 – Psych B5</a:t>
            </a:r>
          </a:p>
          <a:p>
            <a:endParaRPr lang="en-US" dirty="0"/>
          </a:p>
          <a:p>
            <a:r>
              <a:rPr lang="en-US" dirty="0"/>
              <a:t>LRNC B510 </a:t>
            </a:r>
            <a:r>
              <a:rPr lang="en-US" dirty="0" smtClean="0"/>
              <a:t>- English </a:t>
            </a:r>
            <a:r>
              <a:rPr lang="en-US" dirty="0"/>
              <a:t>1A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89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1919C58-0C7E-4903-919A-F23284B3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GPA by the numbers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D7A788C9-91CF-4E5B-B917-B68B83F4BD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92" r="30818" b="13741"/>
          <a:stretch/>
        </p:blipFill>
        <p:spPr>
          <a:xfrm>
            <a:off x="457200" y="2311879"/>
            <a:ext cx="7569818" cy="355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06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01FDFA1D-2AF5-4A1E-893F-FD740789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81000"/>
            <a:ext cx="8991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Considerations: Graduation </a:t>
            </a:r>
            <a:r>
              <a:rPr lang="en-US" dirty="0"/>
              <a:t>Requirement vs Transfer level Quantitative Reasoning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4FAA81D-732A-407A-B53B-C1A456D18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Pathways:</a:t>
            </a:r>
          </a:p>
          <a:p>
            <a:pPr marL="0" indent="0">
              <a:buNone/>
            </a:pPr>
            <a:r>
              <a:rPr lang="en-US" sz="2400" dirty="0"/>
              <a:t>If transfer directed, &amp; unsuccessful, do you award a local degree?</a:t>
            </a:r>
          </a:p>
          <a:p>
            <a:pPr marL="0" indent="0">
              <a:buNone/>
            </a:pPr>
            <a:r>
              <a:rPr lang="en-US" sz="2400" dirty="0"/>
              <a:t>If not transfer directed, do you put them into transfer?</a:t>
            </a:r>
          </a:p>
          <a:p>
            <a:pPr marL="0" indent="0">
              <a:buNone/>
            </a:pPr>
            <a:r>
              <a:rPr lang="en-US" sz="2400" dirty="0"/>
              <a:t>If transfer directed and unsuccessful, what guidance do you provide?</a:t>
            </a:r>
          </a:p>
          <a:p>
            <a:pPr marL="0" indent="0">
              <a:buNone/>
            </a:pPr>
            <a:r>
              <a:rPr lang="en-US" sz="2400" dirty="0"/>
              <a:t>Who makes the placement choice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r>
              <a:rPr lang="en-US" sz="2400" dirty="0" smtClean="0"/>
              <a:t>Guided Self Placement is it for </a:t>
            </a:r>
            <a:r>
              <a:rPr lang="en-US" sz="2400" smtClean="0"/>
              <a:t>Bakersfield College?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68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Custom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6C6C72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288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Retrospect</vt:lpstr>
      <vt:lpstr>Deconstructing Developmental Pathways and Outcomes at Bakersfield College</vt:lpstr>
      <vt:lpstr>Purpose &amp; Process</vt:lpstr>
      <vt:lpstr>Data  </vt:lpstr>
      <vt:lpstr>Significance of First Course Success</vt:lpstr>
      <vt:lpstr>GPA by the numbers</vt:lpstr>
      <vt:lpstr>Considerations: Graduation Requirement vs Transfer level Quantitative Reasoning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</dc:creator>
  <cp:lastModifiedBy>Janet</cp:lastModifiedBy>
  <cp:revision>80</cp:revision>
  <dcterms:created xsi:type="dcterms:W3CDTF">2016-10-22T14:21:21Z</dcterms:created>
  <dcterms:modified xsi:type="dcterms:W3CDTF">2018-11-11T18:12:44Z</dcterms:modified>
</cp:coreProperties>
</file>