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ela Gomez" initials="PG" lastIdx="0" clrIdx="0">
    <p:extLst>
      <p:ext uri="{19B8F6BF-5375-455C-9EA6-DF929625EA0E}">
        <p15:presenceInfo xmlns:p15="http://schemas.microsoft.com/office/powerpoint/2012/main" userId="S-1-5-21-1233836580-496834097-1642054019-814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2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150063\AppData\Local\Microsoft\Windows\INetCache\Content.Outlook\1BM4PJUV\AG-CA-NUT-%202018-09-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150063\AppData\Local\Packages\Microsoft.MicrosoftEdge_8wekyb3d8bbwe\TempState\Downloads\DRAFT%20Awards%20by%20Type%20and%20Major%20with%20LC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150063\AppData\Local\Microsoft\Windows\INetCache\Content.Outlook\1BM4PJUV\AG-CA-NUT-%202018-09-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150063\AppData\Local\Microsoft\Windows\INetCache\Content.Outlook\1BM4PJUV\AG-CA-NUT-%202018-09-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Fall 2018 First - Time Students</a:t>
            </a:r>
          </a:p>
        </c:rich>
      </c:tx>
      <c:layout>
        <c:manualLayout>
          <c:xMode val="edge"/>
          <c:yMode val="edge"/>
          <c:x val="0.29552454638822323"/>
          <c:y val="1.42222222222222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B5292E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Sheet1!$A$5:$A$14</c:f>
              <c:strCache>
                <c:ptCount val="10"/>
                <c:pt idx="0">
                  <c:v>Animal Science</c:v>
                </c:pt>
                <c:pt idx="1">
                  <c:v>Ag Business-Mangament</c:v>
                </c:pt>
                <c:pt idx="2">
                  <c:v>Culinary Arts</c:v>
                </c:pt>
                <c:pt idx="3">
                  <c:v>Veterinary Technician/ Pre-Vet Med.</c:v>
                </c:pt>
                <c:pt idx="4">
                  <c:v>Forestry</c:v>
                </c:pt>
                <c:pt idx="5">
                  <c:v>Plant Science Crops Emphasis</c:v>
                </c:pt>
                <c:pt idx="6">
                  <c:v>Food Service Management/ Dietetic Services</c:v>
                </c:pt>
                <c:pt idx="7">
                  <c:v>Environmental Horticulture</c:v>
                </c:pt>
                <c:pt idx="8">
                  <c:v>Agriculture Plant Science</c:v>
                </c:pt>
                <c:pt idx="9">
                  <c:v>Plant Science Horticulture Emp</c:v>
                </c:pt>
              </c:strCache>
            </c:strRef>
          </c:cat>
          <c:val>
            <c:numRef>
              <c:f>Sheet1!$B$5:$B$14</c:f>
              <c:numCache>
                <c:formatCode>_(* #,##0_);_(* \(#,##0\);_(* "-"??_);_(@_)</c:formatCode>
                <c:ptCount val="10"/>
                <c:pt idx="0">
                  <c:v>158</c:v>
                </c:pt>
                <c:pt idx="1">
                  <c:v>129</c:v>
                </c:pt>
                <c:pt idx="2">
                  <c:v>57</c:v>
                </c:pt>
                <c:pt idx="3">
                  <c:v>18</c:v>
                </c:pt>
                <c:pt idx="4">
                  <c:v>16</c:v>
                </c:pt>
                <c:pt idx="5">
                  <c:v>15</c:v>
                </c:pt>
                <c:pt idx="6">
                  <c:v>15</c:v>
                </c:pt>
                <c:pt idx="7">
                  <c:v>7</c:v>
                </c:pt>
                <c:pt idx="8">
                  <c:v>6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31-4EA2-8B9A-C15D31CCB2F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90650880"/>
        <c:axId val="690651208"/>
      </c:barChart>
      <c:catAx>
        <c:axId val="69065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0651208"/>
        <c:crosses val="autoZero"/>
        <c:auto val="1"/>
        <c:lblAlgn val="ctr"/>
        <c:lblOffset val="100"/>
        <c:noMultiLvlLbl val="0"/>
      </c:catAx>
      <c:valAx>
        <c:axId val="69065120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690650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'AWARDS BY TYPE AND MAJOR - LC'!$B$7</c:f>
              <c:strCache>
                <c:ptCount val="1"/>
                <c:pt idx="0">
                  <c:v>Agriculture, Culinary Arts &amp; Nutrition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solidFill>
                <a:srgbClr val="B5292E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</a:ln>
              <a:effectLst/>
            </c:spPr>
            <c:trendlineType val="exp"/>
            <c:dispRSqr val="0"/>
            <c:dispEq val="0"/>
          </c:trendline>
          <c:cat>
            <c:strRef>
              <c:f>'AWARDS BY TYPE AND MAJOR - LC'!$C$6:$L$6</c:f>
              <c:strCache>
                <c:ptCount val="10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  <c:pt idx="9">
                  <c:v>2017-18</c:v>
                </c:pt>
              </c:strCache>
            </c:strRef>
          </c:cat>
          <c:val>
            <c:numRef>
              <c:f>'AWARDS BY TYPE AND MAJOR - LC'!$C$7:$L$7</c:f>
              <c:numCache>
                <c:formatCode>#0</c:formatCode>
                <c:ptCount val="10"/>
                <c:pt idx="0">
                  <c:v>32</c:v>
                </c:pt>
                <c:pt idx="1">
                  <c:v>43</c:v>
                </c:pt>
                <c:pt idx="2">
                  <c:v>56</c:v>
                </c:pt>
                <c:pt idx="3">
                  <c:v>60</c:v>
                </c:pt>
                <c:pt idx="4">
                  <c:v>88</c:v>
                </c:pt>
                <c:pt idx="5">
                  <c:v>115</c:v>
                </c:pt>
                <c:pt idx="6">
                  <c:v>60</c:v>
                </c:pt>
                <c:pt idx="7">
                  <c:v>81</c:v>
                </c:pt>
                <c:pt idx="8">
                  <c:v>115</c:v>
                </c:pt>
                <c:pt idx="9">
                  <c:v>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E5-4D8F-B3B0-72883A55F8E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38504616"/>
        <c:axId val="638512160"/>
      </c:lineChart>
      <c:catAx>
        <c:axId val="6385046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Years Awarded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512160"/>
        <c:crosses val="autoZero"/>
        <c:auto val="1"/>
        <c:lblAlgn val="ctr"/>
        <c:lblOffset val="100"/>
        <c:noMultiLvlLbl val="0"/>
      </c:catAx>
      <c:valAx>
        <c:axId val="638512160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of Awards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504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&lt;14.9 units attempted in F'18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B5292E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Sheet1!$A$18:$A$27</c:f>
              <c:strCache>
                <c:ptCount val="10"/>
                <c:pt idx="0">
                  <c:v>Plant Science Crops Emphasis</c:v>
                </c:pt>
                <c:pt idx="1">
                  <c:v>Animal Science</c:v>
                </c:pt>
                <c:pt idx="2">
                  <c:v>Agriculture Plant Science</c:v>
                </c:pt>
                <c:pt idx="3">
                  <c:v>Food Service Management/ Dietetic Services</c:v>
                </c:pt>
                <c:pt idx="4">
                  <c:v>Culinary Arts</c:v>
                </c:pt>
                <c:pt idx="5">
                  <c:v>Environmental Horticulture</c:v>
                </c:pt>
                <c:pt idx="6">
                  <c:v>Plant Science Horticulture Emp</c:v>
                </c:pt>
                <c:pt idx="7">
                  <c:v>Forestry</c:v>
                </c:pt>
                <c:pt idx="8">
                  <c:v>Ag Business-Mangament</c:v>
                </c:pt>
                <c:pt idx="9">
                  <c:v>Veterinary Technician/ Pre-Vet Med.</c:v>
                </c:pt>
              </c:strCache>
            </c:strRef>
          </c:cat>
          <c:val>
            <c:numRef>
              <c:f>Sheet1!$B$18:$B$27</c:f>
              <c:numCache>
                <c:formatCode>_(* #,##0_);_(* \(#,##0\);_(* "-"??_);_(@_)</c:formatCode>
                <c:ptCount val="10"/>
                <c:pt idx="0">
                  <c:v>136</c:v>
                </c:pt>
                <c:pt idx="1">
                  <c:v>113</c:v>
                </c:pt>
                <c:pt idx="2">
                  <c:v>55</c:v>
                </c:pt>
                <c:pt idx="3">
                  <c:v>17</c:v>
                </c:pt>
                <c:pt idx="4">
                  <c:v>15</c:v>
                </c:pt>
                <c:pt idx="5">
                  <c:v>15</c:v>
                </c:pt>
                <c:pt idx="6">
                  <c:v>13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35-432F-AE15-311D092D3BA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62678064"/>
        <c:axId val="462679704"/>
      </c:barChart>
      <c:catAx>
        <c:axId val="46267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2679704"/>
        <c:crosses val="autoZero"/>
        <c:auto val="1"/>
        <c:lblAlgn val="ctr"/>
        <c:lblOffset val="100"/>
        <c:noMultiLvlLbl val="0"/>
      </c:catAx>
      <c:valAx>
        <c:axId val="46267970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462678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i="0" baseline="0" dirty="0"/>
              <a:t>&gt;15</a:t>
            </a:r>
            <a:r>
              <a:rPr lang="en-US" sz="1600" b="1" i="0" baseline="0" dirty="0">
                <a:effectLst/>
              </a:rPr>
              <a:t> </a:t>
            </a:r>
            <a:r>
              <a:rPr lang="en-US" sz="1800" b="1" i="0" baseline="0" dirty="0">
                <a:effectLst/>
              </a:rPr>
              <a:t>units attempted in F'18 </a:t>
            </a:r>
            <a:endParaRPr lang="en-US" sz="1400" dirty="0">
              <a:effectLst/>
            </a:endParaRPr>
          </a:p>
        </c:rich>
      </c:tx>
      <c:layout>
        <c:manualLayout>
          <c:xMode val="edge"/>
          <c:yMode val="edge"/>
          <c:x val="0.31671881561679155"/>
          <c:y val="2.65339920634810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Sheet1!$B$29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rgbClr val="B5292E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Sheet1!$A$30:$A$39</c:f>
              <c:strCache>
                <c:ptCount val="10"/>
                <c:pt idx="0">
                  <c:v>Plant Science Crops Emphasis</c:v>
                </c:pt>
                <c:pt idx="1">
                  <c:v>Animal Science</c:v>
                </c:pt>
                <c:pt idx="2">
                  <c:v>Agriculture Plant Science</c:v>
                </c:pt>
                <c:pt idx="3">
                  <c:v>Plant Science Horticulture Emp</c:v>
                </c:pt>
                <c:pt idx="4">
                  <c:v>Ag Business-Mangament</c:v>
                </c:pt>
                <c:pt idx="5">
                  <c:v>Veterinary Technician/ Pre-Vet Med.</c:v>
                </c:pt>
                <c:pt idx="6">
                  <c:v>Forestry</c:v>
                </c:pt>
                <c:pt idx="7">
                  <c:v>Food Service Management/ Dietetic Services</c:v>
                </c:pt>
                <c:pt idx="8">
                  <c:v>Environmental Horticulture</c:v>
                </c:pt>
                <c:pt idx="9">
                  <c:v>Culinary Arts</c:v>
                </c:pt>
              </c:strCache>
            </c:strRef>
          </c:cat>
          <c:val>
            <c:numRef>
              <c:f>Sheet1!$B$30:$B$39</c:f>
              <c:numCache>
                <c:formatCode>_(* #,##0_);_(* \(#,##0\);_(* "-"??_);_(@_)</c:formatCode>
                <c:ptCount val="10"/>
                <c:pt idx="0">
                  <c:v>22</c:v>
                </c:pt>
                <c:pt idx="1">
                  <c:v>16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B8-4A6C-BA28-0DDA03F45F8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38497784"/>
        <c:axId val="638495488"/>
      </c:barChart>
      <c:catAx>
        <c:axId val="63849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495488"/>
        <c:crosses val="autoZero"/>
        <c:auto val="1"/>
        <c:lblAlgn val="ctr"/>
        <c:lblOffset val="100"/>
        <c:noMultiLvlLbl val="0"/>
      </c:catAx>
      <c:valAx>
        <c:axId val="63849548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638497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5651-A630-4B9D-B354-CC467E2B84F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E64A-70B4-44E7-B6D7-14F2655E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65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5651-A630-4B9D-B354-CC467E2B84F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E64A-70B4-44E7-B6D7-14F2655E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51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5651-A630-4B9D-B354-CC467E2B84F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E64A-70B4-44E7-B6D7-14F2655E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6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5651-A630-4B9D-B354-CC467E2B84F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E64A-70B4-44E7-B6D7-14F2655E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1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5651-A630-4B9D-B354-CC467E2B84F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E64A-70B4-44E7-B6D7-14F2655E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7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5651-A630-4B9D-B354-CC467E2B84F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E64A-70B4-44E7-B6D7-14F2655E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2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5651-A630-4B9D-B354-CC467E2B84F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E64A-70B4-44E7-B6D7-14F2655E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9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5651-A630-4B9D-B354-CC467E2B84F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E64A-70B4-44E7-B6D7-14F2655E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6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5651-A630-4B9D-B354-CC467E2B84F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E64A-70B4-44E7-B6D7-14F2655E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2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5651-A630-4B9D-B354-CC467E2B84F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E64A-70B4-44E7-B6D7-14F2655E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090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5651-A630-4B9D-B354-CC467E2B84F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BE64A-70B4-44E7-B6D7-14F2655E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7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65651-A630-4B9D-B354-CC467E2B84F5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BE64A-70B4-44E7-B6D7-14F2655EA4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1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79" y="739833"/>
            <a:ext cx="10914611" cy="2770130"/>
          </a:xfrm>
        </p:spPr>
        <p:txBody>
          <a:bodyPr anchor="ctr">
            <a:normAutofit/>
          </a:bodyPr>
          <a:lstStyle/>
          <a:p>
            <a:r>
              <a:rPr lang="en-US" sz="4800" dirty="0" smtClean="0"/>
              <a:t>Agriculture, Nutrition &amp; Culinary Arts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82081"/>
            <a:ext cx="9144000" cy="2538311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/>
              <a:t>Guided Pathways</a:t>
            </a:r>
          </a:p>
          <a:p>
            <a:endParaRPr lang="en-US" sz="3200" dirty="0"/>
          </a:p>
          <a:p>
            <a:r>
              <a:rPr lang="en-US" sz="2600" dirty="0" smtClean="0"/>
              <a:t>Pamela Gomez &amp; Cornelio Rodriguez</a:t>
            </a:r>
          </a:p>
          <a:p>
            <a:r>
              <a:rPr lang="en-US" sz="2600" dirty="0" smtClean="0"/>
              <a:t>Presentation to College Council</a:t>
            </a:r>
          </a:p>
          <a:p>
            <a:r>
              <a:rPr lang="en-US" sz="2600" dirty="0" smtClean="0"/>
              <a:t>September 21, 2018</a:t>
            </a:r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0" y="5760548"/>
            <a:ext cx="12192000" cy="922712"/>
          </a:xfrm>
          <a:prstGeom prst="rect">
            <a:avLst/>
          </a:prstGeom>
          <a:solidFill>
            <a:srgbClr val="B529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99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269" y="169792"/>
            <a:ext cx="10723418" cy="448886"/>
          </a:xfrm>
        </p:spPr>
        <p:txBody>
          <a:bodyPr anchor="ctr">
            <a:normAutofit fontScale="90000"/>
          </a:bodyPr>
          <a:lstStyle/>
          <a:p>
            <a:r>
              <a:rPr lang="en-US" sz="4800" dirty="0" smtClean="0"/>
              <a:t>Agriculture, Nutrition &amp; Culinary Arts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5257" y="725403"/>
            <a:ext cx="6600306" cy="67724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Fall 2018 Head Count – 1,601</a:t>
            </a:r>
          </a:p>
          <a:p>
            <a:r>
              <a:rPr lang="en-US" dirty="0" smtClean="0"/>
              <a:t>First Time Students 426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793971"/>
            <a:ext cx="12192000" cy="922712"/>
          </a:xfrm>
          <a:prstGeom prst="rect">
            <a:avLst/>
          </a:prstGeom>
          <a:solidFill>
            <a:srgbClr val="B529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786466"/>
              </p:ext>
            </p:extLst>
          </p:nvPr>
        </p:nvGraphicFramePr>
        <p:xfrm>
          <a:off x="3241184" y="1643062"/>
          <a:ext cx="5476875" cy="3571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908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291" y="410861"/>
            <a:ext cx="10778836" cy="977364"/>
          </a:xfrm>
        </p:spPr>
        <p:txBody>
          <a:bodyPr anchor="ctr">
            <a:normAutofit fontScale="90000"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Agriculture, Nutrition &amp; Culinary Arts</a:t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7767" y="1238596"/>
            <a:ext cx="6605848" cy="1438103"/>
          </a:xfrm>
        </p:spPr>
        <p:txBody>
          <a:bodyPr>
            <a:normAutofit/>
          </a:bodyPr>
          <a:lstStyle/>
          <a:p>
            <a:r>
              <a:rPr lang="en-US" dirty="0" smtClean="0"/>
              <a:t>Guided Pathways Award Trend</a:t>
            </a:r>
          </a:p>
          <a:p>
            <a:r>
              <a:rPr lang="en-US" dirty="0" smtClean="0"/>
              <a:t>Degrees and Certificates Awarded in Pathway</a:t>
            </a:r>
          </a:p>
          <a:p>
            <a:r>
              <a:rPr lang="en-US" dirty="0" smtClean="0"/>
              <a:t>2008-2018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785661"/>
            <a:ext cx="12192000" cy="922712"/>
          </a:xfrm>
          <a:prstGeom prst="rect">
            <a:avLst/>
          </a:prstGeom>
          <a:solidFill>
            <a:srgbClr val="B529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1381289"/>
              </p:ext>
            </p:extLst>
          </p:nvPr>
        </p:nvGraphicFramePr>
        <p:xfrm>
          <a:off x="3934691" y="267669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7410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291" y="410861"/>
            <a:ext cx="10778836" cy="977364"/>
          </a:xfrm>
        </p:spPr>
        <p:txBody>
          <a:bodyPr anchor="ctr">
            <a:normAutofit fontScale="90000"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Agriculture, Nutrition &amp; Culinary Arts</a:t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6327" y="1238596"/>
            <a:ext cx="6691746" cy="1371599"/>
          </a:xfrm>
        </p:spPr>
        <p:txBody>
          <a:bodyPr>
            <a:normAutofit/>
          </a:bodyPr>
          <a:lstStyle/>
          <a:p>
            <a:r>
              <a:rPr lang="en-US" dirty="0" smtClean="0"/>
              <a:t>Guided Pathways </a:t>
            </a:r>
          </a:p>
          <a:p>
            <a:r>
              <a:rPr lang="en-US" dirty="0" smtClean="0"/>
              <a:t>14.9 units or less Attempted in First Semester</a:t>
            </a:r>
          </a:p>
          <a:p>
            <a:r>
              <a:rPr lang="en-US" dirty="0" smtClean="0"/>
              <a:t>Fall 2018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5785658"/>
            <a:ext cx="12192000" cy="922712"/>
          </a:xfrm>
          <a:prstGeom prst="rect">
            <a:avLst/>
          </a:prstGeom>
          <a:solidFill>
            <a:srgbClr val="B529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7989188"/>
              </p:ext>
            </p:extLst>
          </p:nvPr>
        </p:nvGraphicFramePr>
        <p:xfrm>
          <a:off x="3316779" y="2527545"/>
          <a:ext cx="5813453" cy="3091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6430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4291" y="410861"/>
            <a:ext cx="10778836" cy="977364"/>
          </a:xfrm>
        </p:spPr>
        <p:txBody>
          <a:bodyPr anchor="ctr">
            <a:normAutofit fontScale="90000"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Agriculture, Nutrition &amp; Culinary Arts</a:t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6327" y="1238596"/>
            <a:ext cx="6691746" cy="1371599"/>
          </a:xfrm>
        </p:spPr>
        <p:txBody>
          <a:bodyPr>
            <a:normAutofit/>
          </a:bodyPr>
          <a:lstStyle/>
          <a:p>
            <a:r>
              <a:rPr lang="en-US" dirty="0" smtClean="0"/>
              <a:t>Guided Pathways </a:t>
            </a:r>
          </a:p>
          <a:p>
            <a:r>
              <a:rPr lang="en-US" dirty="0" smtClean="0"/>
              <a:t>15 units or more Attempted in First Semester</a:t>
            </a:r>
          </a:p>
          <a:p>
            <a:r>
              <a:rPr lang="en-US" dirty="0" smtClean="0"/>
              <a:t>Fall 2018</a:t>
            </a:r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5785658"/>
            <a:ext cx="12192000" cy="922712"/>
          </a:xfrm>
          <a:prstGeom prst="rect">
            <a:avLst/>
          </a:prstGeom>
          <a:solidFill>
            <a:srgbClr val="B529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995141"/>
              </p:ext>
            </p:extLst>
          </p:nvPr>
        </p:nvGraphicFramePr>
        <p:xfrm>
          <a:off x="3488531" y="2715142"/>
          <a:ext cx="5367338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3214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102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Agriculture, Nutrition &amp; Culinary Arts</vt:lpstr>
      <vt:lpstr>Agriculture, Nutrition &amp; Culinary Arts</vt:lpstr>
      <vt:lpstr> Agriculture, Nutrition &amp; Culinary Arts </vt:lpstr>
      <vt:lpstr> Agriculture, Nutrition &amp; Culinary Arts </vt:lpstr>
      <vt:lpstr> Agriculture, Nutrition &amp; Culinary Arts </vt:lpstr>
    </vt:vector>
  </TitlesOfParts>
  <Company>Bakersfield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Agriculture, Nutrition &amp; Culinary Arts</dc:title>
  <dc:creator>Pamela Gomez</dc:creator>
  <cp:lastModifiedBy>Jessica Wojtysiak</cp:lastModifiedBy>
  <cp:revision>14</cp:revision>
  <cp:lastPrinted>2018-09-21T00:11:43Z</cp:lastPrinted>
  <dcterms:created xsi:type="dcterms:W3CDTF">2018-09-20T21:54:00Z</dcterms:created>
  <dcterms:modified xsi:type="dcterms:W3CDTF">2018-10-23T19:11:47Z</dcterms:modified>
</cp:coreProperties>
</file>