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56" r:id="rId2"/>
    <p:sldId id="289" r:id="rId3"/>
    <p:sldId id="290" r:id="rId4"/>
    <p:sldId id="292" r:id="rId5"/>
    <p:sldId id="291" r:id="rId6"/>
    <p:sldId id="282" r:id="rId7"/>
    <p:sldId id="27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53" autoAdjust="0"/>
    <p:restoredTop sz="86744" autoAdjust="0"/>
  </p:normalViewPr>
  <p:slideViewPr>
    <p:cSldViewPr snapToGrid="0">
      <p:cViewPr varScale="1">
        <p:scale>
          <a:sx n="60" d="100"/>
          <a:sy n="60" d="100"/>
        </p:scale>
        <p:origin x="532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AA76F6-3544-4E43-A05E-839AAAAD85AE}" type="doc">
      <dgm:prSet loTypeId="urn:microsoft.com/office/officeart/2005/8/layout/cycle6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40B98CC-D77D-468E-A27A-AE530FF526C1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More Mobile</a:t>
          </a:r>
        </a:p>
      </dgm:t>
    </dgm:pt>
    <dgm:pt modelId="{A26DAD43-D0CC-4D49-8DBF-FAB098B420C5}" type="parTrans" cxnId="{0EDD8442-25E1-4953-91EC-B27E0C603F7C}">
      <dgm:prSet/>
      <dgm:spPr/>
      <dgm:t>
        <a:bodyPr/>
        <a:lstStyle/>
        <a:p>
          <a:endParaRPr lang="en-US"/>
        </a:p>
      </dgm:t>
    </dgm:pt>
    <dgm:pt modelId="{A6C1E5DC-BBD9-4439-8046-EA39A8B8EA18}" type="sibTrans" cxnId="{0EDD8442-25E1-4953-91EC-B27E0C603F7C}">
      <dgm:prSet/>
      <dgm:spPr/>
      <dgm:t>
        <a:bodyPr/>
        <a:lstStyle/>
        <a:p>
          <a:endParaRPr lang="en-US"/>
        </a:p>
      </dgm:t>
    </dgm:pt>
    <dgm:pt modelId="{E49B589F-A7D2-4130-9A5B-0E5A69A5E175}">
      <dgm:prSet phldrT="[Text]"/>
      <dgm:spPr/>
      <dgm:t>
        <a:bodyPr/>
        <a:lstStyle/>
        <a:p>
          <a:r>
            <a:rPr lang="en-US" dirty="0" smtClean="0"/>
            <a:t>More Interactive</a:t>
          </a:r>
          <a:endParaRPr lang="en-US" dirty="0"/>
        </a:p>
      </dgm:t>
    </dgm:pt>
    <dgm:pt modelId="{D99393C7-7DC5-4D59-B535-D63878443DB5}" type="parTrans" cxnId="{9F4007B3-DA32-430D-8318-C7307814D16A}">
      <dgm:prSet/>
      <dgm:spPr/>
      <dgm:t>
        <a:bodyPr/>
        <a:lstStyle/>
        <a:p>
          <a:endParaRPr lang="en-US"/>
        </a:p>
      </dgm:t>
    </dgm:pt>
    <dgm:pt modelId="{40E05D90-4FB8-4D99-84D6-4F5650A2C35C}" type="sibTrans" cxnId="{9F4007B3-DA32-430D-8318-C7307814D16A}">
      <dgm:prSet/>
      <dgm:spPr/>
      <dgm:t>
        <a:bodyPr/>
        <a:lstStyle/>
        <a:p>
          <a:endParaRPr lang="en-US"/>
        </a:p>
      </dgm:t>
    </dgm:pt>
    <dgm:pt modelId="{37BFBCA0-AFD8-4E8D-A721-AE2F26732A79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More Data Focused</a:t>
          </a:r>
        </a:p>
      </dgm:t>
    </dgm:pt>
    <dgm:pt modelId="{5DA0DE82-9145-4C25-A598-34ACCBFFA74B}" type="parTrans" cxnId="{82C1179A-DCF9-41A0-A32E-19349120F9D0}">
      <dgm:prSet/>
      <dgm:spPr/>
      <dgm:t>
        <a:bodyPr/>
        <a:lstStyle/>
        <a:p>
          <a:endParaRPr lang="en-US"/>
        </a:p>
      </dgm:t>
    </dgm:pt>
    <dgm:pt modelId="{98DFED83-D6C5-4A87-9313-23BA33BDCAA0}" type="sibTrans" cxnId="{82C1179A-DCF9-41A0-A32E-19349120F9D0}">
      <dgm:prSet/>
      <dgm:spPr/>
      <dgm:t>
        <a:bodyPr/>
        <a:lstStyle/>
        <a:p>
          <a:endParaRPr lang="en-US"/>
        </a:p>
      </dgm:t>
    </dgm:pt>
    <dgm:pt modelId="{A0B3E3D1-BE20-482C-97FA-A8C269820DAD}">
      <dgm:prSet phldrT="[Text]"/>
      <dgm:spPr/>
      <dgm:t>
        <a:bodyPr/>
        <a:lstStyle/>
        <a:p>
          <a:r>
            <a:rPr lang="en-US" dirty="0" smtClean="0"/>
            <a:t>More Engagement</a:t>
          </a:r>
          <a:endParaRPr lang="en-US" dirty="0"/>
        </a:p>
      </dgm:t>
    </dgm:pt>
    <dgm:pt modelId="{21D514D4-CCF0-485A-85DE-5E5CA76C928D}" type="parTrans" cxnId="{BEC98EAD-AF89-4D24-A835-212194413AA2}">
      <dgm:prSet/>
      <dgm:spPr/>
      <dgm:t>
        <a:bodyPr/>
        <a:lstStyle/>
        <a:p>
          <a:endParaRPr lang="en-US"/>
        </a:p>
      </dgm:t>
    </dgm:pt>
    <dgm:pt modelId="{AAE8C595-CAA5-4F28-B199-21ADFBB64BD2}" type="sibTrans" cxnId="{BEC98EAD-AF89-4D24-A835-212194413AA2}">
      <dgm:prSet/>
      <dgm:spPr/>
      <dgm:t>
        <a:bodyPr/>
        <a:lstStyle/>
        <a:p>
          <a:endParaRPr lang="en-US"/>
        </a:p>
      </dgm:t>
    </dgm:pt>
    <dgm:pt modelId="{5F8F058A-B384-4F90-8403-2B6A157C111A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More Social</a:t>
          </a:r>
        </a:p>
      </dgm:t>
    </dgm:pt>
    <dgm:pt modelId="{948B605B-409A-4B63-AF1B-E2F1CF77812A}" type="parTrans" cxnId="{652FDED2-B47F-412F-9DAF-0C6328695236}">
      <dgm:prSet/>
      <dgm:spPr/>
      <dgm:t>
        <a:bodyPr/>
        <a:lstStyle/>
        <a:p>
          <a:endParaRPr lang="en-US"/>
        </a:p>
      </dgm:t>
    </dgm:pt>
    <dgm:pt modelId="{6B099B23-8042-447B-AEF3-3B321D3A10B4}" type="sibTrans" cxnId="{652FDED2-B47F-412F-9DAF-0C6328695236}">
      <dgm:prSet/>
      <dgm:spPr/>
      <dgm:t>
        <a:bodyPr/>
        <a:lstStyle/>
        <a:p>
          <a:endParaRPr lang="en-US"/>
        </a:p>
      </dgm:t>
    </dgm:pt>
    <dgm:pt modelId="{C707FCC8-AA84-4567-8F52-95E38F99FC0B}" type="pres">
      <dgm:prSet presAssocID="{18AA76F6-3544-4E43-A05E-839AAAAD85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69F6C0-08DF-47CF-9262-CB70ABA70E90}" type="pres">
      <dgm:prSet presAssocID="{840B98CC-D77D-468E-A27A-AE530FF526C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D7044-643A-4420-863B-8A80A67A149F}" type="pres">
      <dgm:prSet presAssocID="{840B98CC-D77D-468E-A27A-AE530FF526C1}" presName="spNode" presStyleCnt="0"/>
      <dgm:spPr/>
      <dgm:t>
        <a:bodyPr/>
        <a:lstStyle/>
        <a:p>
          <a:endParaRPr lang="en-US"/>
        </a:p>
      </dgm:t>
    </dgm:pt>
    <dgm:pt modelId="{7F2C4C9E-3A61-4399-9F2A-D2FB786EE311}" type="pres">
      <dgm:prSet presAssocID="{A6C1E5DC-BBD9-4439-8046-EA39A8B8EA1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4111121C-BCFC-4157-95EF-1EDF3DC0EB80}" type="pres">
      <dgm:prSet presAssocID="{E49B589F-A7D2-4130-9A5B-0E5A69A5E17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E5114-0BD7-4E52-A02B-C9AD77BF9279}" type="pres">
      <dgm:prSet presAssocID="{E49B589F-A7D2-4130-9A5B-0E5A69A5E175}" presName="spNode" presStyleCnt="0"/>
      <dgm:spPr/>
      <dgm:t>
        <a:bodyPr/>
        <a:lstStyle/>
        <a:p>
          <a:endParaRPr lang="en-US"/>
        </a:p>
      </dgm:t>
    </dgm:pt>
    <dgm:pt modelId="{96137F0E-8914-4862-AAB3-DA691AC4AB17}" type="pres">
      <dgm:prSet presAssocID="{40E05D90-4FB8-4D99-84D6-4F5650A2C35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37FC44D-BC76-4FA3-8073-477738DDD84A}" type="pres">
      <dgm:prSet presAssocID="{37BFBCA0-AFD8-4E8D-A721-AE2F26732A7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12370B-7B0B-4DBC-B701-27021F7B0A2A}" type="pres">
      <dgm:prSet presAssocID="{37BFBCA0-AFD8-4E8D-A721-AE2F26732A79}" presName="spNode" presStyleCnt="0"/>
      <dgm:spPr/>
      <dgm:t>
        <a:bodyPr/>
        <a:lstStyle/>
        <a:p>
          <a:endParaRPr lang="en-US"/>
        </a:p>
      </dgm:t>
    </dgm:pt>
    <dgm:pt modelId="{045EF031-30FF-469C-A550-4C2F58CCEDED}" type="pres">
      <dgm:prSet presAssocID="{98DFED83-D6C5-4A87-9313-23BA33BDCAA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2E6CFF7-FD93-4468-8339-10A150BBC616}" type="pres">
      <dgm:prSet presAssocID="{A0B3E3D1-BE20-482C-97FA-A8C269820DA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BE744-7265-4138-87EF-A9F1EC1D7D4D}" type="pres">
      <dgm:prSet presAssocID="{A0B3E3D1-BE20-482C-97FA-A8C269820DAD}" presName="spNode" presStyleCnt="0"/>
      <dgm:spPr/>
      <dgm:t>
        <a:bodyPr/>
        <a:lstStyle/>
        <a:p>
          <a:endParaRPr lang="en-US"/>
        </a:p>
      </dgm:t>
    </dgm:pt>
    <dgm:pt modelId="{D72E72A1-4D27-4136-A1DC-A257460DA137}" type="pres">
      <dgm:prSet presAssocID="{AAE8C595-CAA5-4F28-B199-21ADFBB64BD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1ECF6E71-259C-422D-B5E2-4CD1146277B3}" type="pres">
      <dgm:prSet presAssocID="{5F8F058A-B384-4F90-8403-2B6A157C111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AAD66-3190-4396-9042-8F874504DDEB}" type="pres">
      <dgm:prSet presAssocID="{5F8F058A-B384-4F90-8403-2B6A157C111A}" presName="spNode" presStyleCnt="0"/>
      <dgm:spPr/>
      <dgm:t>
        <a:bodyPr/>
        <a:lstStyle/>
        <a:p>
          <a:endParaRPr lang="en-US"/>
        </a:p>
      </dgm:t>
    </dgm:pt>
    <dgm:pt modelId="{6CF02365-2484-499E-852C-F6F22B69E0E7}" type="pres">
      <dgm:prSet presAssocID="{6B099B23-8042-447B-AEF3-3B321D3A10B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80DB0196-DAB9-4227-9817-0EF0634BFEA6}" type="presOf" srcId="{A0B3E3D1-BE20-482C-97FA-A8C269820DAD}" destId="{D2E6CFF7-FD93-4468-8339-10A150BBC616}" srcOrd="0" destOrd="0" presId="urn:microsoft.com/office/officeart/2005/8/layout/cycle6"/>
    <dgm:cxn modelId="{CB44BBE2-AA1F-4E4A-9A1D-39F4160A3A62}" type="presOf" srcId="{AAE8C595-CAA5-4F28-B199-21ADFBB64BD2}" destId="{D72E72A1-4D27-4136-A1DC-A257460DA137}" srcOrd="0" destOrd="0" presId="urn:microsoft.com/office/officeart/2005/8/layout/cycle6"/>
    <dgm:cxn modelId="{5E830E03-2015-40B6-9C29-21CDAF585B6D}" type="presOf" srcId="{37BFBCA0-AFD8-4E8D-A721-AE2F26732A79}" destId="{C37FC44D-BC76-4FA3-8073-477738DDD84A}" srcOrd="0" destOrd="0" presId="urn:microsoft.com/office/officeart/2005/8/layout/cycle6"/>
    <dgm:cxn modelId="{652FDED2-B47F-412F-9DAF-0C6328695236}" srcId="{18AA76F6-3544-4E43-A05E-839AAAAD85AE}" destId="{5F8F058A-B384-4F90-8403-2B6A157C111A}" srcOrd="4" destOrd="0" parTransId="{948B605B-409A-4B63-AF1B-E2F1CF77812A}" sibTransId="{6B099B23-8042-447B-AEF3-3B321D3A10B4}"/>
    <dgm:cxn modelId="{5318E1A5-43EA-4590-A9B3-F59AD7ADEA52}" type="presOf" srcId="{40E05D90-4FB8-4D99-84D6-4F5650A2C35C}" destId="{96137F0E-8914-4862-AAB3-DA691AC4AB17}" srcOrd="0" destOrd="0" presId="urn:microsoft.com/office/officeart/2005/8/layout/cycle6"/>
    <dgm:cxn modelId="{9F4007B3-DA32-430D-8318-C7307814D16A}" srcId="{18AA76F6-3544-4E43-A05E-839AAAAD85AE}" destId="{E49B589F-A7D2-4130-9A5B-0E5A69A5E175}" srcOrd="1" destOrd="0" parTransId="{D99393C7-7DC5-4D59-B535-D63878443DB5}" sibTransId="{40E05D90-4FB8-4D99-84D6-4F5650A2C35C}"/>
    <dgm:cxn modelId="{4E28ED2C-07B8-4159-B437-E22D73A63679}" type="presOf" srcId="{5F8F058A-B384-4F90-8403-2B6A157C111A}" destId="{1ECF6E71-259C-422D-B5E2-4CD1146277B3}" srcOrd="0" destOrd="0" presId="urn:microsoft.com/office/officeart/2005/8/layout/cycle6"/>
    <dgm:cxn modelId="{FA241D4D-8AD5-4109-AA32-178767E13613}" type="presOf" srcId="{18AA76F6-3544-4E43-A05E-839AAAAD85AE}" destId="{C707FCC8-AA84-4567-8F52-95E38F99FC0B}" srcOrd="0" destOrd="0" presId="urn:microsoft.com/office/officeart/2005/8/layout/cycle6"/>
    <dgm:cxn modelId="{82C1179A-DCF9-41A0-A32E-19349120F9D0}" srcId="{18AA76F6-3544-4E43-A05E-839AAAAD85AE}" destId="{37BFBCA0-AFD8-4E8D-A721-AE2F26732A79}" srcOrd="2" destOrd="0" parTransId="{5DA0DE82-9145-4C25-A598-34ACCBFFA74B}" sibTransId="{98DFED83-D6C5-4A87-9313-23BA33BDCAA0}"/>
    <dgm:cxn modelId="{0EDD8442-25E1-4953-91EC-B27E0C603F7C}" srcId="{18AA76F6-3544-4E43-A05E-839AAAAD85AE}" destId="{840B98CC-D77D-468E-A27A-AE530FF526C1}" srcOrd="0" destOrd="0" parTransId="{A26DAD43-D0CC-4D49-8DBF-FAB098B420C5}" sibTransId="{A6C1E5DC-BBD9-4439-8046-EA39A8B8EA18}"/>
    <dgm:cxn modelId="{2D6240CA-995C-43F5-8C17-56620459FFDA}" type="presOf" srcId="{A6C1E5DC-BBD9-4439-8046-EA39A8B8EA18}" destId="{7F2C4C9E-3A61-4399-9F2A-D2FB786EE311}" srcOrd="0" destOrd="0" presId="urn:microsoft.com/office/officeart/2005/8/layout/cycle6"/>
    <dgm:cxn modelId="{03A97B5A-F40D-49AD-9157-5DE836EF88CA}" type="presOf" srcId="{E49B589F-A7D2-4130-9A5B-0E5A69A5E175}" destId="{4111121C-BCFC-4157-95EF-1EDF3DC0EB80}" srcOrd="0" destOrd="0" presId="urn:microsoft.com/office/officeart/2005/8/layout/cycle6"/>
    <dgm:cxn modelId="{F32DB12B-1CAD-409C-8C36-08E55024CACC}" type="presOf" srcId="{98DFED83-D6C5-4A87-9313-23BA33BDCAA0}" destId="{045EF031-30FF-469C-A550-4C2F58CCEDED}" srcOrd="0" destOrd="0" presId="urn:microsoft.com/office/officeart/2005/8/layout/cycle6"/>
    <dgm:cxn modelId="{BEC98EAD-AF89-4D24-A835-212194413AA2}" srcId="{18AA76F6-3544-4E43-A05E-839AAAAD85AE}" destId="{A0B3E3D1-BE20-482C-97FA-A8C269820DAD}" srcOrd="3" destOrd="0" parTransId="{21D514D4-CCF0-485A-85DE-5E5CA76C928D}" sibTransId="{AAE8C595-CAA5-4F28-B199-21ADFBB64BD2}"/>
    <dgm:cxn modelId="{691B9959-81C6-49D0-A2AE-9CD548C75250}" type="presOf" srcId="{840B98CC-D77D-468E-A27A-AE530FF526C1}" destId="{F869F6C0-08DF-47CF-9262-CB70ABA70E90}" srcOrd="0" destOrd="0" presId="urn:microsoft.com/office/officeart/2005/8/layout/cycle6"/>
    <dgm:cxn modelId="{76D6FDF9-D043-4FD3-B4DD-BFA319B6BFE3}" type="presOf" srcId="{6B099B23-8042-447B-AEF3-3B321D3A10B4}" destId="{6CF02365-2484-499E-852C-F6F22B69E0E7}" srcOrd="0" destOrd="0" presId="urn:microsoft.com/office/officeart/2005/8/layout/cycle6"/>
    <dgm:cxn modelId="{D63D380E-D801-42F7-9357-E150418F20F8}" type="presParOf" srcId="{C707FCC8-AA84-4567-8F52-95E38F99FC0B}" destId="{F869F6C0-08DF-47CF-9262-CB70ABA70E90}" srcOrd="0" destOrd="0" presId="urn:microsoft.com/office/officeart/2005/8/layout/cycle6"/>
    <dgm:cxn modelId="{C9FA83D8-64BD-4D43-94F1-64DA8370AF10}" type="presParOf" srcId="{C707FCC8-AA84-4567-8F52-95E38F99FC0B}" destId="{E24D7044-643A-4420-863B-8A80A67A149F}" srcOrd="1" destOrd="0" presId="urn:microsoft.com/office/officeart/2005/8/layout/cycle6"/>
    <dgm:cxn modelId="{19C9C270-4B1C-4CC4-B4A4-7BB1D178BC52}" type="presParOf" srcId="{C707FCC8-AA84-4567-8F52-95E38F99FC0B}" destId="{7F2C4C9E-3A61-4399-9F2A-D2FB786EE311}" srcOrd="2" destOrd="0" presId="urn:microsoft.com/office/officeart/2005/8/layout/cycle6"/>
    <dgm:cxn modelId="{199CCEFC-C3A7-473F-A4D6-E69B6A43EB8C}" type="presParOf" srcId="{C707FCC8-AA84-4567-8F52-95E38F99FC0B}" destId="{4111121C-BCFC-4157-95EF-1EDF3DC0EB80}" srcOrd="3" destOrd="0" presId="urn:microsoft.com/office/officeart/2005/8/layout/cycle6"/>
    <dgm:cxn modelId="{27F56F3C-C011-4343-AA3D-CF8831EB7DFE}" type="presParOf" srcId="{C707FCC8-AA84-4567-8F52-95E38F99FC0B}" destId="{A3CE5114-0BD7-4E52-A02B-C9AD77BF9279}" srcOrd="4" destOrd="0" presId="urn:microsoft.com/office/officeart/2005/8/layout/cycle6"/>
    <dgm:cxn modelId="{FC4FBEA5-D23C-4A71-8CAD-A067AAD6C512}" type="presParOf" srcId="{C707FCC8-AA84-4567-8F52-95E38F99FC0B}" destId="{96137F0E-8914-4862-AAB3-DA691AC4AB17}" srcOrd="5" destOrd="0" presId="urn:microsoft.com/office/officeart/2005/8/layout/cycle6"/>
    <dgm:cxn modelId="{9972EA72-E42E-4209-BA80-072C76A873F9}" type="presParOf" srcId="{C707FCC8-AA84-4567-8F52-95E38F99FC0B}" destId="{C37FC44D-BC76-4FA3-8073-477738DDD84A}" srcOrd="6" destOrd="0" presId="urn:microsoft.com/office/officeart/2005/8/layout/cycle6"/>
    <dgm:cxn modelId="{C67D578B-AC24-47F5-88E2-8129844D7E4F}" type="presParOf" srcId="{C707FCC8-AA84-4567-8F52-95E38F99FC0B}" destId="{A912370B-7B0B-4DBC-B701-27021F7B0A2A}" srcOrd="7" destOrd="0" presId="urn:microsoft.com/office/officeart/2005/8/layout/cycle6"/>
    <dgm:cxn modelId="{59248A24-35AF-4258-AC0F-49274E9E25C3}" type="presParOf" srcId="{C707FCC8-AA84-4567-8F52-95E38F99FC0B}" destId="{045EF031-30FF-469C-A550-4C2F58CCEDED}" srcOrd="8" destOrd="0" presId="urn:microsoft.com/office/officeart/2005/8/layout/cycle6"/>
    <dgm:cxn modelId="{06ECCC33-8B90-4ABF-85EC-1DF100316C50}" type="presParOf" srcId="{C707FCC8-AA84-4567-8F52-95E38F99FC0B}" destId="{D2E6CFF7-FD93-4468-8339-10A150BBC616}" srcOrd="9" destOrd="0" presId="urn:microsoft.com/office/officeart/2005/8/layout/cycle6"/>
    <dgm:cxn modelId="{F18C0E20-EA22-4DB5-82EF-62C2D4321468}" type="presParOf" srcId="{C707FCC8-AA84-4567-8F52-95E38F99FC0B}" destId="{468BE744-7265-4138-87EF-A9F1EC1D7D4D}" srcOrd="10" destOrd="0" presId="urn:microsoft.com/office/officeart/2005/8/layout/cycle6"/>
    <dgm:cxn modelId="{8FDEF5AF-95A9-480B-8A5D-7569C3E107A9}" type="presParOf" srcId="{C707FCC8-AA84-4567-8F52-95E38F99FC0B}" destId="{D72E72A1-4D27-4136-A1DC-A257460DA137}" srcOrd="11" destOrd="0" presId="urn:microsoft.com/office/officeart/2005/8/layout/cycle6"/>
    <dgm:cxn modelId="{D8CAB003-042F-48A4-9A3F-87F98EB7B650}" type="presParOf" srcId="{C707FCC8-AA84-4567-8F52-95E38F99FC0B}" destId="{1ECF6E71-259C-422D-B5E2-4CD1146277B3}" srcOrd="12" destOrd="0" presId="urn:microsoft.com/office/officeart/2005/8/layout/cycle6"/>
    <dgm:cxn modelId="{4B1684C1-D6BD-455F-A7DE-ED960CA41DAE}" type="presParOf" srcId="{C707FCC8-AA84-4567-8F52-95E38F99FC0B}" destId="{D3CAAD66-3190-4396-9042-8F874504DDEB}" srcOrd="13" destOrd="0" presId="urn:microsoft.com/office/officeart/2005/8/layout/cycle6"/>
    <dgm:cxn modelId="{F4075E2C-8609-48A2-B68E-2F7BE6702EC2}" type="presParOf" srcId="{C707FCC8-AA84-4567-8F52-95E38F99FC0B}" destId="{6CF02365-2484-499E-852C-F6F22B69E0E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9F6C0-08DF-47CF-9262-CB70ABA70E90}">
      <dsp:nvSpPr>
        <dsp:cNvPr id="0" name=""/>
        <dsp:cNvSpPr/>
      </dsp:nvSpPr>
      <dsp:spPr>
        <a:xfrm>
          <a:off x="1653510" y="936"/>
          <a:ext cx="754615" cy="49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 smtClean="0"/>
            <a:t>More Mobile</a:t>
          </a:r>
        </a:p>
      </dsp:txBody>
      <dsp:txXfrm>
        <a:off x="1677454" y="24880"/>
        <a:ext cx="706727" cy="442612"/>
      </dsp:txXfrm>
    </dsp:sp>
    <dsp:sp modelId="{7F2C4C9E-3A61-4399-9F2A-D2FB786EE311}">
      <dsp:nvSpPr>
        <dsp:cNvPr id="0" name=""/>
        <dsp:cNvSpPr/>
      </dsp:nvSpPr>
      <dsp:spPr>
        <a:xfrm>
          <a:off x="1051452" y="246186"/>
          <a:ext cx="1958732" cy="1958732"/>
        </a:xfrm>
        <a:custGeom>
          <a:avLst/>
          <a:gdLst/>
          <a:ahLst/>
          <a:cxnLst/>
          <a:rect l="0" t="0" r="0" b="0"/>
          <a:pathLst>
            <a:path>
              <a:moveTo>
                <a:pt x="1361850" y="77776"/>
              </a:moveTo>
              <a:arcTo wR="979366" hR="979366" stAng="17579296" swAng="195999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1121C-BCFC-4157-95EF-1EDF3DC0EB80}">
      <dsp:nvSpPr>
        <dsp:cNvPr id="0" name=""/>
        <dsp:cNvSpPr/>
      </dsp:nvSpPr>
      <dsp:spPr>
        <a:xfrm>
          <a:off x="2584943" y="677662"/>
          <a:ext cx="754615" cy="49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More Interactive</a:t>
          </a:r>
          <a:endParaRPr lang="en-US" sz="900" kern="1200" dirty="0"/>
        </a:p>
      </dsp:txBody>
      <dsp:txXfrm>
        <a:off x="2608887" y="701606"/>
        <a:ext cx="706727" cy="442612"/>
      </dsp:txXfrm>
    </dsp:sp>
    <dsp:sp modelId="{96137F0E-8914-4862-AAB3-DA691AC4AB17}">
      <dsp:nvSpPr>
        <dsp:cNvPr id="0" name=""/>
        <dsp:cNvSpPr/>
      </dsp:nvSpPr>
      <dsp:spPr>
        <a:xfrm>
          <a:off x="1051452" y="246186"/>
          <a:ext cx="1958732" cy="1958732"/>
        </a:xfrm>
        <a:custGeom>
          <a:avLst/>
          <a:gdLst/>
          <a:ahLst/>
          <a:cxnLst/>
          <a:rect l="0" t="0" r="0" b="0"/>
          <a:pathLst>
            <a:path>
              <a:moveTo>
                <a:pt x="1957396" y="928232"/>
              </a:moveTo>
              <a:arcTo wR="979366" hR="979366" stAng="21420430" swAng="2195114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FC44D-BC76-4FA3-8073-477738DDD84A}">
      <dsp:nvSpPr>
        <dsp:cNvPr id="0" name=""/>
        <dsp:cNvSpPr/>
      </dsp:nvSpPr>
      <dsp:spPr>
        <a:xfrm>
          <a:off x="2229167" y="1772627"/>
          <a:ext cx="754615" cy="49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 smtClean="0"/>
            <a:t>More Data Focused</a:t>
          </a:r>
        </a:p>
      </dsp:txBody>
      <dsp:txXfrm>
        <a:off x="2253111" y="1796571"/>
        <a:ext cx="706727" cy="442612"/>
      </dsp:txXfrm>
    </dsp:sp>
    <dsp:sp modelId="{045EF031-30FF-469C-A550-4C2F58CCEDED}">
      <dsp:nvSpPr>
        <dsp:cNvPr id="0" name=""/>
        <dsp:cNvSpPr/>
      </dsp:nvSpPr>
      <dsp:spPr>
        <a:xfrm>
          <a:off x="1051452" y="246186"/>
          <a:ext cx="1958732" cy="1958732"/>
        </a:xfrm>
        <a:custGeom>
          <a:avLst/>
          <a:gdLst/>
          <a:ahLst/>
          <a:cxnLst/>
          <a:rect l="0" t="0" r="0" b="0"/>
          <a:pathLst>
            <a:path>
              <a:moveTo>
                <a:pt x="1173829" y="1939232"/>
              </a:moveTo>
              <a:arcTo wR="979366" hR="979366" stAng="4712835" swAng="1374331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6CFF7-FD93-4468-8339-10A150BBC616}">
      <dsp:nvSpPr>
        <dsp:cNvPr id="0" name=""/>
        <dsp:cNvSpPr/>
      </dsp:nvSpPr>
      <dsp:spPr>
        <a:xfrm>
          <a:off x="1077853" y="1772627"/>
          <a:ext cx="754615" cy="49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More Engagement</a:t>
          </a:r>
          <a:endParaRPr lang="en-US" sz="900" kern="1200" dirty="0"/>
        </a:p>
      </dsp:txBody>
      <dsp:txXfrm>
        <a:off x="1101797" y="1796571"/>
        <a:ext cx="706727" cy="442612"/>
      </dsp:txXfrm>
    </dsp:sp>
    <dsp:sp modelId="{D72E72A1-4D27-4136-A1DC-A257460DA137}">
      <dsp:nvSpPr>
        <dsp:cNvPr id="0" name=""/>
        <dsp:cNvSpPr/>
      </dsp:nvSpPr>
      <dsp:spPr>
        <a:xfrm>
          <a:off x="1051452" y="246186"/>
          <a:ext cx="1958732" cy="1958732"/>
        </a:xfrm>
        <a:custGeom>
          <a:avLst/>
          <a:gdLst/>
          <a:ahLst/>
          <a:cxnLst/>
          <a:rect l="0" t="0" r="0" b="0"/>
          <a:pathLst>
            <a:path>
              <a:moveTo>
                <a:pt x="163559" y="1521231"/>
              </a:moveTo>
              <a:arcTo wR="979366" hR="979366" stAng="8784456" swAng="2195114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F6E71-259C-422D-B5E2-4CD1146277B3}">
      <dsp:nvSpPr>
        <dsp:cNvPr id="0" name=""/>
        <dsp:cNvSpPr/>
      </dsp:nvSpPr>
      <dsp:spPr>
        <a:xfrm>
          <a:off x="722077" y="677662"/>
          <a:ext cx="754615" cy="49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 smtClean="0"/>
            <a:t>More Social</a:t>
          </a:r>
        </a:p>
      </dsp:txBody>
      <dsp:txXfrm>
        <a:off x="746021" y="701606"/>
        <a:ext cx="706727" cy="442612"/>
      </dsp:txXfrm>
    </dsp:sp>
    <dsp:sp modelId="{6CF02365-2484-499E-852C-F6F22B69E0E7}">
      <dsp:nvSpPr>
        <dsp:cNvPr id="0" name=""/>
        <dsp:cNvSpPr/>
      </dsp:nvSpPr>
      <dsp:spPr>
        <a:xfrm>
          <a:off x="1051452" y="246186"/>
          <a:ext cx="1958732" cy="1958732"/>
        </a:xfrm>
        <a:custGeom>
          <a:avLst/>
          <a:gdLst/>
          <a:ahLst/>
          <a:cxnLst/>
          <a:rect l="0" t="0" r="0" b="0"/>
          <a:pathLst>
            <a:path>
              <a:moveTo>
                <a:pt x="170749" y="426829"/>
              </a:moveTo>
              <a:arcTo wR="979366" hR="979366" stAng="12860714" swAng="195999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5E71C-FD9E-4564-90B3-F17787E55E1D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0C251-E57D-4EA0-9C47-0F198A57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7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0C251-E57D-4EA0-9C47-0F198A5774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127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6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90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2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2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99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7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65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355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2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3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9709" y="1752599"/>
            <a:ext cx="10737273" cy="241761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Today’s Students. Tomorrow’s Workforce.</a:t>
            </a:r>
            <a:endParaRPr lang="en-US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725" y="5206971"/>
            <a:ext cx="3657600" cy="6688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31" r="25674" b="38430"/>
          <a:stretch/>
        </p:blipFill>
        <p:spPr>
          <a:xfrm>
            <a:off x="2219326" y="1421339"/>
            <a:ext cx="7812428" cy="16838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26871" y="4942413"/>
            <a:ext cx="1431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Powered by: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4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On-Campus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61500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smtClean="0">
                <a:solidFill>
                  <a:srgbClr val="C00000"/>
                </a:solidFill>
              </a:rPr>
              <a:t>495</a:t>
            </a:r>
            <a:endParaRPr lang="en-US" sz="4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Student Employees employed on-campus as of March 2019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smtClean="0">
                <a:solidFill>
                  <a:srgbClr val="C00000"/>
                </a:solidFill>
              </a:rPr>
              <a:t>53</a:t>
            </a:r>
            <a:endParaRPr lang="en-US" sz="4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Departments on-campus that employ students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smtClean="0">
                <a:solidFill>
                  <a:srgbClr val="C00000"/>
                </a:solidFill>
              </a:rPr>
              <a:t>37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Departments that utilize Federal Work Study funding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On-Campus Employment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61500"/>
            <a:ext cx="10906878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 On-Campus flow simulates current HR process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are filtered for minimum qualifications and sent to the perspective department </a:t>
            </a:r>
            <a:r>
              <a:rPr lang="en-US" dirty="0" smtClean="0"/>
              <a:t>supervisor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Supervisors conduct interviews and make a selection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Prospective student then comes to Student Employment to complete onboarding paperwork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Students background link is requested and sent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Upon notification of completion of background, student is added to a “board action” and submitted to HR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Once clearance is received from HR student is cleared to work</a:t>
            </a:r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 Provides an equitable process for all students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Requires a resume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21618540"/>
              </p:ext>
            </p:extLst>
          </p:nvPr>
        </p:nvGraphicFramePr>
        <p:xfrm>
          <a:off x="6996223" y="3859620"/>
          <a:ext cx="4061637" cy="2296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Image result for jobspeaker mobile app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5" t="30546" r="30331" b="30020"/>
          <a:stretch/>
        </p:blipFill>
        <p:spPr bwMode="auto">
          <a:xfrm>
            <a:off x="8674282" y="4701274"/>
            <a:ext cx="731964" cy="73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3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 to getting students hired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When job closes contact your Job Developer right away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After extending an offer send the student right away to FACE 16 with 2 forms of 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Follow up with student to see if they have completed the background check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Call Student Employment at anytime for an update to find out where the student is in the process</a:t>
            </a:r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Communication is key!</a:t>
            </a:r>
            <a:endParaRPr lang="en-US" b="1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1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Supervisor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On-campus Supervisor handbook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Individual Job Developer and first time/ongoing training and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Support with Needs Improvement Plans and Terminations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 KUDOS CORNER!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NEW</a:t>
            </a:r>
          </a:p>
          <a:p>
            <a:r>
              <a:rPr lang="en-US" dirty="0" smtClean="0"/>
              <a:t>Department Trainings for Student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All in One!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2426" y="265814"/>
            <a:ext cx="4171950" cy="667724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Automatically pulls SLOs from declared programs to assist in creating profile and resume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Click of a button students profile turns into a printable resume.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i="1" u="sng" dirty="0" smtClean="0">
                <a:solidFill>
                  <a:schemeClr val="tx1"/>
                </a:solidFill>
              </a:rPr>
              <a:t>Apply </a:t>
            </a:r>
            <a:r>
              <a:rPr lang="en-US" sz="1600" b="1" i="1" u="sng" dirty="0" smtClean="0">
                <a:solidFill>
                  <a:schemeClr val="tx1"/>
                </a:solidFill>
              </a:rPr>
              <a:t>for on and off campus jobs</a:t>
            </a:r>
            <a:endParaRPr lang="en-US" sz="1600" b="1" i="1" u="sng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24 hours a day/7 days per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Via online or mobile application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Reminder Notifications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For events and interviews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On-Campus event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dvertising and registration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Include attachments and public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Learning Center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9 Informational </a:t>
            </a:r>
            <a:r>
              <a:rPr lang="en-US" sz="1300" dirty="0"/>
              <a:t>Short</a:t>
            </a:r>
            <a:r>
              <a:rPr lang="en-US" sz="1300" dirty="0">
                <a:solidFill>
                  <a:schemeClr val="tx1"/>
                </a:solidFill>
              </a:rPr>
              <a:t> Videos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Job Readiness </a:t>
            </a:r>
            <a:r>
              <a:rPr lang="en-US" sz="1300" dirty="0" smtClean="0">
                <a:solidFill>
                  <a:schemeClr val="tx1"/>
                </a:solidFill>
              </a:rPr>
              <a:t>Related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UExplore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Students can explore wages, job trends and career exploration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UVerify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Students can enter employment information which will provide data on employment outcomes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Alumni status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Work Based Learning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Currently in Beta testing</a:t>
            </a:r>
            <a:endParaRPr lang="en-US" sz="13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5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Us </a:t>
            </a:r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T</a:t>
            </a:r>
            <a:r>
              <a:rPr lang="en-US" dirty="0" smtClean="0"/>
              <a:t>he Word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455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Include in your syllabus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Short statement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Allow a classroom visit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Share our monthly newsletter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Encourage students to attend a </a:t>
            </a:r>
            <a:r>
              <a:rPr lang="en-US" dirty="0" err="1" smtClean="0"/>
              <a:t>Jobspeaker</a:t>
            </a:r>
            <a:r>
              <a:rPr lang="en-US" dirty="0" smtClean="0"/>
              <a:t> Workshop – Every Monday 1-3pm in CSS 151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Also available at BC South West Campus and Delano Campus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Work with Student Employment to schedule your own workshop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Look out for us “popping up” around campus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Follow us on social media #</a:t>
            </a:r>
            <a:r>
              <a:rPr lang="en-US" dirty="0" err="1" smtClean="0"/>
              <a:t>BakersfieldCollegeCTE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9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7F7F7F"/>
      </a:accent1>
      <a:accent2>
        <a:srgbClr val="C00000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3034</TotalTime>
  <Words>421</Words>
  <Application>Microsoft Office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Today’s Students. Tomorrow’s Workforce.</vt:lpstr>
      <vt:lpstr>On-Campus Employment</vt:lpstr>
      <vt:lpstr>On-Campus Employment Process</vt:lpstr>
      <vt:lpstr>Improvements to getting students hired</vt:lpstr>
      <vt:lpstr>Supervisor Support</vt:lpstr>
      <vt:lpstr>All in One!</vt:lpstr>
      <vt:lpstr>Help Us Get The Word Out</vt:lpstr>
      <vt:lpstr>Questions? </vt:lpstr>
    </vt:vector>
  </TitlesOfParts>
  <Company>Bakersfield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Baltazar</dc:creator>
  <cp:lastModifiedBy>Stephanie Baltazar</cp:lastModifiedBy>
  <cp:revision>100</cp:revision>
  <dcterms:created xsi:type="dcterms:W3CDTF">2018-03-13T19:37:26Z</dcterms:created>
  <dcterms:modified xsi:type="dcterms:W3CDTF">2019-05-03T03:19:08Z</dcterms:modified>
</cp:coreProperties>
</file>