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8" r:id="rId1"/>
  </p:sldMasterIdLst>
  <p:notesMasterIdLst>
    <p:notesMasterId r:id="rId9"/>
  </p:notesMasterIdLst>
  <p:handoutMasterIdLst>
    <p:handoutMasterId r:id="rId10"/>
  </p:handoutMasterIdLst>
  <p:sldIdLst>
    <p:sldId id="256" r:id="rId2"/>
    <p:sldId id="257" r:id="rId3"/>
    <p:sldId id="263" r:id="rId4"/>
    <p:sldId id="264" r:id="rId5"/>
    <p:sldId id="260" r:id="rId6"/>
    <p:sldId id="262" r:id="rId7"/>
    <p:sldId id="261" r:id="rId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74"/>
  </p:normalViewPr>
  <p:slideViewPr>
    <p:cSldViewPr snapToGrid="0" snapToObjects="1">
      <p:cViewPr varScale="1">
        <p:scale>
          <a:sx n="94" d="100"/>
          <a:sy n="94" d="100"/>
        </p:scale>
        <p:origin x="73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1301C39-4B46-4706-BA47-25FE48003AC8}" type="datetimeFigureOut">
              <a:rPr lang="en-US" smtClean="0"/>
              <a:t>4/13/19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A812FC1-94BD-4119-8A7C-92FD141D1BB0}" type="slidenum">
              <a:rPr lang="en-US" smtClean="0"/>
              <a:t>‹#›</a:t>
            </a:fld>
            <a:endParaRPr lang="en-US"/>
          </a:p>
        </p:txBody>
      </p:sp>
    </p:spTree>
    <p:extLst>
      <p:ext uri="{BB962C8B-B14F-4D97-AF65-F5344CB8AC3E}">
        <p14:creationId xmlns:p14="http://schemas.microsoft.com/office/powerpoint/2010/main" val="281118682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13T07:05:47.803"/>
    </inkml:context>
    <inkml:brush xml:id="br0">
      <inkml:brushProperty name="width" value="0.08571" units="cm"/>
      <inkml:brushProperty name="height" value="0.08571" units="cm"/>
    </inkml:brush>
  </inkml:definitions>
  <inkml:trace contextRef="#ctx0" brushRef="#br0">1 1 6846,'21'0'0,"0"9"0,0 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2129E0F-A0B1-4A76-B656-AAF761E27C56}" type="datetimeFigureOut">
              <a:rPr lang="en-US" smtClean="0"/>
              <a:t>4/13/19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64D9C82-52DA-48D4-8AF1-02EE8DBFFDF7}" type="slidenum">
              <a:rPr lang="en-US" smtClean="0"/>
              <a:t>‹#›</a:t>
            </a:fld>
            <a:endParaRPr lang="en-US"/>
          </a:p>
        </p:txBody>
      </p:sp>
    </p:spTree>
    <p:extLst>
      <p:ext uri="{BB962C8B-B14F-4D97-AF65-F5344CB8AC3E}">
        <p14:creationId xmlns:p14="http://schemas.microsoft.com/office/powerpoint/2010/main" val="761034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Michael P McNellis</a:t>
            </a:r>
            <a:br>
              <a:rPr lang="en-US" dirty="0"/>
            </a:br>
            <a:r>
              <a:rPr lang="en-US" sz="1200" dirty="0"/>
              <a:t>Department Chair &amp; Professor, Philosophy</a:t>
            </a:r>
          </a:p>
          <a:p>
            <a:endParaRPr lang="en-US" dirty="0"/>
          </a:p>
        </p:txBody>
      </p:sp>
      <p:sp>
        <p:nvSpPr>
          <p:cNvPr id="4" name="Slide Number Placeholder 3"/>
          <p:cNvSpPr>
            <a:spLocks noGrp="1"/>
          </p:cNvSpPr>
          <p:nvPr>
            <p:ph type="sldNum" sz="quarter" idx="10"/>
          </p:nvPr>
        </p:nvSpPr>
        <p:spPr/>
        <p:txBody>
          <a:bodyPr/>
          <a:lstStyle/>
          <a:p>
            <a:fld id="{764D9C82-52DA-48D4-8AF1-02EE8DBFFDF7}" type="slidenum">
              <a:rPr lang="en-US" smtClean="0"/>
              <a:t>1</a:t>
            </a:fld>
            <a:endParaRPr lang="en-US"/>
          </a:p>
        </p:txBody>
      </p:sp>
    </p:spTree>
    <p:extLst>
      <p:ext uri="{BB962C8B-B14F-4D97-AF65-F5344CB8AC3E}">
        <p14:creationId xmlns:p14="http://schemas.microsoft.com/office/powerpoint/2010/main" val="375445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Michael P McNellis</a:t>
            </a:r>
            <a:br>
              <a:rPr lang="en-US" dirty="0"/>
            </a:br>
            <a:r>
              <a:rPr lang="en-US" sz="1200" dirty="0"/>
              <a:t>Department Chair &amp; Professor, Philosophy</a:t>
            </a:r>
          </a:p>
          <a:p>
            <a:endParaRPr lang="en-US" dirty="0"/>
          </a:p>
        </p:txBody>
      </p:sp>
      <p:sp>
        <p:nvSpPr>
          <p:cNvPr id="4" name="Slide Number Placeholder 3"/>
          <p:cNvSpPr>
            <a:spLocks noGrp="1"/>
          </p:cNvSpPr>
          <p:nvPr>
            <p:ph type="sldNum" sz="quarter" idx="10"/>
          </p:nvPr>
        </p:nvSpPr>
        <p:spPr/>
        <p:txBody>
          <a:bodyPr/>
          <a:lstStyle/>
          <a:p>
            <a:fld id="{764D9C82-52DA-48D4-8AF1-02EE8DBFFDF7}" type="slidenum">
              <a:rPr lang="en-US" smtClean="0"/>
              <a:t>2</a:t>
            </a:fld>
            <a:endParaRPr lang="en-US"/>
          </a:p>
        </p:txBody>
      </p:sp>
    </p:spTree>
    <p:extLst>
      <p:ext uri="{BB962C8B-B14F-4D97-AF65-F5344CB8AC3E}">
        <p14:creationId xmlns:p14="http://schemas.microsoft.com/office/powerpoint/2010/main" val="648476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Michael P McNellis</a:t>
            </a:r>
            <a:br>
              <a:rPr lang="en-US" dirty="0"/>
            </a:br>
            <a:r>
              <a:rPr lang="en-US" sz="1200" dirty="0"/>
              <a:t>Department Chair &amp; Professor, Philosophy</a:t>
            </a:r>
            <a:endParaRPr lang="en-US" sz="1400" dirty="0"/>
          </a:p>
          <a:p>
            <a:endParaRPr lang="en-US" dirty="0"/>
          </a:p>
        </p:txBody>
      </p:sp>
      <p:sp>
        <p:nvSpPr>
          <p:cNvPr id="4" name="Slide Number Placeholder 3"/>
          <p:cNvSpPr>
            <a:spLocks noGrp="1"/>
          </p:cNvSpPr>
          <p:nvPr>
            <p:ph type="sldNum" sz="quarter" idx="10"/>
          </p:nvPr>
        </p:nvSpPr>
        <p:spPr/>
        <p:txBody>
          <a:bodyPr/>
          <a:lstStyle/>
          <a:p>
            <a:fld id="{05189884-BCD1-4BD6-8A23-FAB527B8AA51}" type="slidenum">
              <a:rPr lang="en-US" smtClean="0"/>
              <a:t>3</a:t>
            </a:fld>
            <a:endParaRPr lang="en-US"/>
          </a:p>
        </p:txBody>
      </p:sp>
    </p:spTree>
    <p:extLst>
      <p:ext uri="{BB962C8B-B14F-4D97-AF65-F5344CB8AC3E}">
        <p14:creationId xmlns:p14="http://schemas.microsoft.com/office/powerpoint/2010/main" val="286764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Michael P McNellis</a:t>
            </a:r>
            <a:br>
              <a:rPr lang="en-US" dirty="0"/>
            </a:br>
            <a:r>
              <a:rPr lang="en-US" sz="1200" dirty="0"/>
              <a:t>Department Chair &amp; Professor, Philosophy</a:t>
            </a:r>
            <a:endParaRPr lang="en-US" sz="1400" dirty="0"/>
          </a:p>
          <a:p>
            <a:endParaRPr lang="en-US" dirty="0"/>
          </a:p>
        </p:txBody>
      </p:sp>
      <p:sp>
        <p:nvSpPr>
          <p:cNvPr id="4" name="Slide Number Placeholder 3"/>
          <p:cNvSpPr>
            <a:spLocks noGrp="1"/>
          </p:cNvSpPr>
          <p:nvPr>
            <p:ph type="sldNum" sz="quarter" idx="10"/>
          </p:nvPr>
        </p:nvSpPr>
        <p:spPr/>
        <p:txBody>
          <a:bodyPr/>
          <a:lstStyle/>
          <a:p>
            <a:fld id="{05189884-BCD1-4BD6-8A23-FAB527B8AA51}" type="slidenum">
              <a:rPr lang="en-US" smtClean="0"/>
              <a:t>4</a:t>
            </a:fld>
            <a:endParaRPr lang="en-US"/>
          </a:p>
        </p:txBody>
      </p:sp>
    </p:spTree>
    <p:extLst>
      <p:ext uri="{BB962C8B-B14F-4D97-AF65-F5344CB8AC3E}">
        <p14:creationId xmlns:p14="http://schemas.microsoft.com/office/powerpoint/2010/main" val="1511103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Michael P McNellis</a:t>
            </a:r>
            <a:br>
              <a:rPr lang="en-US" dirty="0"/>
            </a:br>
            <a:r>
              <a:rPr lang="en-US" sz="1200" dirty="0"/>
              <a:t>Department Chair &amp; Professor, Philosophy</a:t>
            </a:r>
          </a:p>
          <a:p>
            <a:endParaRPr lang="en-US" dirty="0"/>
          </a:p>
        </p:txBody>
      </p:sp>
      <p:sp>
        <p:nvSpPr>
          <p:cNvPr id="4" name="Slide Number Placeholder 3"/>
          <p:cNvSpPr>
            <a:spLocks noGrp="1"/>
          </p:cNvSpPr>
          <p:nvPr>
            <p:ph type="sldNum" sz="quarter" idx="10"/>
          </p:nvPr>
        </p:nvSpPr>
        <p:spPr/>
        <p:txBody>
          <a:bodyPr/>
          <a:lstStyle/>
          <a:p>
            <a:fld id="{764D9C82-52DA-48D4-8AF1-02EE8DBFFDF7}" type="slidenum">
              <a:rPr lang="en-US" smtClean="0"/>
              <a:t>5</a:t>
            </a:fld>
            <a:endParaRPr lang="en-US"/>
          </a:p>
        </p:txBody>
      </p:sp>
    </p:spTree>
    <p:extLst>
      <p:ext uri="{BB962C8B-B14F-4D97-AF65-F5344CB8AC3E}">
        <p14:creationId xmlns:p14="http://schemas.microsoft.com/office/powerpoint/2010/main" val="4126247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Michael P McNellis</a:t>
            </a:r>
            <a:br>
              <a:rPr lang="en-US" dirty="0"/>
            </a:br>
            <a:r>
              <a:rPr lang="en-US" sz="1200" dirty="0"/>
              <a:t>Department Chair &amp; Professor, Philosophy</a:t>
            </a:r>
          </a:p>
          <a:p>
            <a:endParaRPr lang="en-US" dirty="0"/>
          </a:p>
        </p:txBody>
      </p:sp>
      <p:sp>
        <p:nvSpPr>
          <p:cNvPr id="4" name="Slide Number Placeholder 3"/>
          <p:cNvSpPr>
            <a:spLocks noGrp="1"/>
          </p:cNvSpPr>
          <p:nvPr>
            <p:ph type="sldNum" sz="quarter" idx="10"/>
          </p:nvPr>
        </p:nvSpPr>
        <p:spPr/>
        <p:txBody>
          <a:bodyPr/>
          <a:lstStyle/>
          <a:p>
            <a:fld id="{764D9C82-52DA-48D4-8AF1-02EE8DBFFDF7}" type="slidenum">
              <a:rPr lang="en-US" smtClean="0"/>
              <a:t>6</a:t>
            </a:fld>
            <a:endParaRPr lang="en-US"/>
          </a:p>
        </p:txBody>
      </p:sp>
    </p:spTree>
    <p:extLst>
      <p:ext uri="{BB962C8B-B14F-4D97-AF65-F5344CB8AC3E}">
        <p14:creationId xmlns:p14="http://schemas.microsoft.com/office/powerpoint/2010/main" val="1617060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Michael P McNellis</a:t>
            </a:r>
            <a:br>
              <a:rPr lang="en-US" dirty="0"/>
            </a:br>
            <a:r>
              <a:rPr lang="en-US" sz="1200" dirty="0"/>
              <a:t>Department Chair &amp; Professor, Philosophy</a:t>
            </a:r>
          </a:p>
          <a:p>
            <a:endParaRPr lang="en-US" dirty="0"/>
          </a:p>
        </p:txBody>
      </p:sp>
      <p:sp>
        <p:nvSpPr>
          <p:cNvPr id="4" name="Slide Number Placeholder 3"/>
          <p:cNvSpPr>
            <a:spLocks noGrp="1"/>
          </p:cNvSpPr>
          <p:nvPr>
            <p:ph type="sldNum" sz="quarter" idx="10"/>
          </p:nvPr>
        </p:nvSpPr>
        <p:spPr/>
        <p:txBody>
          <a:bodyPr/>
          <a:lstStyle/>
          <a:p>
            <a:fld id="{764D9C82-52DA-48D4-8AF1-02EE8DBFFDF7}" type="slidenum">
              <a:rPr lang="en-US" smtClean="0"/>
              <a:t>7</a:t>
            </a:fld>
            <a:endParaRPr lang="en-US"/>
          </a:p>
        </p:txBody>
      </p:sp>
    </p:spTree>
    <p:extLst>
      <p:ext uri="{BB962C8B-B14F-4D97-AF65-F5344CB8AC3E}">
        <p14:creationId xmlns:p14="http://schemas.microsoft.com/office/powerpoint/2010/main" val="3098974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268E1AEC-0E99-C642-91CB-6F613675F6C6}" type="datetimeFigureOut">
              <a:rPr lang="en-US" smtClean="0"/>
              <a:t>4/13/19</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284217D0-F193-F344-B0B1-07C5349FE84B}"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23688693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8E1AEC-0E99-C642-91CB-6F613675F6C6}" type="datetimeFigureOut">
              <a:rPr lang="en-US" smtClean="0"/>
              <a:t>4/13/19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4217D0-F193-F344-B0B1-07C5349FE84B}" type="slidenum">
              <a:rPr lang="en-US" smtClean="0"/>
              <a:t>‹#›</a:t>
            </a:fld>
            <a:endParaRPr lang="en-US"/>
          </a:p>
        </p:txBody>
      </p:sp>
    </p:spTree>
    <p:extLst>
      <p:ext uri="{BB962C8B-B14F-4D97-AF65-F5344CB8AC3E}">
        <p14:creationId xmlns:p14="http://schemas.microsoft.com/office/powerpoint/2010/main" val="4277885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8E1AEC-0E99-C642-91CB-6F613675F6C6}" type="datetimeFigureOut">
              <a:rPr lang="en-US" smtClean="0"/>
              <a:t>4/13/19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4217D0-F193-F344-B0B1-07C5349FE84B}" type="slidenum">
              <a:rPr lang="en-US" smtClean="0"/>
              <a:t>‹#›</a:t>
            </a:fld>
            <a:endParaRPr lang="en-US"/>
          </a:p>
        </p:txBody>
      </p:sp>
    </p:spTree>
    <p:extLst>
      <p:ext uri="{BB962C8B-B14F-4D97-AF65-F5344CB8AC3E}">
        <p14:creationId xmlns:p14="http://schemas.microsoft.com/office/powerpoint/2010/main" val="3903526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8E1AEC-0E99-C642-91CB-6F613675F6C6}" type="datetimeFigureOut">
              <a:rPr lang="en-US" smtClean="0"/>
              <a:t>4/13/19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4217D0-F193-F344-B0B1-07C5349FE84B}" type="slidenum">
              <a:rPr lang="en-US" smtClean="0"/>
              <a:t>‹#›</a:t>
            </a:fld>
            <a:endParaRPr lang="en-US"/>
          </a:p>
        </p:txBody>
      </p:sp>
    </p:spTree>
    <p:extLst>
      <p:ext uri="{BB962C8B-B14F-4D97-AF65-F5344CB8AC3E}">
        <p14:creationId xmlns:p14="http://schemas.microsoft.com/office/powerpoint/2010/main" val="2023146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268E1AEC-0E99-C642-91CB-6F613675F6C6}" type="datetimeFigureOut">
              <a:rPr lang="en-US" smtClean="0"/>
              <a:t>4/13/19</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284217D0-F193-F344-B0B1-07C5349FE84B}"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28518195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8E1AEC-0E99-C642-91CB-6F613675F6C6}" type="datetimeFigureOut">
              <a:rPr lang="en-US" smtClean="0"/>
              <a:t>4/13/19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4217D0-F193-F344-B0B1-07C5349FE84B}" type="slidenum">
              <a:rPr lang="en-US" smtClean="0"/>
              <a:t>‹#›</a:t>
            </a:fld>
            <a:endParaRPr lang="en-US"/>
          </a:p>
        </p:txBody>
      </p:sp>
    </p:spTree>
    <p:extLst>
      <p:ext uri="{BB962C8B-B14F-4D97-AF65-F5344CB8AC3E}">
        <p14:creationId xmlns:p14="http://schemas.microsoft.com/office/powerpoint/2010/main" val="3358841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8E1AEC-0E99-C642-91CB-6F613675F6C6}" type="datetimeFigureOut">
              <a:rPr lang="en-US" smtClean="0"/>
              <a:t>4/13/19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4217D0-F193-F344-B0B1-07C5349FE84B}" type="slidenum">
              <a:rPr lang="en-US" smtClean="0"/>
              <a:t>‹#›</a:t>
            </a:fld>
            <a:endParaRPr lang="en-US"/>
          </a:p>
        </p:txBody>
      </p:sp>
    </p:spTree>
    <p:extLst>
      <p:ext uri="{BB962C8B-B14F-4D97-AF65-F5344CB8AC3E}">
        <p14:creationId xmlns:p14="http://schemas.microsoft.com/office/powerpoint/2010/main" val="105468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8E1AEC-0E99-C642-91CB-6F613675F6C6}" type="datetimeFigureOut">
              <a:rPr lang="en-US" smtClean="0"/>
              <a:t>4/13/19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4217D0-F193-F344-B0B1-07C5349FE84B}" type="slidenum">
              <a:rPr lang="en-US" smtClean="0"/>
              <a:t>‹#›</a:t>
            </a:fld>
            <a:endParaRPr lang="en-US"/>
          </a:p>
        </p:txBody>
      </p:sp>
    </p:spTree>
    <p:extLst>
      <p:ext uri="{BB962C8B-B14F-4D97-AF65-F5344CB8AC3E}">
        <p14:creationId xmlns:p14="http://schemas.microsoft.com/office/powerpoint/2010/main" val="2617652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E1AEC-0E99-C642-91CB-6F613675F6C6}" type="datetimeFigureOut">
              <a:rPr lang="en-US" smtClean="0"/>
              <a:t>4/13/19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4217D0-F193-F344-B0B1-07C5349FE84B}" type="slidenum">
              <a:rPr lang="en-US" smtClean="0"/>
              <a:t>‹#›</a:t>
            </a:fld>
            <a:endParaRPr lang="en-US"/>
          </a:p>
        </p:txBody>
      </p:sp>
    </p:spTree>
    <p:extLst>
      <p:ext uri="{BB962C8B-B14F-4D97-AF65-F5344CB8AC3E}">
        <p14:creationId xmlns:p14="http://schemas.microsoft.com/office/powerpoint/2010/main" val="2934312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68E1AEC-0E99-C642-91CB-6F613675F6C6}" type="datetimeFigureOut">
              <a:rPr lang="en-US" smtClean="0"/>
              <a:t>4/13/19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284217D0-F193-F344-B0B1-07C5349FE84B}"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52394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68E1AEC-0E99-C642-91CB-6F613675F6C6}" type="datetimeFigureOut">
              <a:rPr lang="en-US" smtClean="0"/>
              <a:t>4/13/19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284217D0-F193-F344-B0B1-07C5349FE84B}"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01234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268E1AEC-0E99-C642-91CB-6F613675F6C6}" type="datetimeFigureOut">
              <a:rPr lang="en-US" smtClean="0"/>
              <a:t>4/13/19</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284217D0-F193-F344-B0B1-07C5349FE84B}"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1149623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FA7D-6AA5-AD41-B469-7D84868CA22C}"/>
              </a:ext>
            </a:extLst>
          </p:cNvPr>
          <p:cNvSpPr>
            <a:spLocks noGrp="1"/>
          </p:cNvSpPr>
          <p:nvPr>
            <p:ph type="ctrTitle"/>
          </p:nvPr>
        </p:nvSpPr>
        <p:spPr>
          <a:xfrm>
            <a:off x="1485900" y="1788454"/>
            <a:ext cx="9258300" cy="2098226"/>
          </a:xfrm>
        </p:spPr>
        <p:txBody>
          <a:bodyPr/>
          <a:lstStyle/>
          <a:p>
            <a:r>
              <a:rPr lang="en-US" sz="5400" dirty="0"/>
              <a:t>Inmate Education: Pathways</a:t>
            </a:r>
          </a:p>
        </p:txBody>
      </p:sp>
      <p:sp>
        <p:nvSpPr>
          <p:cNvPr id="3" name="Subtitle 2">
            <a:extLst>
              <a:ext uri="{FF2B5EF4-FFF2-40B4-BE49-F238E27FC236}">
                <a16:creationId xmlns:a16="http://schemas.microsoft.com/office/drawing/2014/main" id="{4C890E15-BF1E-AE45-AD0A-A0ACAADAC4A4}"/>
              </a:ext>
            </a:extLst>
          </p:cNvPr>
          <p:cNvSpPr>
            <a:spLocks noGrp="1"/>
          </p:cNvSpPr>
          <p:nvPr>
            <p:ph type="subTitle" idx="1"/>
          </p:nvPr>
        </p:nvSpPr>
        <p:spPr/>
        <p:txBody>
          <a:bodyPr/>
          <a:lstStyle/>
          <a:p>
            <a:r>
              <a:rPr lang="en-US" dirty="0"/>
              <a:t>By Michael P McNellis</a:t>
            </a:r>
            <a:br>
              <a:rPr lang="en-US" dirty="0"/>
            </a:br>
            <a:r>
              <a:rPr lang="en-US" sz="1600" dirty="0"/>
              <a:t>Department Chair &amp; Professor, Philosophy</a:t>
            </a:r>
            <a:br>
              <a:rPr lang="en-US" sz="1600" dirty="0"/>
            </a:br>
            <a:r>
              <a:rPr lang="en-US" sz="1600" dirty="0"/>
              <a:t>Friday, April 12, 2019</a:t>
            </a:r>
          </a:p>
        </p:txBody>
      </p:sp>
    </p:spTree>
    <p:extLst>
      <p:ext uri="{BB962C8B-B14F-4D97-AF65-F5344CB8AC3E}">
        <p14:creationId xmlns:p14="http://schemas.microsoft.com/office/powerpoint/2010/main" val="3168710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5D369-19D2-5B49-914F-E4A391018E49}"/>
              </a:ext>
            </a:extLst>
          </p:cNvPr>
          <p:cNvSpPr>
            <a:spLocks noGrp="1"/>
          </p:cNvSpPr>
          <p:nvPr>
            <p:ph type="title"/>
          </p:nvPr>
        </p:nvSpPr>
        <p:spPr>
          <a:xfrm>
            <a:off x="1270000" y="165100"/>
            <a:ext cx="9601200" cy="749300"/>
          </a:xfrm>
        </p:spPr>
        <p:txBody>
          <a:bodyPr>
            <a:normAutofit/>
          </a:bodyPr>
          <a:lstStyle/>
          <a:p>
            <a:pPr algn="ctr"/>
            <a:r>
              <a:rPr lang="en-US" dirty="0"/>
              <a:t>Signed Letter from 12 Inmate Scholars</a:t>
            </a:r>
          </a:p>
        </p:txBody>
      </p:sp>
      <p:pic>
        <p:nvPicPr>
          <p:cNvPr id="5" name="Content Placeholder 4">
            <a:extLst>
              <a:ext uri="{FF2B5EF4-FFF2-40B4-BE49-F238E27FC236}">
                <a16:creationId xmlns:a16="http://schemas.microsoft.com/office/drawing/2014/main" id="{E038DC19-2430-8F42-AA63-01140A876C54}"/>
              </a:ext>
            </a:extLst>
          </p:cNvPr>
          <p:cNvPicPr>
            <a:picLocks noGrp="1" noChangeAspect="1"/>
          </p:cNvPicPr>
          <p:nvPr>
            <p:ph idx="1"/>
          </p:nvPr>
        </p:nvPicPr>
        <p:blipFill>
          <a:blip r:embed="rId3"/>
          <a:stretch>
            <a:fillRect/>
          </a:stretch>
        </p:blipFill>
        <p:spPr>
          <a:xfrm>
            <a:off x="3327400" y="914400"/>
            <a:ext cx="6017195" cy="5816600"/>
          </a:xfrm>
        </p:spPr>
      </p:pic>
    </p:spTree>
    <p:extLst>
      <p:ext uri="{BB962C8B-B14F-4D97-AF65-F5344CB8AC3E}">
        <p14:creationId xmlns:p14="http://schemas.microsoft.com/office/powerpoint/2010/main" val="3917307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FECC7-D416-464E-85A0-478EEA16A803}"/>
              </a:ext>
            </a:extLst>
          </p:cNvPr>
          <p:cNvSpPr>
            <a:spLocks noGrp="1"/>
          </p:cNvSpPr>
          <p:nvPr>
            <p:ph type="title"/>
          </p:nvPr>
        </p:nvSpPr>
        <p:spPr>
          <a:xfrm>
            <a:off x="1371600" y="685800"/>
            <a:ext cx="9601200" cy="1003300"/>
          </a:xfrm>
        </p:spPr>
        <p:txBody>
          <a:bodyPr/>
          <a:lstStyle/>
          <a:p>
            <a:pPr algn="ctr"/>
            <a:r>
              <a:rPr lang="en-US" dirty="0"/>
              <a:t>Current Degree Options</a:t>
            </a:r>
          </a:p>
        </p:txBody>
      </p:sp>
      <p:sp>
        <p:nvSpPr>
          <p:cNvPr id="3" name="Content Placeholder 2">
            <a:extLst>
              <a:ext uri="{FF2B5EF4-FFF2-40B4-BE49-F238E27FC236}">
                <a16:creationId xmlns:a16="http://schemas.microsoft.com/office/drawing/2014/main" id="{8E425672-00A3-B542-9A74-09B069B855E7}"/>
              </a:ext>
            </a:extLst>
          </p:cNvPr>
          <p:cNvSpPr>
            <a:spLocks noGrp="1"/>
          </p:cNvSpPr>
          <p:nvPr>
            <p:ph idx="1"/>
          </p:nvPr>
        </p:nvSpPr>
        <p:spPr>
          <a:xfrm>
            <a:off x="1371600" y="1854200"/>
            <a:ext cx="9601200" cy="4013200"/>
          </a:xfrm>
        </p:spPr>
        <p:txBody>
          <a:bodyPr>
            <a:normAutofit/>
          </a:bodyPr>
          <a:lstStyle/>
          <a:p>
            <a:r>
              <a:rPr lang="en-US" sz="2800" dirty="0"/>
              <a:t>Only one option is being offered for Inmate Scholars:</a:t>
            </a:r>
          </a:p>
          <a:p>
            <a:pPr marL="0" indent="0" algn="ctr">
              <a:buNone/>
            </a:pPr>
            <a:r>
              <a:rPr lang="en-US" sz="3200" dirty="0"/>
              <a:t>Communication Degree [</a:t>
            </a:r>
            <a:r>
              <a:rPr lang="en-US" sz="3200" dirty="0">
                <a:solidFill>
                  <a:srgbClr val="FF0000"/>
                </a:solidFill>
              </a:rPr>
              <a:t>verified</a:t>
            </a:r>
            <a:r>
              <a:rPr lang="en-US" sz="3200" dirty="0"/>
              <a:t>]</a:t>
            </a:r>
          </a:p>
          <a:p>
            <a:pPr marL="0" indent="0">
              <a:buNone/>
            </a:pPr>
            <a:endParaRPr lang="en-US" sz="2800" dirty="0"/>
          </a:p>
          <a:p>
            <a:r>
              <a:rPr lang="en-US" sz="2800" dirty="0"/>
              <a:t>Another option was mentioned to Inmate Scholars:</a:t>
            </a:r>
          </a:p>
          <a:p>
            <a:pPr marL="0" indent="0" algn="ctr">
              <a:buNone/>
            </a:pPr>
            <a:r>
              <a:rPr lang="en-US" sz="3200" dirty="0"/>
              <a:t>Double Major, where one must be Communication</a:t>
            </a:r>
            <a:br>
              <a:rPr lang="en-US" sz="3200" dirty="0"/>
            </a:br>
            <a:r>
              <a:rPr lang="en-US" sz="3200" dirty="0"/>
              <a:t>[</a:t>
            </a:r>
            <a:r>
              <a:rPr lang="en-US" sz="3200" dirty="0">
                <a:solidFill>
                  <a:srgbClr val="FF0000"/>
                </a:solidFill>
              </a:rPr>
              <a:t>unverified</a:t>
            </a:r>
            <a:r>
              <a:rPr lang="en-US" sz="3200" dirty="0"/>
              <a:t>]</a:t>
            </a:r>
          </a:p>
          <a:p>
            <a:pPr marL="0" indent="0" algn="ctr">
              <a:buNone/>
            </a:pPr>
            <a:endParaRPr lang="en-US" sz="3200" dirty="0"/>
          </a:p>
        </p:txBody>
      </p:sp>
    </p:spTree>
    <p:extLst>
      <p:ext uri="{BB962C8B-B14F-4D97-AF65-F5344CB8AC3E}">
        <p14:creationId xmlns:p14="http://schemas.microsoft.com/office/powerpoint/2010/main" val="2492520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50925-D8A3-AA44-B2B5-16821A982017}"/>
              </a:ext>
            </a:extLst>
          </p:cNvPr>
          <p:cNvSpPr>
            <a:spLocks noGrp="1"/>
          </p:cNvSpPr>
          <p:nvPr>
            <p:ph type="title"/>
          </p:nvPr>
        </p:nvSpPr>
        <p:spPr>
          <a:xfrm>
            <a:off x="1371600" y="685800"/>
            <a:ext cx="9601200" cy="1104900"/>
          </a:xfrm>
        </p:spPr>
        <p:txBody>
          <a:bodyPr>
            <a:normAutofit fontScale="90000"/>
          </a:bodyPr>
          <a:lstStyle/>
          <a:p>
            <a:pPr algn="ctr"/>
            <a:r>
              <a:rPr lang="en-US" dirty="0"/>
              <a:t>Inmate Leaders Recurring Message</a:t>
            </a:r>
            <a:br>
              <a:rPr lang="en-US" sz="3100" dirty="0"/>
            </a:br>
            <a:r>
              <a:rPr lang="en-US" sz="3100" dirty="0"/>
              <a:t>Regarding Philosophy Majors in particular</a:t>
            </a:r>
            <a:r>
              <a:rPr lang="en-US" dirty="0"/>
              <a:t> </a:t>
            </a:r>
            <a:br>
              <a:rPr lang="en-US" dirty="0"/>
            </a:br>
            <a:endParaRPr lang="en-US" dirty="0"/>
          </a:p>
        </p:txBody>
      </p:sp>
      <p:sp>
        <p:nvSpPr>
          <p:cNvPr id="3" name="Content Placeholder 2">
            <a:extLst>
              <a:ext uri="{FF2B5EF4-FFF2-40B4-BE49-F238E27FC236}">
                <a16:creationId xmlns:a16="http://schemas.microsoft.com/office/drawing/2014/main" id="{B2B6CCE5-FC77-7F42-96F4-74DEFFFA2484}"/>
              </a:ext>
            </a:extLst>
          </p:cNvPr>
          <p:cNvSpPr>
            <a:spLocks noGrp="1"/>
          </p:cNvSpPr>
          <p:nvPr>
            <p:ph idx="1"/>
          </p:nvPr>
        </p:nvSpPr>
        <p:spPr/>
        <p:txBody>
          <a:bodyPr>
            <a:normAutofit/>
          </a:bodyPr>
          <a:lstStyle/>
          <a:p>
            <a:r>
              <a:rPr lang="en-US" dirty="0"/>
              <a:t>Several times, including as early as yesterday, Inmate Leaders told Inmate scholars that they cannot major in philosophy, in particular  [</a:t>
            </a:r>
            <a:r>
              <a:rPr lang="en-US" dirty="0">
                <a:solidFill>
                  <a:srgbClr val="FF0000"/>
                </a:solidFill>
              </a:rPr>
              <a:t>verified</a:t>
            </a:r>
            <a:r>
              <a:rPr lang="en-US" dirty="0"/>
              <a:t>]</a:t>
            </a:r>
          </a:p>
          <a:p>
            <a:pPr marL="0" indent="0">
              <a:buNone/>
            </a:pPr>
            <a:r>
              <a:rPr lang="en-US" dirty="0"/>
              <a:t>and </a:t>
            </a:r>
          </a:p>
          <a:p>
            <a:r>
              <a:rPr lang="en-US" dirty="0"/>
              <a:t>[</a:t>
            </a:r>
            <a:r>
              <a:rPr lang="en-US" dirty="0">
                <a:solidFill>
                  <a:srgbClr val="FF0000"/>
                </a:solidFill>
              </a:rPr>
              <a:t>removed this comment – unverified</a:t>
            </a:r>
            <a:r>
              <a:rPr lang="en-US" dirty="0"/>
              <a:t>]</a:t>
            </a:r>
          </a:p>
          <a:p>
            <a:pPr marL="0" indent="0">
              <a:buNone/>
            </a:pPr>
            <a:r>
              <a:rPr lang="en-US" dirty="0"/>
              <a:t>and</a:t>
            </a:r>
          </a:p>
          <a:p>
            <a:r>
              <a:rPr lang="en-US" dirty="0"/>
              <a:t>[</a:t>
            </a:r>
            <a:r>
              <a:rPr lang="en-US" dirty="0">
                <a:solidFill>
                  <a:srgbClr val="FF0000"/>
                </a:solidFill>
              </a:rPr>
              <a:t>removed this comment – unverified</a:t>
            </a:r>
            <a:r>
              <a:rPr lang="en-US" dirty="0"/>
              <a:t>]</a:t>
            </a:r>
          </a:p>
          <a:p>
            <a:pPr marL="0" indent="0">
              <a:buNone/>
            </a:pPr>
            <a:endParaRPr lang="en-US" dirty="0"/>
          </a:p>
        </p:txBody>
      </p:sp>
      <p:sp>
        <p:nvSpPr>
          <p:cNvPr id="4" name="Title 1">
            <a:extLst>
              <a:ext uri="{FF2B5EF4-FFF2-40B4-BE49-F238E27FC236}">
                <a16:creationId xmlns:a16="http://schemas.microsoft.com/office/drawing/2014/main" id="{B9C4FB59-169B-2449-AC3A-1B7B3CB67ECD}"/>
              </a:ext>
            </a:extLst>
          </p:cNvPr>
          <p:cNvSpPr txBox="1">
            <a:spLocks/>
          </p:cNvSpPr>
          <p:nvPr/>
        </p:nvSpPr>
        <p:spPr>
          <a:xfrm>
            <a:off x="1371600" y="5867400"/>
            <a:ext cx="9601200" cy="666750"/>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US" sz="1800" dirty="0"/>
              <a:t>Message: No philosophy degree is available</a:t>
            </a:r>
          </a:p>
        </p:txBody>
      </p:sp>
    </p:spTree>
    <p:extLst>
      <p:ext uri="{BB962C8B-B14F-4D97-AF65-F5344CB8AC3E}">
        <p14:creationId xmlns:p14="http://schemas.microsoft.com/office/powerpoint/2010/main" val="2746801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EEB3A-971F-F543-98B4-E659E5EB0936}"/>
              </a:ext>
            </a:extLst>
          </p:cNvPr>
          <p:cNvSpPr>
            <a:spLocks noGrp="1"/>
          </p:cNvSpPr>
          <p:nvPr>
            <p:ph type="title"/>
          </p:nvPr>
        </p:nvSpPr>
        <p:spPr>
          <a:xfrm>
            <a:off x="1371600" y="381000"/>
            <a:ext cx="9601200" cy="736600"/>
          </a:xfrm>
        </p:spPr>
        <p:txBody>
          <a:bodyPr>
            <a:normAutofit fontScale="90000"/>
          </a:bodyPr>
          <a:lstStyle/>
          <a:p>
            <a:pPr algn="ctr"/>
            <a:r>
              <a:rPr lang="en-US" dirty="0"/>
              <a:t>Our 5 Approved New Inmate Positions</a:t>
            </a:r>
            <a:br>
              <a:rPr lang="en-US" sz="3600" dirty="0"/>
            </a:br>
            <a:endParaRPr lang="en-US" dirty="0"/>
          </a:p>
        </p:txBody>
      </p:sp>
      <p:pic>
        <p:nvPicPr>
          <p:cNvPr id="5" name="Content Placeholder 4">
            <a:extLst>
              <a:ext uri="{FF2B5EF4-FFF2-40B4-BE49-F238E27FC236}">
                <a16:creationId xmlns:a16="http://schemas.microsoft.com/office/drawing/2014/main" id="{A3698C41-70D9-0046-A359-5A284CB38364}"/>
              </a:ext>
            </a:extLst>
          </p:cNvPr>
          <p:cNvPicPr>
            <a:picLocks noGrp="1" noChangeAspect="1"/>
          </p:cNvPicPr>
          <p:nvPr>
            <p:ph idx="1"/>
          </p:nvPr>
        </p:nvPicPr>
        <p:blipFill>
          <a:blip r:embed="rId3"/>
          <a:stretch>
            <a:fillRect/>
          </a:stretch>
        </p:blipFill>
        <p:spPr>
          <a:xfrm>
            <a:off x="3873500" y="1475884"/>
            <a:ext cx="4686300" cy="5302216"/>
          </a:xfrm>
        </p:spPr>
      </p:pic>
      <p:sp>
        <p:nvSpPr>
          <p:cNvPr id="6" name="Title 1">
            <a:extLst>
              <a:ext uri="{FF2B5EF4-FFF2-40B4-BE49-F238E27FC236}">
                <a16:creationId xmlns:a16="http://schemas.microsoft.com/office/drawing/2014/main" id="{ECE75871-A23A-034D-AEC0-7C40EB644666}"/>
              </a:ext>
            </a:extLst>
          </p:cNvPr>
          <p:cNvSpPr txBox="1">
            <a:spLocks/>
          </p:cNvSpPr>
          <p:nvPr/>
        </p:nvSpPr>
        <p:spPr>
          <a:xfrm>
            <a:off x="990600" y="2387600"/>
            <a:ext cx="2717800" cy="1739900"/>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US" sz="2400" dirty="0"/>
              <a:t>Psychology</a:t>
            </a:r>
          </a:p>
          <a:p>
            <a:pPr algn="ctr"/>
            <a:r>
              <a:rPr lang="en-US" sz="2400" dirty="0"/>
              <a:t>Communication</a:t>
            </a:r>
          </a:p>
          <a:p>
            <a:pPr algn="ctr"/>
            <a:r>
              <a:rPr lang="en-US" sz="2400" dirty="0"/>
              <a:t>Art </a:t>
            </a:r>
          </a:p>
          <a:p>
            <a:pPr algn="ctr"/>
            <a:r>
              <a:rPr lang="en-US" sz="2400" dirty="0"/>
              <a:t>History</a:t>
            </a:r>
          </a:p>
          <a:p>
            <a:pPr algn="ctr"/>
            <a:r>
              <a:rPr lang="en-US" sz="2400" dirty="0"/>
              <a:t>English</a:t>
            </a:r>
          </a:p>
        </p:txBody>
      </p:sp>
      <p:sp>
        <p:nvSpPr>
          <p:cNvPr id="7" name="Title 1">
            <a:extLst>
              <a:ext uri="{FF2B5EF4-FFF2-40B4-BE49-F238E27FC236}">
                <a16:creationId xmlns:a16="http://schemas.microsoft.com/office/drawing/2014/main" id="{D4D5EEC2-63D0-3044-8669-A71B802B3E73}"/>
              </a:ext>
            </a:extLst>
          </p:cNvPr>
          <p:cNvSpPr txBox="1">
            <a:spLocks/>
          </p:cNvSpPr>
          <p:nvPr/>
        </p:nvSpPr>
        <p:spPr>
          <a:xfrm>
            <a:off x="8724900" y="2527300"/>
            <a:ext cx="3009900" cy="3098800"/>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US" sz="2400" dirty="0"/>
              <a:t>No Philosophy</a:t>
            </a:r>
          </a:p>
          <a:p>
            <a:pPr algn="ctr"/>
            <a:r>
              <a:rPr lang="en-US" sz="2400" dirty="0"/>
              <a:t>No Foreign Language</a:t>
            </a:r>
            <a:br>
              <a:rPr lang="en-US" sz="2400" dirty="0"/>
            </a:br>
            <a:endParaRPr lang="en-US" sz="2400" dirty="0"/>
          </a:p>
          <a:p>
            <a:pPr algn="ctr"/>
            <a:endParaRPr lang="en-US" sz="2400" dirty="0"/>
          </a:p>
          <a:p>
            <a:pPr algn="ctr"/>
            <a:br>
              <a:rPr lang="en-US" sz="2400" dirty="0"/>
            </a:br>
            <a:r>
              <a:rPr lang="en-US" sz="2400" dirty="0"/>
              <a:t>Two areas that were negatively impacted  that led to the current Prison MOU</a:t>
            </a:r>
          </a:p>
        </p:txBody>
      </p:sp>
    </p:spTree>
    <p:extLst>
      <p:ext uri="{BB962C8B-B14F-4D97-AF65-F5344CB8AC3E}">
        <p14:creationId xmlns:p14="http://schemas.microsoft.com/office/powerpoint/2010/main" val="1601298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DFCE2-2B70-FA48-B455-62028CDC09F4}"/>
              </a:ext>
            </a:extLst>
          </p:cNvPr>
          <p:cNvSpPr>
            <a:spLocks noGrp="1"/>
          </p:cNvSpPr>
          <p:nvPr>
            <p:ph type="title"/>
          </p:nvPr>
        </p:nvSpPr>
        <p:spPr/>
        <p:txBody>
          <a:bodyPr/>
          <a:lstStyle/>
          <a:p>
            <a:pPr algn="ctr"/>
            <a:r>
              <a:rPr lang="en-US" dirty="0"/>
              <a:t>Handout</a:t>
            </a:r>
          </a:p>
        </p:txBody>
      </p:sp>
      <p:sp>
        <p:nvSpPr>
          <p:cNvPr id="3" name="Content Placeholder 2">
            <a:extLst>
              <a:ext uri="{FF2B5EF4-FFF2-40B4-BE49-F238E27FC236}">
                <a16:creationId xmlns:a16="http://schemas.microsoft.com/office/drawing/2014/main" id="{03FACAAB-F354-AE4D-8675-EAC5D441C905}"/>
              </a:ext>
            </a:extLst>
          </p:cNvPr>
          <p:cNvSpPr>
            <a:spLocks noGrp="1"/>
          </p:cNvSpPr>
          <p:nvPr>
            <p:ph idx="1"/>
          </p:nvPr>
        </p:nvSpPr>
        <p:spPr/>
        <p:txBody>
          <a:bodyPr/>
          <a:lstStyle/>
          <a:p>
            <a:pPr marL="0" indent="0" algn="ctr">
              <a:buNone/>
            </a:pPr>
            <a:r>
              <a:rPr lang="en-US" dirty="0"/>
              <a:t>Contains two items</a:t>
            </a:r>
          </a:p>
          <a:p>
            <a:endParaRPr lang="en-US" dirty="0"/>
          </a:p>
          <a:p>
            <a:r>
              <a:rPr lang="en-US" dirty="0"/>
              <a:t>Request (separate from Program Review) for Tenure-track position for Inmate Education</a:t>
            </a:r>
          </a:p>
          <a:p>
            <a:pPr lvl="1"/>
            <a:r>
              <a:rPr lang="en-US" dirty="0"/>
              <a:t>No reply from anyone</a:t>
            </a:r>
          </a:p>
          <a:p>
            <a:pPr lvl="1"/>
            <a:endParaRPr lang="en-US" dirty="0"/>
          </a:p>
          <a:p>
            <a:r>
              <a:rPr lang="en-US" dirty="0"/>
              <a:t>Letter from an Inmate Student currently taking a philosophy course and wanting to major in philosophy</a:t>
            </a:r>
          </a:p>
          <a:p>
            <a:pPr marL="530352" lvl="1" indent="0">
              <a:buNone/>
            </a:pPr>
            <a:endParaRPr lang="en-US" dirty="0"/>
          </a:p>
        </p:txBody>
      </p:sp>
    </p:spTree>
    <p:extLst>
      <p:ext uri="{BB962C8B-B14F-4D97-AF65-F5344CB8AC3E}">
        <p14:creationId xmlns:p14="http://schemas.microsoft.com/office/powerpoint/2010/main" val="723064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E6C48-315F-C841-AD66-59544C95D09A}"/>
              </a:ext>
            </a:extLst>
          </p:cNvPr>
          <p:cNvSpPr>
            <a:spLocks noGrp="1"/>
          </p:cNvSpPr>
          <p:nvPr>
            <p:ph type="title"/>
          </p:nvPr>
        </p:nvSpPr>
        <p:spPr>
          <a:xfrm>
            <a:off x="1371600" y="1282700"/>
            <a:ext cx="9601200" cy="762000"/>
          </a:xfrm>
        </p:spPr>
        <p:txBody>
          <a:bodyPr/>
          <a:lstStyle/>
          <a:p>
            <a:pPr algn="ctr"/>
            <a:r>
              <a:rPr lang="en-US" dirty="0"/>
              <a:t>Recommendations</a:t>
            </a:r>
          </a:p>
        </p:txBody>
      </p:sp>
      <p:sp>
        <p:nvSpPr>
          <p:cNvPr id="3" name="Content Placeholder 2">
            <a:extLst>
              <a:ext uri="{FF2B5EF4-FFF2-40B4-BE49-F238E27FC236}">
                <a16:creationId xmlns:a16="http://schemas.microsoft.com/office/drawing/2014/main" id="{BD831EBC-DBC0-084D-AACA-6FEAB74B3852}"/>
              </a:ext>
            </a:extLst>
          </p:cNvPr>
          <p:cNvSpPr>
            <a:spLocks noGrp="1"/>
          </p:cNvSpPr>
          <p:nvPr>
            <p:ph idx="1"/>
          </p:nvPr>
        </p:nvSpPr>
        <p:spPr/>
        <p:txBody>
          <a:bodyPr/>
          <a:lstStyle/>
          <a:p>
            <a:pPr marL="457200" indent="-457200">
              <a:buFont typeface="+mj-lt"/>
              <a:buAutoNum type="arabicPeriod"/>
            </a:pPr>
            <a:endParaRPr lang="en-US" b="1" dirty="0"/>
          </a:p>
          <a:p>
            <a:pPr marL="457200" indent="-457200">
              <a:buFont typeface="+mj-lt"/>
              <a:buAutoNum type="arabicPeriod"/>
            </a:pPr>
            <a:endParaRPr lang="en-US" b="1" dirty="0"/>
          </a:p>
          <a:p>
            <a:pPr marL="457200" indent="-457200">
              <a:buFont typeface="+mj-lt"/>
              <a:buAutoNum type="arabicPeriod"/>
            </a:pPr>
            <a:r>
              <a:rPr lang="en-US" b="1" dirty="0"/>
              <a:t>Request an investigation into who decided the curriculum for the Inmate Programs</a:t>
            </a:r>
            <a:r>
              <a:rPr lang="en-US" dirty="0"/>
              <a:t>, as when I talked to the VP of Instruction, she was not aware of the process of offering only one degree. The decision is not coming from FCDC or the VPs office. Who is directing all this? </a:t>
            </a:r>
          </a:p>
          <a:p>
            <a:pPr marL="457200" indent="-457200">
              <a:buFont typeface="+mj-lt"/>
              <a:buAutoNum type="arabicPeriod"/>
            </a:pPr>
            <a:r>
              <a:rPr lang="en-US" dirty="0"/>
              <a:t>We need to have transparency into this process and clarification of the process. Let’s keep the discussion going.  </a:t>
            </a:r>
          </a:p>
          <a:p>
            <a:pPr marL="457200" indent="-457200">
              <a:buFont typeface="+mj-lt"/>
              <a:buAutoNum type="arabicPeriod"/>
            </a:pPr>
            <a:r>
              <a:rPr lang="en-US" dirty="0"/>
              <a:t>Should we try to offer more degrees and how can we go about this? </a:t>
            </a:r>
          </a:p>
          <a:p>
            <a:pPr marL="457200" indent="-457200">
              <a:buFont typeface="+mj-lt"/>
              <a:buAutoNum type="arabicPeriod"/>
            </a:pPr>
            <a:endParaRPr lang="en-US"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15704001-EA44-D14A-B887-344C2D1D72B9}"/>
                  </a:ext>
                </a:extLst>
              </p14:cNvPr>
              <p14:cNvContentPartPr/>
              <p14:nvPr/>
            </p14:nvContentPartPr>
            <p14:xfrm>
              <a:off x="3087021" y="3663083"/>
              <a:ext cx="23040" cy="7920"/>
            </p14:xfrm>
          </p:contentPart>
        </mc:Choice>
        <mc:Fallback xmlns="">
          <p:pic>
            <p:nvPicPr>
              <p:cNvPr id="4" name="Ink 3">
                <a:extLst>
                  <a:ext uri="{FF2B5EF4-FFF2-40B4-BE49-F238E27FC236}">
                    <a16:creationId xmlns:a16="http://schemas.microsoft.com/office/drawing/2014/main" id="{15704001-EA44-D14A-B887-344C2D1D72B9}"/>
                  </a:ext>
                </a:extLst>
              </p:cNvPr>
              <p:cNvPicPr/>
              <p:nvPr/>
            </p:nvPicPr>
            <p:blipFill>
              <a:blip r:embed="rId4"/>
              <a:stretch>
                <a:fillRect/>
              </a:stretch>
            </p:blipFill>
            <p:spPr>
              <a:xfrm>
                <a:off x="3071901" y="3647963"/>
                <a:ext cx="53640" cy="38520"/>
              </a:xfrm>
              <a:prstGeom prst="rect">
                <a:avLst/>
              </a:prstGeom>
            </p:spPr>
          </p:pic>
        </mc:Fallback>
      </mc:AlternateContent>
    </p:spTree>
    <p:extLst>
      <p:ext uri="{BB962C8B-B14F-4D97-AF65-F5344CB8AC3E}">
        <p14:creationId xmlns:p14="http://schemas.microsoft.com/office/powerpoint/2010/main" val="1530260067"/>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{D5881BB2-5ED4-D642-9004-B1C559E1CE88}tf10001072</Template>
  <TotalTime>0</TotalTime>
  <Words>279</Words>
  <Application>Microsoft Macintosh PowerPoint</Application>
  <PresentationFormat>Widescreen</PresentationFormat>
  <Paragraphs>53</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Calibri</vt:lpstr>
      <vt:lpstr>Franklin Gothic Book</vt:lpstr>
      <vt:lpstr>Crop</vt:lpstr>
      <vt:lpstr>Inmate Education: Pathways</vt:lpstr>
      <vt:lpstr>Signed Letter from 12 Inmate Scholars</vt:lpstr>
      <vt:lpstr>Current Degree Options</vt:lpstr>
      <vt:lpstr>Inmate Leaders Recurring Message Regarding Philosophy Majors in particular  </vt:lpstr>
      <vt:lpstr>Our 5 Approved New Inmate Positions </vt:lpstr>
      <vt:lpstr>Handout</vt:lpstr>
      <vt:lpstr>Recommendations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Inmate Education: Pathways</dc:title>
  <dc:creator/>
  <cp:lastModifiedBy>Arakhora Armathor</cp:lastModifiedBy>
  <cp:revision>2</cp:revision>
  <dcterms:created xsi:type="dcterms:W3CDTF">2019-04-12T20:53:05Z</dcterms:created>
  <dcterms:modified xsi:type="dcterms:W3CDTF">2019-04-13T07:13:32Z</dcterms:modified>
</cp:coreProperties>
</file>