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4400" dirty="0">
                <a:solidFill>
                  <a:schemeClr val="bg1"/>
                </a:solidFill>
                <a:latin typeface="+mn-lt"/>
              </a:rPr>
              <a:t>Setting the Stage for Implementation: </a:t>
            </a:r>
            <a:br>
              <a:rPr lang="en-US" sz="44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CPL, ACE &amp; Serving Today’s Students</a:t>
            </a:r>
            <a:r>
              <a:rPr lang="en-US" sz="4400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4400" dirty="0">
                <a:solidFill>
                  <a:schemeClr val="bg1"/>
                </a:solidFill>
                <a:latin typeface="+mn-lt"/>
              </a:rPr>
            </a:br>
            <a:endParaRPr lang="en-US" sz="4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Curriculum Committee</a:t>
            </a:r>
          </a:p>
          <a:p>
            <a:r>
              <a:rPr lang="en-US" sz="2400" smtClean="0"/>
              <a:t>November 5, 2020</a:t>
            </a:r>
            <a:endParaRPr lang="en-US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20" y="307243"/>
            <a:ext cx="2169116" cy="75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139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Credit for Prior Learning: an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2400" dirty="0"/>
              <a:t>A set of </a:t>
            </a:r>
            <a:r>
              <a:rPr lang="en-US" altLang="en-US" sz="2400" i="1" dirty="0"/>
              <a:t>well-established, researched and validated methods </a:t>
            </a:r>
            <a:r>
              <a:rPr lang="en-US" altLang="en-US" sz="2400" dirty="0"/>
              <a:t>for assessing non-collegiate learning for college credit.</a:t>
            </a:r>
            <a:br>
              <a:rPr lang="en-US" altLang="en-US" sz="2400" dirty="0"/>
            </a:br>
            <a:endParaRPr lang="en-US" altLang="en-US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2400" dirty="0"/>
              <a:t>A process that allows learners to demonstrate knowledge and skills in a particular field or fields evaluated for college credit. 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altLang="en-US" sz="2200" dirty="0"/>
              <a:t>Case-by-case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altLang="en-US" sz="2200" dirty="0"/>
              <a:t>For similar degree/career goal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altLang="en-US" sz="2200" dirty="0"/>
              <a:t>Not every eligible student will pursue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en-US" sz="2400" dirty="0"/>
              <a:t>Faculty driven to ensure quality and alignment with curriculum and student learning outcomes.</a:t>
            </a:r>
          </a:p>
          <a:p>
            <a:endParaRPr lang="en-US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9" y="307242"/>
            <a:ext cx="2206853" cy="76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00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Why CPL?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400" dirty="0"/>
              <a:t>CCR Title 5 §55050</a:t>
            </a:r>
          </a:p>
          <a:p>
            <a:pPr lvl="1"/>
            <a:r>
              <a:rPr lang="en-US" sz="2200" dirty="0"/>
              <a:t>By December 31, 2020, the district shall certify in writing to the Chancellor of the California Community Colleges that the policies required by this section have been adopted and implemented:	</a:t>
            </a:r>
          </a:p>
          <a:p>
            <a:pPr lvl="2"/>
            <a:r>
              <a:rPr lang="en-US" sz="2000" dirty="0"/>
              <a:t>1) Submission of the CPL policy language, and</a:t>
            </a:r>
          </a:p>
          <a:p>
            <a:pPr lvl="2"/>
            <a:r>
              <a:rPr lang="en-US" sz="2000" dirty="0"/>
              <a:t>2) Districts to confirm that each community college campus within the district has posted its </a:t>
            </a:r>
            <a:r>
              <a:rPr lang="en-US" sz="2200" dirty="0"/>
              <a:t>CPL policy in the college catalog and on its Web site. </a:t>
            </a:r>
          </a:p>
          <a:p>
            <a:r>
              <a:rPr lang="en-US" sz="2400" dirty="0"/>
              <a:t>Wise Use of Resources</a:t>
            </a:r>
          </a:p>
          <a:p>
            <a:r>
              <a:rPr lang="en-US" sz="2400" dirty="0"/>
              <a:t>Social Equity</a:t>
            </a:r>
          </a:p>
          <a:p>
            <a:r>
              <a:rPr lang="en-US" sz="2400" dirty="0"/>
              <a:t>Comparability </a:t>
            </a:r>
          </a:p>
          <a:p>
            <a:r>
              <a:rPr lang="en-US" sz="2400" dirty="0"/>
              <a:t>Consistency </a:t>
            </a:r>
          </a:p>
          <a:p>
            <a:r>
              <a:rPr lang="en-US" sz="2400" dirty="0"/>
              <a:t>Quality </a:t>
            </a:r>
          </a:p>
          <a:p>
            <a:r>
              <a:rPr lang="en-US" sz="2400" dirty="0"/>
              <a:t>Transparency </a:t>
            </a:r>
          </a:p>
          <a:p>
            <a:r>
              <a:rPr lang="en-US" sz="2400" dirty="0"/>
              <a:t>Accreditation</a:t>
            </a:r>
          </a:p>
          <a:p>
            <a:r>
              <a:rPr lang="en-US" sz="2400" dirty="0"/>
              <a:t>Fiscally Responsible</a:t>
            </a:r>
            <a:endParaRPr lang="en-US" sz="2200" dirty="0"/>
          </a:p>
          <a:p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9" y="307243"/>
            <a:ext cx="2077689" cy="7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5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CPL at BC: Our focus is on today’s student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Military-Connected Students</a:t>
            </a:r>
          </a:p>
          <a:p>
            <a:pPr lvl="1"/>
            <a:r>
              <a:rPr lang="en-US" sz="2600" dirty="0"/>
              <a:t>Joint Service Transcript</a:t>
            </a:r>
          </a:p>
          <a:p>
            <a:r>
              <a:rPr lang="en-US" sz="2800" dirty="0"/>
              <a:t>Non-Traditional</a:t>
            </a:r>
          </a:p>
          <a:p>
            <a:pPr lvl="1"/>
            <a:r>
              <a:rPr lang="en-US" sz="2600" dirty="0"/>
              <a:t>Portfolio</a:t>
            </a:r>
          </a:p>
          <a:p>
            <a:r>
              <a:rPr lang="en-US" sz="2800" dirty="0"/>
              <a:t>Needing upward mobility in careers</a:t>
            </a:r>
          </a:p>
          <a:p>
            <a:pPr lvl="1"/>
            <a:r>
              <a:rPr lang="en-US" sz="2600" dirty="0"/>
              <a:t>Industry Certifications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9" y="307242"/>
            <a:ext cx="2206853" cy="76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75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CPL Progress at BC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200" dirty="0"/>
              <a:t>American Council on Education (ACE) Exhibits</a:t>
            </a:r>
          </a:p>
          <a:p>
            <a:r>
              <a:rPr lang="en-US" sz="3200" dirty="0"/>
              <a:t>Crosswalk BC courses</a:t>
            </a:r>
          </a:p>
          <a:p>
            <a:r>
              <a:rPr lang="en-US" sz="3200" dirty="0"/>
              <a:t>COR</a:t>
            </a:r>
          </a:p>
          <a:p>
            <a:r>
              <a:rPr lang="en-US" sz="3200" dirty="0"/>
              <a:t>Development of forms</a:t>
            </a:r>
          </a:p>
          <a:p>
            <a:pPr lvl="1"/>
            <a:r>
              <a:rPr lang="en-US" sz="3000" dirty="0"/>
              <a:t>Student Interest</a:t>
            </a:r>
          </a:p>
          <a:p>
            <a:pPr lvl="2"/>
            <a:r>
              <a:rPr lang="en-US" sz="2800" dirty="0"/>
              <a:t>CCC Apply</a:t>
            </a:r>
          </a:p>
          <a:p>
            <a:pPr lvl="2"/>
            <a:r>
              <a:rPr lang="en-US" sz="2800" dirty="0"/>
              <a:t>BC Webpage</a:t>
            </a:r>
          </a:p>
          <a:p>
            <a:pPr lvl="1"/>
            <a:r>
              <a:rPr lang="en-US" sz="3000" dirty="0"/>
              <a:t>Evaluation form</a:t>
            </a:r>
          </a:p>
          <a:p>
            <a:pPr lvl="2"/>
            <a:r>
              <a:rPr lang="en-US" sz="2800" dirty="0"/>
              <a:t>Faculty as Discipline expert</a:t>
            </a:r>
          </a:p>
          <a:p>
            <a:r>
              <a:rPr lang="en-US" sz="3200" dirty="0"/>
              <a:t>Future work:</a:t>
            </a:r>
          </a:p>
          <a:p>
            <a:pPr lvl="1"/>
            <a:r>
              <a:rPr lang="en-US" sz="3000" dirty="0"/>
              <a:t>Processes and Procedures</a:t>
            </a:r>
          </a:p>
          <a:p>
            <a:pPr lvl="1"/>
            <a:r>
              <a:rPr lang="en-US" sz="3000" dirty="0"/>
              <a:t>AP, Industry Standards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90" y="446539"/>
            <a:ext cx="2250612" cy="78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3828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C00000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678</TotalTime>
  <Words>256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 Light</vt:lpstr>
      <vt:lpstr>Rockwell</vt:lpstr>
      <vt:lpstr>Wingdings</vt:lpstr>
      <vt:lpstr>Atlas</vt:lpstr>
      <vt:lpstr>      Setting the Stage for Implementation:  CPL, ACE &amp; Serving Today’s Students </vt:lpstr>
      <vt:lpstr>Credit for Prior Learning: an overview</vt:lpstr>
      <vt:lpstr>Why CPL?</vt:lpstr>
      <vt:lpstr>CPL at BC: Our focus is on today’s student</vt:lpstr>
      <vt:lpstr>CPL Progress at BC</vt:lpstr>
    </vt:vector>
  </TitlesOfParts>
  <Company>Bakersfield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the Stage for Implementation:  CPL, ACE &amp; Serving Today’s Students</dc:title>
  <dc:creator>Kimberly Nickell</dc:creator>
  <cp:lastModifiedBy>Kimberly Nickell</cp:lastModifiedBy>
  <cp:revision>12</cp:revision>
  <dcterms:created xsi:type="dcterms:W3CDTF">2020-10-20T00:58:02Z</dcterms:created>
  <dcterms:modified xsi:type="dcterms:W3CDTF">2020-11-02T16:26:43Z</dcterms:modified>
</cp:coreProperties>
</file>