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575" r:id="rId2"/>
    <p:sldId id="321" r:id="rId3"/>
    <p:sldId id="572" r:id="rId4"/>
    <p:sldId id="571" r:id="rId5"/>
    <p:sldId id="573" r:id="rId6"/>
    <p:sldId id="574" r:id="rId7"/>
    <p:sldId id="319" r:id="rId8"/>
    <p:sldId id="465" r:id="rId9"/>
    <p:sldId id="4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21"/>
  </p:normalViewPr>
  <p:slideViewPr>
    <p:cSldViewPr snapToGrid="0" snapToObjects="1">
      <p:cViewPr varScale="1">
        <p:scale>
          <a:sx n="109" d="100"/>
          <a:sy n="109" d="100"/>
        </p:scale>
        <p:origin x="63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7E153-3AE0-1E41-9EF0-6CA8206AD0C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02CD5A4-6DD2-2748-B5CC-94A2A46E34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A5AA8D-D636-F841-BCED-7D200473A064}"/>
              </a:ext>
            </a:extLst>
          </p:cNvPr>
          <p:cNvSpPr>
            <a:spLocks noGrp="1"/>
          </p:cNvSpPr>
          <p:nvPr>
            <p:ph type="dt" sz="half" idx="10"/>
          </p:nvPr>
        </p:nvSpPr>
        <p:spPr/>
        <p:txBody>
          <a:bodyPr/>
          <a:lstStyle/>
          <a:p>
            <a:fld id="{08253FB4-7E10-8C41-97A7-D0E89F8CB8E3}" type="datetimeFigureOut">
              <a:rPr lang="en-US" smtClean="0"/>
              <a:t>12/3/2018</a:t>
            </a:fld>
            <a:endParaRPr lang="en-US"/>
          </a:p>
        </p:txBody>
      </p:sp>
      <p:sp>
        <p:nvSpPr>
          <p:cNvPr id="5" name="Footer Placeholder 4">
            <a:extLst>
              <a:ext uri="{FF2B5EF4-FFF2-40B4-BE49-F238E27FC236}">
                <a16:creationId xmlns:a16="http://schemas.microsoft.com/office/drawing/2014/main" id="{9B1FECC5-BA15-0545-B356-698BCA39B5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C5D15-EC5F-9248-B558-70DF1D6AC905}"/>
              </a:ext>
            </a:extLst>
          </p:cNvPr>
          <p:cNvSpPr>
            <a:spLocks noGrp="1"/>
          </p:cNvSpPr>
          <p:nvPr>
            <p:ph type="sldNum" sz="quarter" idx="12"/>
          </p:nvPr>
        </p:nvSpPr>
        <p:spPr/>
        <p:txBody>
          <a:bodyPr/>
          <a:lstStyle/>
          <a:p>
            <a:fld id="{486A60BF-404C-A147-8528-3EBE2EE6E531}" type="slidenum">
              <a:rPr lang="en-US" smtClean="0"/>
              <a:t>‹#›</a:t>
            </a:fld>
            <a:endParaRPr lang="en-US"/>
          </a:p>
        </p:txBody>
      </p:sp>
    </p:spTree>
    <p:extLst>
      <p:ext uri="{BB962C8B-B14F-4D97-AF65-F5344CB8AC3E}">
        <p14:creationId xmlns:p14="http://schemas.microsoft.com/office/powerpoint/2010/main" val="143885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324B7-DFAF-2D4C-A58C-6C93F766AD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8373F7-3EFE-9049-A37E-162470FF274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DBE87F-1DAA-D140-938A-05ECF7C97A84}"/>
              </a:ext>
            </a:extLst>
          </p:cNvPr>
          <p:cNvSpPr>
            <a:spLocks noGrp="1"/>
          </p:cNvSpPr>
          <p:nvPr>
            <p:ph type="dt" sz="half" idx="10"/>
          </p:nvPr>
        </p:nvSpPr>
        <p:spPr/>
        <p:txBody>
          <a:bodyPr/>
          <a:lstStyle/>
          <a:p>
            <a:fld id="{08253FB4-7E10-8C41-97A7-D0E89F8CB8E3}" type="datetimeFigureOut">
              <a:rPr lang="en-US" smtClean="0"/>
              <a:t>12/3/2018</a:t>
            </a:fld>
            <a:endParaRPr lang="en-US"/>
          </a:p>
        </p:txBody>
      </p:sp>
      <p:sp>
        <p:nvSpPr>
          <p:cNvPr id="5" name="Footer Placeholder 4">
            <a:extLst>
              <a:ext uri="{FF2B5EF4-FFF2-40B4-BE49-F238E27FC236}">
                <a16:creationId xmlns:a16="http://schemas.microsoft.com/office/drawing/2014/main" id="{4575F46F-64E8-C24C-8F9B-DA2E0BCC68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D997F8-E0AE-BF45-A7EB-478245530D56}"/>
              </a:ext>
            </a:extLst>
          </p:cNvPr>
          <p:cNvSpPr>
            <a:spLocks noGrp="1"/>
          </p:cNvSpPr>
          <p:nvPr>
            <p:ph type="sldNum" sz="quarter" idx="12"/>
          </p:nvPr>
        </p:nvSpPr>
        <p:spPr/>
        <p:txBody>
          <a:bodyPr/>
          <a:lstStyle/>
          <a:p>
            <a:fld id="{486A60BF-404C-A147-8528-3EBE2EE6E531}" type="slidenum">
              <a:rPr lang="en-US" smtClean="0"/>
              <a:t>‹#›</a:t>
            </a:fld>
            <a:endParaRPr lang="en-US"/>
          </a:p>
        </p:txBody>
      </p:sp>
    </p:spTree>
    <p:extLst>
      <p:ext uri="{BB962C8B-B14F-4D97-AF65-F5344CB8AC3E}">
        <p14:creationId xmlns:p14="http://schemas.microsoft.com/office/powerpoint/2010/main" val="4051812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088A5E-A05B-FE40-A1D4-AC0BF6477D3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FD513B-99D8-7C47-9DC6-5654E8F74ED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7563B4-7EFB-E845-B02B-ADD67409B05B}"/>
              </a:ext>
            </a:extLst>
          </p:cNvPr>
          <p:cNvSpPr>
            <a:spLocks noGrp="1"/>
          </p:cNvSpPr>
          <p:nvPr>
            <p:ph type="dt" sz="half" idx="10"/>
          </p:nvPr>
        </p:nvSpPr>
        <p:spPr/>
        <p:txBody>
          <a:bodyPr/>
          <a:lstStyle/>
          <a:p>
            <a:fld id="{08253FB4-7E10-8C41-97A7-D0E89F8CB8E3}" type="datetimeFigureOut">
              <a:rPr lang="en-US" smtClean="0"/>
              <a:t>12/3/2018</a:t>
            </a:fld>
            <a:endParaRPr lang="en-US"/>
          </a:p>
        </p:txBody>
      </p:sp>
      <p:sp>
        <p:nvSpPr>
          <p:cNvPr id="5" name="Footer Placeholder 4">
            <a:extLst>
              <a:ext uri="{FF2B5EF4-FFF2-40B4-BE49-F238E27FC236}">
                <a16:creationId xmlns:a16="http://schemas.microsoft.com/office/drawing/2014/main" id="{5D34CFC9-AA86-2847-B3AD-AB35BCDC7E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296BB4-BD36-AD4C-8E12-AFA08AAEBCCA}"/>
              </a:ext>
            </a:extLst>
          </p:cNvPr>
          <p:cNvSpPr>
            <a:spLocks noGrp="1"/>
          </p:cNvSpPr>
          <p:nvPr>
            <p:ph type="sldNum" sz="quarter" idx="12"/>
          </p:nvPr>
        </p:nvSpPr>
        <p:spPr/>
        <p:txBody>
          <a:bodyPr/>
          <a:lstStyle/>
          <a:p>
            <a:fld id="{486A60BF-404C-A147-8528-3EBE2EE6E531}" type="slidenum">
              <a:rPr lang="en-US" smtClean="0"/>
              <a:t>‹#›</a:t>
            </a:fld>
            <a:endParaRPr lang="en-US"/>
          </a:p>
        </p:txBody>
      </p:sp>
    </p:spTree>
    <p:extLst>
      <p:ext uri="{BB962C8B-B14F-4D97-AF65-F5344CB8AC3E}">
        <p14:creationId xmlns:p14="http://schemas.microsoft.com/office/powerpoint/2010/main" val="516058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C7A23-2888-E34E-BFEF-6855389510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0F2410-F01B-154D-8C3C-F3FDAB43F23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DF77EC-1CCF-6947-8A25-A01A01CB3866}"/>
              </a:ext>
            </a:extLst>
          </p:cNvPr>
          <p:cNvSpPr>
            <a:spLocks noGrp="1"/>
          </p:cNvSpPr>
          <p:nvPr>
            <p:ph type="dt" sz="half" idx="10"/>
          </p:nvPr>
        </p:nvSpPr>
        <p:spPr/>
        <p:txBody>
          <a:bodyPr/>
          <a:lstStyle/>
          <a:p>
            <a:fld id="{08253FB4-7E10-8C41-97A7-D0E89F8CB8E3}" type="datetimeFigureOut">
              <a:rPr lang="en-US" smtClean="0"/>
              <a:t>12/3/2018</a:t>
            </a:fld>
            <a:endParaRPr lang="en-US"/>
          </a:p>
        </p:txBody>
      </p:sp>
      <p:sp>
        <p:nvSpPr>
          <p:cNvPr id="5" name="Footer Placeholder 4">
            <a:extLst>
              <a:ext uri="{FF2B5EF4-FFF2-40B4-BE49-F238E27FC236}">
                <a16:creationId xmlns:a16="http://schemas.microsoft.com/office/drawing/2014/main" id="{52A9004E-F213-384A-B942-B01A6B4D81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237CB8-ED40-0A49-A4DA-67EC0D49E2F3}"/>
              </a:ext>
            </a:extLst>
          </p:cNvPr>
          <p:cNvSpPr>
            <a:spLocks noGrp="1"/>
          </p:cNvSpPr>
          <p:nvPr>
            <p:ph type="sldNum" sz="quarter" idx="12"/>
          </p:nvPr>
        </p:nvSpPr>
        <p:spPr/>
        <p:txBody>
          <a:bodyPr/>
          <a:lstStyle/>
          <a:p>
            <a:fld id="{486A60BF-404C-A147-8528-3EBE2EE6E531}" type="slidenum">
              <a:rPr lang="en-US" smtClean="0"/>
              <a:t>‹#›</a:t>
            </a:fld>
            <a:endParaRPr lang="en-US"/>
          </a:p>
        </p:txBody>
      </p:sp>
    </p:spTree>
    <p:extLst>
      <p:ext uri="{BB962C8B-B14F-4D97-AF65-F5344CB8AC3E}">
        <p14:creationId xmlns:p14="http://schemas.microsoft.com/office/powerpoint/2010/main" val="3011647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9CD01-AA7B-8344-AFCF-1286DCA45E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AB4D960-D752-7A4A-91BB-0BCF8534D3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7C125A-C315-8D49-B8FE-EC4AA93F677E}"/>
              </a:ext>
            </a:extLst>
          </p:cNvPr>
          <p:cNvSpPr>
            <a:spLocks noGrp="1"/>
          </p:cNvSpPr>
          <p:nvPr>
            <p:ph type="dt" sz="half" idx="10"/>
          </p:nvPr>
        </p:nvSpPr>
        <p:spPr/>
        <p:txBody>
          <a:bodyPr/>
          <a:lstStyle/>
          <a:p>
            <a:fld id="{08253FB4-7E10-8C41-97A7-D0E89F8CB8E3}" type="datetimeFigureOut">
              <a:rPr lang="en-US" smtClean="0"/>
              <a:t>12/3/2018</a:t>
            </a:fld>
            <a:endParaRPr lang="en-US"/>
          </a:p>
        </p:txBody>
      </p:sp>
      <p:sp>
        <p:nvSpPr>
          <p:cNvPr id="5" name="Footer Placeholder 4">
            <a:extLst>
              <a:ext uri="{FF2B5EF4-FFF2-40B4-BE49-F238E27FC236}">
                <a16:creationId xmlns:a16="http://schemas.microsoft.com/office/drawing/2014/main" id="{8F3005A6-65A2-3E41-AB02-E611F6B57F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A0D246-26E2-E14C-8355-754CEC3925F1}"/>
              </a:ext>
            </a:extLst>
          </p:cNvPr>
          <p:cNvSpPr>
            <a:spLocks noGrp="1"/>
          </p:cNvSpPr>
          <p:nvPr>
            <p:ph type="sldNum" sz="quarter" idx="12"/>
          </p:nvPr>
        </p:nvSpPr>
        <p:spPr/>
        <p:txBody>
          <a:bodyPr/>
          <a:lstStyle/>
          <a:p>
            <a:fld id="{486A60BF-404C-A147-8528-3EBE2EE6E531}" type="slidenum">
              <a:rPr lang="en-US" smtClean="0"/>
              <a:t>‹#›</a:t>
            </a:fld>
            <a:endParaRPr lang="en-US"/>
          </a:p>
        </p:txBody>
      </p:sp>
    </p:spTree>
    <p:extLst>
      <p:ext uri="{BB962C8B-B14F-4D97-AF65-F5344CB8AC3E}">
        <p14:creationId xmlns:p14="http://schemas.microsoft.com/office/powerpoint/2010/main" val="2384597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EE882-3CF2-8C43-80E4-42A8302E0B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DB158E-8066-094B-ACE7-9C1CF2E18E1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2B43D6-1125-0A43-82C9-40D8354452B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2B0DEC-E1DC-0C46-BD81-6A11541CB2D4}"/>
              </a:ext>
            </a:extLst>
          </p:cNvPr>
          <p:cNvSpPr>
            <a:spLocks noGrp="1"/>
          </p:cNvSpPr>
          <p:nvPr>
            <p:ph type="dt" sz="half" idx="10"/>
          </p:nvPr>
        </p:nvSpPr>
        <p:spPr/>
        <p:txBody>
          <a:bodyPr/>
          <a:lstStyle/>
          <a:p>
            <a:fld id="{08253FB4-7E10-8C41-97A7-D0E89F8CB8E3}" type="datetimeFigureOut">
              <a:rPr lang="en-US" smtClean="0"/>
              <a:t>12/3/2018</a:t>
            </a:fld>
            <a:endParaRPr lang="en-US"/>
          </a:p>
        </p:txBody>
      </p:sp>
      <p:sp>
        <p:nvSpPr>
          <p:cNvPr id="6" name="Footer Placeholder 5">
            <a:extLst>
              <a:ext uri="{FF2B5EF4-FFF2-40B4-BE49-F238E27FC236}">
                <a16:creationId xmlns:a16="http://schemas.microsoft.com/office/drawing/2014/main" id="{772B5FAE-C8BC-CF45-B8AA-D050975B9C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C11B41-6AEE-4249-B500-EDEED6ECCE89}"/>
              </a:ext>
            </a:extLst>
          </p:cNvPr>
          <p:cNvSpPr>
            <a:spLocks noGrp="1"/>
          </p:cNvSpPr>
          <p:nvPr>
            <p:ph type="sldNum" sz="quarter" idx="12"/>
          </p:nvPr>
        </p:nvSpPr>
        <p:spPr/>
        <p:txBody>
          <a:bodyPr/>
          <a:lstStyle/>
          <a:p>
            <a:fld id="{486A60BF-404C-A147-8528-3EBE2EE6E531}" type="slidenum">
              <a:rPr lang="en-US" smtClean="0"/>
              <a:t>‹#›</a:t>
            </a:fld>
            <a:endParaRPr lang="en-US"/>
          </a:p>
        </p:txBody>
      </p:sp>
    </p:spTree>
    <p:extLst>
      <p:ext uri="{BB962C8B-B14F-4D97-AF65-F5344CB8AC3E}">
        <p14:creationId xmlns:p14="http://schemas.microsoft.com/office/powerpoint/2010/main" val="634672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85A97-7894-2E48-8D92-2362EC88296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8300E3A-2998-6A40-8058-7F29D5BA9A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4EF84A9-9FE8-2142-A6F8-7BC0AC7D942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15B921-0AF8-3B4D-9F42-A63C235D27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C53DDB5-B1ED-BE44-A034-4B8A9932AD2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9954973-3772-054E-BFE2-EADB75D9D11C}"/>
              </a:ext>
            </a:extLst>
          </p:cNvPr>
          <p:cNvSpPr>
            <a:spLocks noGrp="1"/>
          </p:cNvSpPr>
          <p:nvPr>
            <p:ph type="dt" sz="half" idx="10"/>
          </p:nvPr>
        </p:nvSpPr>
        <p:spPr/>
        <p:txBody>
          <a:bodyPr/>
          <a:lstStyle/>
          <a:p>
            <a:fld id="{08253FB4-7E10-8C41-97A7-D0E89F8CB8E3}" type="datetimeFigureOut">
              <a:rPr lang="en-US" smtClean="0"/>
              <a:t>12/3/2018</a:t>
            </a:fld>
            <a:endParaRPr lang="en-US"/>
          </a:p>
        </p:txBody>
      </p:sp>
      <p:sp>
        <p:nvSpPr>
          <p:cNvPr id="8" name="Footer Placeholder 7">
            <a:extLst>
              <a:ext uri="{FF2B5EF4-FFF2-40B4-BE49-F238E27FC236}">
                <a16:creationId xmlns:a16="http://schemas.microsoft.com/office/drawing/2014/main" id="{A9F9B818-FDDB-7B41-A946-E72235B2503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06311B3-4E33-FD45-A31C-DBFFF8556F32}"/>
              </a:ext>
            </a:extLst>
          </p:cNvPr>
          <p:cNvSpPr>
            <a:spLocks noGrp="1"/>
          </p:cNvSpPr>
          <p:nvPr>
            <p:ph type="sldNum" sz="quarter" idx="12"/>
          </p:nvPr>
        </p:nvSpPr>
        <p:spPr/>
        <p:txBody>
          <a:bodyPr/>
          <a:lstStyle/>
          <a:p>
            <a:fld id="{486A60BF-404C-A147-8528-3EBE2EE6E531}" type="slidenum">
              <a:rPr lang="en-US" smtClean="0"/>
              <a:t>‹#›</a:t>
            </a:fld>
            <a:endParaRPr lang="en-US"/>
          </a:p>
        </p:txBody>
      </p:sp>
    </p:spTree>
    <p:extLst>
      <p:ext uri="{BB962C8B-B14F-4D97-AF65-F5344CB8AC3E}">
        <p14:creationId xmlns:p14="http://schemas.microsoft.com/office/powerpoint/2010/main" val="951724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BFAF8-4512-1D41-AD2F-B834FA4BE01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D154E5D-5967-0A4B-BA48-229DCF65E5A1}"/>
              </a:ext>
            </a:extLst>
          </p:cNvPr>
          <p:cNvSpPr>
            <a:spLocks noGrp="1"/>
          </p:cNvSpPr>
          <p:nvPr>
            <p:ph type="dt" sz="half" idx="10"/>
          </p:nvPr>
        </p:nvSpPr>
        <p:spPr/>
        <p:txBody>
          <a:bodyPr/>
          <a:lstStyle/>
          <a:p>
            <a:fld id="{08253FB4-7E10-8C41-97A7-D0E89F8CB8E3}" type="datetimeFigureOut">
              <a:rPr lang="en-US" smtClean="0"/>
              <a:t>12/3/2018</a:t>
            </a:fld>
            <a:endParaRPr lang="en-US"/>
          </a:p>
        </p:txBody>
      </p:sp>
      <p:sp>
        <p:nvSpPr>
          <p:cNvPr id="4" name="Footer Placeholder 3">
            <a:extLst>
              <a:ext uri="{FF2B5EF4-FFF2-40B4-BE49-F238E27FC236}">
                <a16:creationId xmlns:a16="http://schemas.microsoft.com/office/drawing/2014/main" id="{45F94AAF-AE69-EF47-AF29-30FA73FC53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5932D1E-0845-D14A-A0FE-33A8C517A494}"/>
              </a:ext>
            </a:extLst>
          </p:cNvPr>
          <p:cNvSpPr>
            <a:spLocks noGrp="1"/>
          </p:cNvSpPr>
          <p:nvPr>
            <p:ph type="sldNum" sz="quarter" idx="12"/>
          </p:nvPr>
        </p:nvSpPr>
        <p:spPr/>
        <p:txBody>
          <a:bodyPr/>
          <a:lstStyle/>
          <a:p>
            <a:fld id="{486A60BF-404C-A147-8528-3EBE2EE6E531}" type="slidenum">
              <a:rPr lang="en-US" smtClean="0"/>
              <a:t>‹#›</a:t>
            </a:fld>
            <a:endParaRPr lang="en-US"/>
          </a:p>
        </p:txBody>
      </p:sp>
    </p:spTree>
    <p:extLst>
      <p:ext uri="{BB962C8B-B14F-4D97-AF65-F5344CB8AC3E}">
        <p14:creationId xmlns:p14="http://schemas.microsoft.com/office/powerpoint/2010/main" val="4133603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FA651-5060-8747-9F52-5DAEB2697F19}"/>
              </a:ext>
            </a:extLst>
          </p:cNvPr>
          <p:cNvSpPr>
            <a:spLocks noGrp="1"/>
          </p:cNvSpPr>
          <p:nvPr>
            <p:ph type="dt" sz="half" idx="10"/>
          </p:nvPr>
        </p:nvSpPr>
        <p:spPr/>
        <p:txBody>
          <a:bodyPr/>
          <a:lstStyle/>
          <a:p>
            <a:fld id="{08253FB4-7E10-8C41-97A7-D0E89F8CB8E3}" type="datetimeFigureOut">
              <a:rPr lang="en-US" smtClean="0"/>
              <a:t>12/3/2018</a:t>
            </a:fld>
            <a:endParaRPr lang="en-US"/>
          </a:p>
        </p:txBody>
      </p:sp>
      <p:sp>
        <p:nvSpPr>
          <p:cNvPr id="3" name="Footer Placeholder 2">
            <a:extLst>
              <a:ext uri="{FF2B5EF4-FFF2-40B4-BE49-F238E27FC236}">
                <a16:creationId xmlns:a16="http://schemas.microsoft.com/office/drawing/2014/main" id="{50D670E0-BE43-FF41-82EC-BC5936CF29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EB87B96-F57C-4F46-879C-8154951D18B6}"/>
              </a:ext>
            </a:extLst>
          </p:cNvPr>
          <p:cNvSpPr>
            <a:spLocks noGrp="1"/>
          </p:cNvSpPr>
          <p:nvPr>
            <p:ph type="sldNum" sz="quarter" idx="12"/>
          </p:nvPr>
        </p:nvSpPr>
        <p:spPr/>
        <p:txBody>
          <a:bodyPr/>
          <a:lstStyle/>
          <a:p>
            <a:fld id="{486A60BF-404C-A147-8528-3EBE2EE6E531}" type="slidenum">
              <a:rPr lang="en-US" smtClean="0"/>
              <a:t>‹#›</a:t>
            </a:fld>
            <a:endParaRPr lang="en-US"/>
          </a:p>
        </p:txBody>
      </p:sp>
    </p:spTree>
    <p:extLst>
      <p:ext uri="{BB962C8B-B14F-4D97-AF65-F5344CB8AC3E}">
        <p14:creationId xmlns:p14="http://schemas.microsoft.com/office/powerpoint/2010/main" val="2395008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7D8A1-7051-BD46-BCDF-0BE90ADC6A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BAA8D4E-ACFF-AF43-AC5F-73CB815B60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69B53A-BD3F-3943-AC39-D72223110B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BA20F3A-93E6-3443-97EE-94A7ED397938}"/>
              </a:ext>
            </a:extLst>
          </p:cNvPr>
          <p:cNvSpPr>
            <a:spLocks noGrp="1"/>
          </p:cNvSpPr>
          <p:nvPr>
            <p:ph type="dt" sz="half" idx="10"/>
          </p:nvPr>
        </p:nvSpPr>
        <p:spPr/>
        <p:txBody>
          <a:bodyPr/>
          <a:lstStyle/>
          <a:p>
            <a:fld id="{08253FB4-7E10-8C41-97A7-D0E89F8CB8E3}" type="datetimeFigureOut">
              <a:rPr lang="en-US" smtClean="0"/>
              <a:t>12/3/2018</a:t>
            </a:fld>
            <a:endParaRPr lang="en-US"/>
          </a:p>
        </p:txBody>
      </p:sp>
      <p:sp>
        <p:nvSpPr>
          <p:cNvPr id="6" name="Footer Placeholder 5">
            <a:extLst>
              <a:ext uri="{FF2B5EF4-FFF2-40B4-BE49-F238E27FC236}">
                <a16:creationId xmlns:a16="http://schemas.microsoft.com/office/drawing/2014/main" id="{DA910D61-CF35-814C-AAF2-1FF7E89883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B66533-CCFB-FF46-9DB9-B2DF2A945315}"/>
              </a:ext>
            </a:extLst>
          </p:cNvPr>
          <p:cNvSpPr>
            <a:spLocks noGrp="1"/>
          </p:cNvSpPr>
          <p:nvPr>
            <p:ph type="sldNum" sz="quarter" idx="12"/>
          </p:nvPr>
        </p:nvSpPr>
        <p:spPr/>
        <p:txBody>
          <a:bodyPr/>
          <a:lstStyle/>
          <a:p>
            <a:fld id="{486A60BF-404C-A147-8528-3EBE2EE6E531}" type="slidenum">
              <a:rPr lang="en-US" smtClean="0"/>
              <a:t>‹#›</a:t>
            </a:fld>
            <a:endParaRPr lang="en-US"/>
          </a:p>
        </p:txBody>
      </p:sp>
    </p:spTree>
    <p:extLst>
      <p:ext uri="{BB962C8B-B14F-4D97-AF65-F5344CB8AC3E}">
        <p14:creationId xmlns:p14="http://schemas.microsoft.com/office/powerpoint/2010/main" val="1736705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0CD60-9384-7F4C-B096-73C1835628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610604C-ACD3-074E-9256-13181F43F2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BEE6B1C-9CF0-5F49-97DE-79A5E95CF1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F2693FF-5DE4-A040-BA9B-B2D764048641}"/>
              </a:ext>
            </a:extLst>
          </p:cNvPr>
          <p:cNvSpPr>
            <a:spLocks noGrp="1"/>
          </p:cNvSpPr>
          <p:nvPr>
            <p:ph type="dt" sz="half" idx="10"/>
          </p:nvPr>
        </p:nvSpPr>
        <p:spPr/>
        <p:txBody>
          <a:bodyPr/>
          <a:lstStyle/>
          <a:p>
            <a:fld id="{08253FB4-7E10-8C41-97A7-D0E89F8CB8E3}" type="datetimeFigureOut">
              <a:rPr lang="en-US" smtClean="0"/>
              <a:t>12/3/2018</a:t>
            </a:fld>
            <a:endParaRPr lang="en-US"/>
          </a:p>
        </p:txBody>
      </p:sp>
      <p:sp>
        <p:nvSpPr>
          <p:cNvPr id="6" name="Footer Placeholder 5">
            <a:extLst>
              <a:ext uri="{FF2B5EF4-FFF2-40B4-BE49-F238E27FC236}">
                <a16:creationId xmlns:a16="http://schemas.microsoft.com/office/drawing/2014/main" id="{56DEC50C-0DC4-4D45-9810-A43491C199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F1C07F-3592-564B-909C-5E0CAC1A6939}"/>
              </a:ext>
            </a:extLst>
          </p:cNvPr>
          <p:cNvSpPr>
            <a:spLocks noGrp="1"/>
          </p:cNvSpPr>
          <p:nvPr>
            <p:ph type="sldNum" sz="quarter" idx="12"/>
          </p:nvPr>
        </p:nvSpPr>
        <p:spPr/>
        <p:txBody>
          <a:bodyPr/>
          <a:lstStyle/>
          <a:p>
            <a:fld id="{486A60BF-404C-A147-8528-3EBE2EE6E531}" type="slidenum">
              <a:rPr lang="en-US" smtClean="0"/>
              <a:t>‹#›</a:t>
            </a:fld>
            <a:endParaRPr lang="en-US"/>
          </a:p>
        </p:txBody>
      </p:sp>
    </p:spTree>
    <p:extLst>
      <p:ext uri="{BB962C8B-B14F-4D97-AF65-F5344CB8AC3E}">
        <p14:creationId xmlns:p14="http://schemas.microsoft.com/office/powerpoint/2010/main" val="713791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112E73-A65F-3F49-BA09-94F5C2AA48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ACDF406-26EC-3D49-9F8C-737C421BC1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17F6DF-5166-2A42-90A1-0238D5A880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253FB4-7E10-8C41-97A7-D0E89F8CB8E3}" type="datetimeFigureOut">
              <a:rPr lang="en-US" smtClean="0"/>
              <a:t>12/3/2018</a:t>
            </a:fld>
            <a:endParaRPr lang="en-US"/>
          </a:p>
        </p:txBody>
      </p:sp>
      <p:sp>
        <p:nvSpPr>
          <p:cNvPr id="5" name="Footer Placeholder 4">
            <a:extLst>
              <a:ext uri="{FF2B5EF4-FFF2-40B4-BE49-F238E27FC236}">
                <a16:creationId xmlns:a16="http://schemas.microsoft.com/office/drawing/2014/main" id="{EFEF45FE-7E40-1C41-9C9B-92B1FBFC75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63D8DAB-1D36-E34D-954A-CBAEA73318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6A60BF-404C-A147-8528-3EBE2EE6E531}" type="slidenum">
              <a:rPr lang="en-US" smtClean="0"/>
              <a:t>‹#›</a:t>
            </a:fld>
            <a:endParaRPr lang="en-US"/>
          </a:p>
        </p:txBody>
      </p:sp>
    </p:spTree>
    <p:extLst>
      <p:ext uri="{BB962C8B-B14F-4D97-AF65-F5344CB8AC3E}">
        <p14:creationId xmlns:p14="http://schemas.microsoft.com/office/powerpoint/2010/main" val="100260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1.next.westlaw.com/Link/Document/FullText?findType=L&amp;originatingContext=document&amp;transitionType=DocumentItem&amp;pubNum=1000211&amp;refType=LQ&amp;originatingDoc=I9bdd4f61058d11e88670e77d497dbc01&amp;cite=CAGTS3544.7" TargetMode="External"/><Relationship Id="rId2" Type="http://schemas.openxmlformats.org/officeDocument/2006/relationships/hyperlink" Target="https://1.next.westlaw.com/Link/Document/FullText?findType=L&amp;originatingContext=document&amp;transitionType=DocumentItem&amp;pubNum=1000211&amp;refType=LQ&amp;originatingDoc=I9bdd4f60058d11e88670e77d497dbc01&amp;cite=CAGTS3544.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C2732-7A49-BF43-9BFD-3B9894A2C2F9}"/>
              </a:ext>
            </a:extLst>
          </p:cNvPr>
          <p:cNvSpPr>
            <a:spLocks noGrp="1"/>
          </p:cNvSpPr>
          <p:nvPr>
            <p:ph type="ctrTitle"/>
          </p:nvPr>
        </p:nvSpPr>
        <p:spPr>
          <a:xfrm>
            <a:off x="565417" y="1089776"/>
            <a:ext cx="11152682" cy="978546"/>
          </a:xfrm>
        </p:spPr>
        <p:txBody>
          <a:bodyPr anchor="ctr">
            <a:noAutofit/>
          </a:bodyPr>
          <a:lstStyle/>
          <a:p>
            <a:r>
              <a:rPr lang="en-US" sz="3400" dirty="0">
                <a:latin typeface="Times New Roman" panose="02020603050405020304" pitchFamily="18" charset="0"/>
                <a:cs typeface="Times New Roman" panose="02020603050405020304" pitchFamily="18" charset="0"/>
              </a:rPr>
              <a:t>Fall 2018 </a:t>
            </a:r>
            <a:r>
              <a:rPr lang="en-US" sz="3600" dirty="0">
                <a:latin typeface="Times New Roman" panose="02020603050405020304" pitchFamily="18" charset="0"/>
                <a:cs typeface="Times New Roman" panose="02020603050405020304" pitchFamily="18" charset="0"/>
              </a:rPr>
              <a:t>Overview from</a:t>
            </a:r>
            <a:br>
              <a:rPr lang="en-US" sz="3600" dirty="0">
                <a:latin typeface="Times New Roman" panose="02020603050405020304" pitchFamily="18" charset="0"/>
                <a:cs typeface="Times New Roman" panose="02020603050405020304" pitchFamily="18" charset="0"/>
              </a:rPr>
            </a:br>
            <a:r>
              <a:rPr lang="en-US" sz="3400" dirty="0">
                <a:latin typeface="Times New Roman" panose="02020603050405020304" pitchFamily="18" charset="0"/>
                <a:cs typeface="Times New Roman" panose="02020603050405020304" pitchFamily="18" charset="0"/>
              </a:rPr>
              <a:t>Curriculum Regional Meeting (11/17)</a:t>
            </a:r>
          </a:p>
        </p:txBody>
      </p:sp>
      <p:sp>
        <p:nvSpPr>
          <p:cNvPr id="3" name="Subtitle 2">
            <a:extLst>
              <a:ext uri="{FF2B5EF4-FFF2-40B4-BE49-F238E27FC236}">
                <a16:creationId xmlns:a16="http://schemas.microsoft.com/office/drawing/2014/main" id="{F9CEAA57-BE59-CE47-B09C-DA50368B516F}"/>
              </a:ext>
            </a:extLst>
          </p:cNvPr>
          <p:cNvSpPr>
            <a:spLocks noGrp="1"/>
          </p:cNvSpPr>
          <p:nvPr>
            <p:ph type="subTitle" idx="1"/>
          </p:nvPr>
        </p:nvSpPr>
        <p:spPr>
          <a:xfrm>
            <a:off x="335280" y="1935480"/>
            <a:ext cx="11382819" cy="4695489"/>
          </a:xfrm>
        </p:spPr>
        <p:txBody>
          <a:bodyPr lIns="274320" rIns="91440" numCol="2" spcCol="457200">
            <a:normAutofit/>
          </a:bodyPr>
          <a:lstStyle/>
          <a:p>
            <a:pPr algn="l">
              <a:buClr>
                <a:srgbClr val="FF0000"/>
              </a:buClr>
            </a:pPr>
            <a:r>
              <a:rPr lang="en-US" b="1" dirty="0">
                <a:solidFill>
                  <a:srgbClr val="FF0000"/>
                </a:solidFill>
              </a:rPr>
              <a:t>Hot</a:t>
            </a:r>
            <a:r>
              <a:rPr lang="en-US" dirty="0">
                <a:solidFill>
                  <a:srgbClr val="262626"/>
                </a:solidFill>
              </a:rPr>
              <a:t> Topics</a:t>
            </a:r>
          </a:p>
          <a:p>
            <a:pPr marL="342900" indent="-342900" algn="l">
              <a:buClr>
                <a:srgbClr val="FF0000"/>
              </a:buClr>
              <a:buFont typeface="Arial" panose="020B0604020202020204" pitchFamily="34" charset="0"/>
              <a:buChar char="•"/>
            </a:pPr>
            <a:r>
              <a:rPr lang="en-US" dirty="0">
                <a:solidFill>
                  <a:srgbClr val="262626"/>
                </a:solidFill>
              </a:rPr>
              <a:t>AB 705 and Title 5</a:t>
            </a:r>
          </a:p>
          <a:p>
            <a:pPr marL="342900" indent="-342900" algn="l">
              <a:buClr>
                <a:srgbClr val="FF0000"/>
              </a:buClr>
              <a:buFont typeface="Arial" panose="020B0604020202020204" pitchFamily="34" charset="0"/>
              <a:buChar char="•"/>
            </a:pPr>
            <a:r>
              <a:rPr lang="en-US" dirty="0">
                <a:solidFill>
                  <a:srgbClr val="C00000"/>
                </a:solidFill>
              </a:rPr>
              <a:t>Roles of the Local Academic Senate/Curriculum Committee and the Faculty Union</a:t>
            </a:r>
          </a:p>
          <a:p>
            <a:pPr marL="342900" indent="-342900" algn="l">
              <a:buClr>
                <a:srgbClr val="FF0000"/>
              </a:buClr>
              <a:buFont typeface="Arial" panose="020B0604020202020204" pitchFamily="34" charset="0"/>
              <a:buChar char="•"/>
            </a:pPr>
            <a:r>
              <a:rPr lang="en-US" dirty="0">
                <a:solidFill>
                  <a:srgbClr val="262626"/>
                </a:solidFill>
              </a:rPr>
              <a:t>Noncredit Curriculum Streamlining and AB 705</a:t>
            </a:r>
          </a:p>
          <a:p>
            <a:pPr marL="342900" indent="-342900" algn="l">
              <a:buClr>
                <a:srgbClr val="FF0000"/>
              </a:buClr>
              <a:buFont typeface="Arial" panose="020B0604020202020204" pitchFamily="34" charset="0"/>
              <a:buChar char="•"/>
            </a:pPr>
            <a:r>
              <a:rPr lang="en-US" dirty="0">
                <a:solidFill>
                  <a:srgbClr val="262626"/>
                </a:solidFill>
              </a:rPr>
              <a:t>UC TCA, Articulation, and UC Transfer Pathways</a:t>
            </a:r>
          </a:p>
          <a:p>
            <a:pPr marL="342900" indent="-342900" algn="l">
              <a:buClr>
                <a:srgbClr val="FF0000"/>
              </a:buClr>
              <a:buFont typeface="Arial" panose="020B0604020202020204" pitchFamily="34" charset="0"/>
              <a:buChar char="•"/>
            </a:pPr>
            <a:r>
              <a:rPr lang="en-US" dirty="0">
                <a:solidFill>
                  <a:srgbClr val="C00000"/>
                </a:solidFill>
              </a:rPr>
              <a:t>Certificates, Degrees, and Curricular Processes with the Student Centered Funding Formula</a:t>
            </a:r>
          </a:p>
          <a:p>
            <a:pPr algn="l">
              <a:spcBef>
                <a:spcPts val="0"/>
              </a:spcBef>
              <a:buClr>
                <a:srgbClr val="FF0000"/>
              </a:buClr>
            </a:pPr>
            <a:endParaRPr lang="en-US" dirty="0">
              <a:latin typeface="Times New Roman" panose="02020603050405020304" pitchFamily="18" charset="0"/>
              <a:cs typeface="Times New Roman" panose="02020603050405020304" pitchFamily="18" charset="0"/>
            </a:endParaRPr>
          </a:p>
        </p:txBody>
      </p:sp>
      <p:pic>
        <p:nvPicPr>
          <p:cNvPr id="4" name="Picture 3" descr="ASCCC_Logo">
            <a:extLst>
              <a:ext uri="{FF2B5EF4-FFF2-40B4-BE49-F238E27FC236}">
                <a16:creationId xmlns:a16="http://schemas.microsoft.com/office/drawing/2014/main" id="{222E897A-2632-6241-810B-DCBAC7404A2A}"/>
              </a:ext>
            </a:extLst>
          </p:cNvPr>
          <p:cNvPicPr/>
          <p:nvPr/>
        </p:nvPicPr>
        <p:blipFill>
          <a:blip r:embed="rId2"/>
          <a:srcRect/>
          <a:stretch>
            <a:fillRect/>
          </a:stretch>
        </p:blipFill>
        <p:spPr bwMode="auto">
          <a:xfrm>
            <a:off x="3792512" y="205177"/>
            <a:ext cx="4631959" cy="769184"/>
          </a:xfrm>
          <a:prstGeom prst="rect">
            <a:avLst/>
          </a:prstGeom>
          <a:noFill/>
          <a:ln w="9525">
            <a:noFill/>
            <a:miter lim="800000"/>
            <a:headEnd/>
            <a:tailEnd/>
          </a:ln>
        </p:spPr>
      </p:pic>
    </p:spTree>
    <p:extLst>
      <p:ext uri="{BB962C8B-B14F-4D97-AF65-F5344CB8AC3E}">
        <p14:creationId xmlns:p14="http://schemas.microsoft.com/office/powerpoint/2010/main" val="3908962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90361-1E4F-3348-99AA-4AF15AAF9B82}"/>
              </a:ext>
            </a:extLst>
          </p:cNvPr>
          <p:cNvSpPr>
            <a:spLocks noGrp="1"/>
          </p:cNvSpPr>
          <p:nvPr>
            <p:ph type="title"/>
          </p:nvPr>
        </p:nvSpPr>
        <p:spPr>
          <a:xfrm>
            <a:off x="1159718" y="645090"/>
            <a:ext cx="9144000" cy="914400"/>
          </a:xfrm>
        </p:spPr>
        <p:txBody>
          <a:bodyPr/>
          <a:lstStyle/>
          <a:p>
            <a:r>
              <a:rPr lang="en-US" dirty="0"/>
              <a:t>Effective practices</a:t>
            </a:r>
          </a:p>
        </p:txBody>
      </p:sp>
      <p:sp>
        <p:nvSpPr>
          <p:cNvPr id="3" name="Content Placeholder 2">
            <a:extLst>
              <a:ext uri="{FF2B5EF4-FFF2-40B4-BE49-F238E27FC236}">
                <a16:creationId xmlns:a16="http://schemas.microsoft.com/office/drawing/2014/main" id="{BDBBC17C-E3CC-C145-B46F-00988467E34B}"/>
              </a:ext>
            </a:extLst>
          </p:cNvPr>
          <p:cNvSpPr>
            <a:spLocks noGrp="1"/>
          </p:cNvSpPr>
          <p:nvPr>
            <p:ph idx="1"/>
          </p:nvPr>
        </p:nvSpPr>
        <p:spPr>
          <a:xfrm>
            <a:off x="564629" y="1890628"/>
            <a:ext cx="11062741" cy="4960306"/>
          </a:xfrm>
        </p:spPr>
        <p:txBody>
          <a:bodyPr>
            <a:normAutofit/>
          </a:bodyPr>
          <a:lstStyle/>
          <a:p>
            <a:pPr marL="495300" lvl="0" indent="-457200">
              <a:lnSpc>
                <a:spcPct val="110000"/>
              </a:lnSpc>
              <a:spcBef>
                <a:spcPts val="0"/>
              </a:spcBef>
              <a:buSzPts val="3000"/>
            </a:pPr>
            <a:r>
              <a:rPr lang="en-US" sz="2800" dirty="0">
                <a:solidFill>
                  <a:schemeClr val="tx1"/>
                </a:solidFill>
              </a:rPr>
              <a:t>Mutual understanding of roles/responsibilities and </a:t>
            </a:r>
            <a:r>
              <a:rPr lang="en-US" sz="2800" i="1" dirty="0">
                <a:solidFill>
                  <a:schemeClr val="tx1"/>
                </a:solidFill>
              </a:rPr>
              <a:t>genuine</a:t>
            </a:r>
            <a:r>
              <a:rPr lang="en-US" sz="2800" dirty="0">
                <a:solidFill>
                  <a:schemeClr val="tx1"/>
                </a:solidFill>
              </a:rPr>
              <a:t> respect between Academic Senate and Union</a:t>
            </a:r>
          </a:p>
          <a:p>
            <a:pPr marL="38100" lvl="0" indent="0">
              <a:lnSpc>
                <a:spcPct val="110000"/>
              </a:lnSpc>
              <a:spcBef>
                <a:spcPts val="0"/>
              </a:spcBef>
              <a:buSzPts val="3000"/>
              <a:buNone/>
            </a:pPr>
            <a:endParaRPr lang="en-US" sz="2200" dirty="0">
              <a:solidFill>
                <a:schemeClr val="tx1"/>
              </a:solidFill>
            </a:endParaRPr>
          </a:p>
          <a:p>
            <a:pPr marL="495300" lvl="0" indent="-457200">
              <a:lnSpc>
                <a:spcPct val="110000"/>
              </a:lnSpc>
              <a:spcBef>
                <a:spcPts val="0"/>
              </a:spcBef>
              <a:buSzPts val="3000"/>
            </a:pPr>
            <a:r>
              <a:rPr lang="en-US" sz="2800" dirty="0">
                <a:solidFill>
                  <a:schemeClr val="tx1"/>
                </a:solidFill>
              </a:rPr>
              <a:t>Participation of all faculty (including part-time)</a:t>
            </a:r>
          </a:p>
          <a:p>
            <a:pPr marL="38100" lvl="0" indent="0">
              <a:lnSpc>
                <a:spcPct val="110000"/>
              </a:lnSpc>
              <a:spcBef>
                <a:spcPts val="0"/>
              </a:spcBef>
              <a:buSzPts val="3000"/>
              <a:buNone/>
            </a:pPr>
            <a:endParaRPr lang="en-US" sz="2200" dirty="0">
              <a:solidFill>
                <a:schemeClr val="tx1"/>
              </a:solidFill>
            </a:endParaRPr>
          </a:p>
          <a:p>
            <a:pPr marL="495300" lvl="0" indent="-457200">
              <a:lnSpc>
                <a:spcPct val="110000"/>
              </a:lnSpc>
              <a:spcBef>
                <a:spcPts val="0"/>
              </a:spcBef>
              <a:buSzPts val="3000"/>
            </a:pPr>
            <a:r>
              <a:rPr lang="en-US" sz="2800" dirty="0">
                <a:solidFill>
                  <a:schemeClr val="tx1"/>
                </a:solidFill>
              </a:rPr>
              <a:t>Direction from local board policies, administrative procedures, and contract </a:t>
            </a:r>
          </a:p>
          <a:p>
            <a:pPr marL="38100" lvl="0" indent="0">
              <a:lnSpc>
                <a:spcPct val="110000"/>
              </a:lnSpc>
              <a:spcBef>
                <a:spcPts val="0"/>
              </a:spcBef>
              <a:buSzPts val="3000"/>
              <a:buNone/>
            </a:pPr>
            <a:endParaRPr lang="en-US" sz="2200" dirty="0">
              <a:solidFill>
                <a:schemeClr val="tx1"/>
              </a:solidFill>
            </a:endParaRPr>
          </a:p>
          <a:p>
            <a:pPr marL="495300" lvl="0" indent="-457200">
              <a:lnSpc>
                <a:spcPct val="110000"/>
              </a:lnSpc>
              <a:spcBef>
                <a:spcPts val="0"/>
              </a:spcBef>
              <a:buSzPts val="3000"/>
            </a:pPr>
            <a:r>
              <a:rPr lang="en-US" sz="2800" dirty="0">
                <a:solidFill>
                  <a:schemeClr val="tx1"/>
                </a:solidFill>
              </a:rPr>
              <a:t>Written agreements between Senate and Union</a:t>
            </a:r>
          </a:p>
          <a:p>
            <a:pPr marL="723900" lvl="1" indent="-457200">
              <a:lnSpc>
                <a:spcPct val="110000"/>
              </a:lnSpc>
              <a:spcBef>
                <a:spcPts val="0"/>
              </a:spcBef>
              <a:buSzPts val="3000"/>
            </a:pPr>
            <a:r>
              <a:rPr lang="en-US" sz="2200" dirty="0">
                <a:solidFill>
                  <a:schemeClr val="tx1"/>
                </a:solidFill>
              </a:rPr>
              <a:t>Generate when both bodies are not stressed by conflict or other major concerns</a:t>
            </a:r>
          </a:p>
          <a:p>
            <a:pPr marL="38100" indent="0">
              <a:spcBef>
                <a:spcPts val="0"/>
              </a:spcBef>
              <a:buSzPts val="3000"/>
              <a:buNone/>
            </a:pPr>
            <a:endParaRPr lang="en-US" sz="2400" dirty="0">
              <a:solidFill>
                <a:schemeClr val="tx1"/>
              </a:solidFill>
            </a:endParaRPr>
          </a:p>
          <a:p>
            <a:pPr marL="723900" lvl="1" indent="-457200">
              <a:spcBef>
                <a:spcPts val="0"/>
              </a:spcBef>
              <a:buSzPts val="3000"/>
            </a:pPr>
            <a:endParaRPr lang="en-US" sz="2200" dirty="0">
              <a:solidFill>
                <a:schemeClr val="tx1"/>
              </a:solidFill>
            </a:endParaRPr>
          </a:p>
        </p:txBody>
      </p:sp>
    </p:spTree>
    <p:extLst>
      <p:ext uri="{BB962C8B-B14F-4D97-AF65-F5344CB8AC3E}">
        <p14:creationId xmlns:p14="http://schemas.microsoft.com/office/powerpoint/2010/main" val="219080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6B4C4-E1BB-4DCD-878A-8A73FC0EF5F2}"/>
              </a:ext>
            </a:extLst>
          </p:cNvPr>
          <p:cNvSpPr>
            <a:spLocks noGrp="1"/>
          </p:cNvSpPr>
          <p:nvPr>
            <p:ph type="title"/>
          </p:nvPr>
        </p:nvSpPr>
        <p:spPr>
          <a:xfrm>
            <a:off x="1404911" y="386533"/>
            <a:ext cx="9144000" cy="914400"/>
          </a:xfrm>
        </p:spPr>
        <p:txBody>
          <a:bodyPr>
            <a:normAutofit/>
          </a:bodyPr>
          <a:lstStyle/>
          <a:p>
            <a:r>
              <a:rPr lang="en-US" dirty="0"/>
              <a:t>AUTHORITY OF THE ACADEMIC SENATE</a:t>
            </a:r>
          </a:p>
        </p:txBody>
      </p:sp>
      <p:sp>
        <p:nvSpPr>
          <p:cNvPr id="3" name="Content Placeholder 2">
            <a:extLst>
              <a:ext uri="{FF2B5EF4-FFF2-40B4-BE49-F238E27FC236}">
                <a16:creationId xmlns:a16="http://schemas.microsoft.com/office/drawing/2014/main" id="{B9D2FD65-B256-4E05-8D85-438CAA8B22ED}"/>
              </a:ext>
            </a:extLst>
          </p:cNvPr>
          <p:cNvSpPr>
            <a:spLocks noGrp="1"/>
          </p:cNvSpPr>
          <p:nvPr>
            <p:ph idx="1"/>
          </p:nvPr>
        </p:nvSpPr>
        <p:spPr>
          <a:xfrm>
            <a:off x="677889" y="1784034"/>
            <a:ext cx="10598045" cy="5073966"/>
          </a:xfrm>
        </p:spPr>
        <p:txBody>
          <a:bodyPr>
            <a:noAutofit/>
          </a:bodyPr>
          <a:lstStyle/>
          <a:p>
            <a:pPr marL="0" lvl="0" indent="0">
              <a:lnSpc>
                <a:spcPct val="80000"/>
              </a:lnSpc>
              <a:spcBef>
                <a:spcPts val="600"/>
              </a:spcBef>
              <a:buNone/>
            </a:pPr>
            <a:r>
              <a:rPr lang="en-US" sz="2200" b="1" dirty="0">
                <a:latin typeface="Times New Roman" panose="02020603050405020304" pitchFamily="18" charset="0"/>
                <a:cs typeface="Times New Roman" panose="02020603050405020304" pitchFamily="18" charset="0"/>
              </a:rPr>
              <a:t>Ed Code 70901(b)(1)(E) </a:t>
            </a:r>
          </a:p>
          <a:p>
            <a:pPr marL="0" lvl="0" indent="0">
              <a:lnSpc>
                <a:spcPct val="80000"/>
              </a:lnSpc>
              <a:spcBef>
                <a:spcPts val="600"/>
              </a:spcBef>
              <a:buNone/>
            </a:pPr>
            <a:r>
              <a:rPr lang="en-US" sz="2200" dirty="0">
                <a:solidFill>
                  <a:srgbClr val="333333"/>
                </a:solidFill>
                <a:latin typeface="Times New Roman" panose="02020603050405020304" pitchFamily="18" charset="0"/>
                <a:ea typeface="Verdana"/>
                <a:cs typeface="Times New Roman" panose="02020603050405020304" pitchFamily="18" charset="0"/>
                <a:sym typeface="Verdana"/>
              </a:rPr>
              <a:t>Minimum standards governing procedures established by governing boards of community college districts to ensure faculty, staff, and students the right to participate effectively in district and college governance, and the opportunity to express their opinions at the campus level and to ensure that these opinions are given every reasonable consideration, and the right of academic senates to assume primary responsibility for making recommendations in the areas of curriculum and academic standards.</a:t>
            </a:r>
          </a:p>
          <a:p>
            <a:pPr marL="0" lvl="0" indent="0">
              <a:lnSpc>
                <a:spcPct val="80000"/>
              </a:lnSpc>
              <a:spcBef>
                <a:spcPts val="600"/>
              </a:spcBef>
              <a:buNone/>
            </a:pPr>
            <a:endParaRPr lang="en-US" sz="100" dirty="0">
              <a:solidFill>
                <a:srgbClr val="333333"/>
              </a:solidFill>
              <a:latin typeface="Times New Roman" panose="02020603050405020304" pitchFamily="18" charset="0"/>
              <a:ea typeface="Verdana"/>
              <a:cs typeface="Times New Roman" panose="02020603050405020304" pitchFamily="18" charset="0"/>
              <a:sym typeface="Verdana"/>
            </a:endParaRPr>
          </a:p>
          <a:p>
            <a:pPr marL="0" lvl="0" indent="0">
              <a:lnSpc>
                <a:spcPct val="80000"/>
              </a:lnSpc>
              <a:spcBef>
                <a:spcPts val="600"/>
              </a:spcBef>
              <a:buNone/>
            </a:pPr>
            <a:r>
              <a:rPr lang="en-US" sz="2200" b="1" dirty="0">
                <a:latin typeface="Times New Roman" panose="02020603050405020304" pitchFamily="18" charset="0"/>
                <a:cs typeface="Times New Roman" panose="02020603050405020304" pitchFamily="18" charset="0"/>
              </a:rPr>
              <a:t> </a:t>
            </a:r>
          </a:p>
          <a:p>
            <a:pPr marL="0" lvl="0" indent="0">
              <a:lnSpc>
                <a:spcPct val="80000"/>
              </a:lnSpc>
              <a:spcBef>
                <a:spcPts val="600"/>
              </a:spcBef>
              <a:buNone/>
            </a:pPr>
            <a:r>
              <a:rPr lang="en-US" sz="2200" b="1" dirty="0">
                <a:latin typeface="Times New Roman" panose="02020603050405020304" pitchFamily="18" charset="0"/>
                <a:cs typeface="Times New Roman" panose="02020603050405020304" pitchFamily="18" charset="0"/>
              </a:rPr>
              <a:t>Ed Code 70902(b)(7)</a:t>
            </a:r>
            <a:endParaRPr lang="en-US" sz="2200" dirty="0">
              <a:solidFill>
                <a:srgbClr val="333333"/>
              </a:solidFill>
              <a:latin typeface="Times New Roman" panose="02020603050405020304" pitchFamily="18" charset="0"/>
              <a:ea typeface="Verdana"/>
              <a:cs typeface="Times New Roman" panose="02020603050405020304" pitchFamily="18" charset="0"/>
              <a:sym typeface="Verdana"/>
            </a:endParaRPr>
          </a:p>
          <a:p>
            <a:pPr marL="0" lvl="0" indent="0">
              <a:lnSpc>
                <a:spcPct val="80000"/>
              </a:lnSpc>
              <a:spcBef>
                <a:spcPts val="600"/>
              </a:spcBef>
              <a:buNone/>
            </a:pPr>
            <a:r>
              <a:rPr lang="en-US" sz="2200" dirty="0">
                <a:solidFill>
                  <a:srgbClr val="333333"/>
                </a:solidFill>
                <a:latin typeface="Times New Roman" panose="02020603050405020304" pitchFamily="18" charset="0"/>
                <a:ea typeface="Verdana"/>
                <a:cs typeface="Times New Roman" panose="02020603050405020304" pitchFamily="18" charset="0"/>
                <a:sym typeface="Verdana"/>
              </a:rPr>
              <a:t>Establish procedures that are consistent with minimum standards established by the board of governors to ensure faculty, staff, and students the opportunity to express their opinions at the campus level, to ensure that these opinions are given every reasonable consideration, to ensure the right to participate effectively in district and college governance, and to ensure the right of academic senates to assume primary responsibility for making recommendations in the areas of curriculum and academic standards.</a:t>
            </a:r>
          </a:p>
        </p:txBody>
      </p:sp>
    </p:spTree>
    <p:extLst>
      <p:ext uri="{BB962C8B-B14F-4D97-AF65-F5344CB8AC3E}">
        <p14:creationId xmlns:p14="http://schemas.microsoft.com/office/powerpoint/2010/main" val="3048978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0FC59-C46D-470A-BE00-F66623446067}"/>
              </a:ext>
            </a:extLst>
          </p:cNvPr>
          <p:cNvSpPr>
            <a:spLocks noGrp="1"/>
          </p:cNvSpPr>
          <p:nvPr>
            <p:ph type="title"/>
          </p:nvPr>
        </p:nvSpPr>
        <p:spPr>
          <a:xfrm>
            <a:off x="1536492" y="668811"/>
            <a:ext cx="9144000" cy="914400"/>
          </a:xfrm>
        </p:spPr>
        <p:txBody>
          <a:bodyPr/>
          <a:lstStyle/>
          <a:p>
            <a:r>
              <a:rPr lang="en-US" dirty="0"/>
              <a:t>Authority of a Union</a:t>
            </a:r>
          </a:p>
        </p:txBody>
      </p:sp>
      <p:sp>
        <p:nvSpPr>
          <p:cNvPr id="3" name="Content Placeholder 2">
            <a:extLst>
              <a:ext uri="{FF2B5EF4-FFF2-40B4-BE49-F238E27FC236}">
                <a16:creationId xmlns:a16="http://schemas.microsoft.com/office/drawing/2014/main" id="{4060EFE3-E0DE-412C-BDC9-ECEB40080002}"/>
              </a:ext>
            </a:extLst>
          </p:cNvPr>
          <p:cNvSpPr>
            <a:spLocks noGrp="1"/>
          </p:cNvSpPr>
          <p:nvPr>
            <p:ph idx="1"/>
          </p:nvPr>
        </p:nvSpPr>
        <p:spPr>
          <a:xfrm>
            <a:off x="869430" y="1782619"/>
            <a:ext cx="10478124" cy="4931334"/>
          </a:xfrm>
        </p:spPr>
        <p:txBody>
          <a:bodyPr>
            <a:normAutofit/>
          </a:bodyPr>
          <a:lstStyle/>
          <a:p>
            <a:pPr marL="0" lvl="0" indent="0" algn="ctr">
              <a:lnSpc>
                <a:spcPct val="80000"/>
              </a:lnSpc>
              <a:spcBef>
                <a:spcPts val="600"/>
              </a:spcBef>
              <a:buNone/>
            </a:pPr>
            <a:r>
              <a:rPr lang="en-US" sz="2800" b="1" dirty="0">
                <a:solidFill>
                  <a:srgbClr val="FF0000"/>
                </a:solidFill>
                <a:latin typeface="Times New Roman" panose="02020603050405020304" pitchFamily="18" charset="0"/>
                <a:cs typeface="Times New Roman" panose="02020603050405020304" pitchFamily="18" charset="0"/>
              </a:rPr>
              <a:t>Salary and Working Conditions</a:t>
            </a:r>
          </a:p>
          <a:p>
            <a:pPr marL="0" lvl="0" indent="0" algn="ctr">
              <a:lnSpc>
                <a:spcPct val="80000"/>
              </a:lnSpc>
              <a:spcBef>
                <a:spcPts val="600"/>
              </a:spcBef>
              <a:buNone/>
            </a:pPr>
            <a:endParaRPr lang="en-US" sz="2800" b="1" dirty="0">
              <a:solidFill>
                <a:srgbClr val="FF0000"/>
              </a:solidFill>
              <a:latin typeface="Times New Roman" panose="02020603050405020304" pitchFamily="18" charset="0"/>
              <a:cs typeface="Times New Roman" panose="02020603050405020304" pitchFamily="18" charset="0"/>
            </a:endParaRPr>
          </a:p>
          <a:p>
            <a:pPr marL="0" lvl="0" indent="0">
              <a:lnSpc>
                <a:spcPct val="80000"/>
              </a:lnSpc>
              <a:spcBef>
                <a:spcPts val="600"/>
              </a:spcBef>
              <a:buNone/>
            </a:pPr>
            <a:r>
              <a:rPr lang="en-US" sz="2400" b="1" dirty="0">
                <a:latin typeface="Times New Roman" panose="02020603050405020304" pitchFamily="18" charset="0"/>
                <a:cs typeface="Times New Roman" panose="02020603050405020304" pitchFamily="18" charset="0"/>
              </a:rPr>
              <a:t>California Government Code section 3543 (a)</a:t>
            </a:r>
          </a:p>
          <a:p>
            <a:pPr marL="0" lvl="0" indent="0">
              <a:lnSpc>
                <a:spcPct val="80000"/>
              </a:lnSpc>
              <a:spcBef>
                <a:spcPts val="600"/>
              </a:spcBef>
              <a:buNone/>
            </a:pPr>
            <a:r>
              <a:rPr lang="en-US" sz="2400" dirty="0">
                <a:latin typeface="Times New Roman" panose="02020603050405020304" pitchFamily="18" charset="0"/>
                <a:cs typeface="Times New Roman" panose="02020603050405020304" pitchFamily="18" charset="0"/>
              </a:rPr>
              <a:t>(a) Public school employees shall have the right to form, join, and participate in the activities of employee organizations of their own choosing for the purpose of representation on all matters of employer-employee relations.  Public school employees shall have the right to represent themselves individually in their employment relations with the public school employer, except that once the employees in an appropriate unit have selected an exclusive representative and it has been recognized pursuant to </a:t>
            </a:r>
            <a:r>
              <a:rPr lang="en-US" sz="2400" u="sng" dirty="0">
                <a:solidFill>
                  <a:srgbClr val="006699"/>
                </a:solidFill>
                <a:latin typeface="Times New Roman" panose="02020603050405020304" pitchFamily="18" charset="0"/>
                <a:cs typeface="Times New Roman" panose="02020603050405020304" pitchFamily="18" charset="0"/>
                <a:hlinkClick r:id="rId2"/>
              </a:rPr>
              <a:t>Section 3544.1</a:t>
            </a:r>
            <a:r>
              <a:rPr lang="en-US" sz="2400" dirty="0">
                <a:latin typeface="Times New Roman" panose="02020603050405020304" pitchFamily="18" charset="0"/>
                <a:cs typeface="Times New Roman" panose="02020603050405020304" pitchFamily="18" charset="0"/>
              </a:rPr>
              <a:t> or certified pursuant to </a:t>
            </a:r>
            <a:r>
              <a:rPr lang="en-US" sz="2400" u="sng" dirty="0">
                <a:solidFill>
                  <a:srgbClr val="006699"/>
                </a:solidFill>
                <a:latin typeface="Times New Roman" panose="02020603050405020304" pitchFamily="18" charset="0"/>
                <a:cs typeface="Times New Roman" panose="02020603050405020304" pitchFamily="18" charset="0"/>
                <a:hlinkClick r:id="rId3"/>
              </a:rPr>
              <a:t>Section 3544.7</a:t>
            </a:r>
            <a:r>
              <a:rPr lang="en-US" sz="2400" dirty="0">
                <a:latin typeface="Times New Roman" panose="02020603050405020304" pitchFamily="18" charset="0"/>
                <a:cs typeface="Times New Roman" panose="02020603050405020304" pitchFamily="18" charset="0"/>
              </a:rPr>
              <a:t> , an employee in that unit shall not meet and negotiate with the public school employer. </a:t>
            </a:r>
            <a:r>
              <a:rPr lang="en-US" sz="24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843037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6309D-249B-489D-AB69-9EF8982C6EFD}"/>
              </a:ext>
            </a:extLst>
          </p:cNvPr>
          <p:cNvSpPr>
            <a:spLocks noGrp="1"/>
          </p:cNvSpPr>
          <p:nvPr>
            <p:ph type="title"/>
          </p:nvPr>
        </p:nvSpPr>
        <p:spPr>
          <a:xfrm>
            <a:off x="1572352" y="589100"/>
            <a:ext cx="9144000" cy="914400"/>
          </a:xfrm>
        </p:spPr>
        <p:txBody>
          <a:bodyPr>
            <a:normAutofit fontScale="90000"/>
          </a:bodyPr>
          <a:lstStyle/>
          <a:p>
            <a:r>
              <a:rPr lang="en-US" dirty="0"/>
              <a:t>Collective bargaining AGENT</a:t>
            </a:r>
            <a:br>
              <a:rPr lang="en-US" dirty="0"/>
            </a:br>
            <a:r>
              <a:rPr lang="en-US" dirty="0"/>
              <a:t>(Union) – Areas of authority</a:t>
            </a:r>
          </a:p>
        </p:txBody>
      </p:sp>
      <p:sp>
        <p:nvSpPr>
          <p:cNvPr id="4" name="Content Placeholder 3">
            <a:extLst>
              <a:ext uri="{FF2B5EF4-FFF2-40B4-BE49-F238E27FC236}">
                <a16:creationId xmlns:a16="http://schemas.microsoft.com/office/drawing/2014/main" id="{6EA1E4E8-13B4-4A6D-95B0-4FA3674F1735}"/>
              </a:ext>
            </a:extLst>
          </p:cNvPr>
          <p:cNvSpPr>
            <a:spLocks noGrp="1"/>
          </p:cNvSpPr>
          <p:nvPr>
            <p:ph sz="half" idx="1"/>
          </p:nvPr>
        </p:nvSpPr>
        <p:spPr>
          <a:xfrm>
            <a:off x="972312" y="1983984"/>
            <a:ext cx="4514088" cy="4503106"/>
          </a:xfrm>
        </p:spPr>
        <p:txBody>
          <a:bodyPr>
            <a:normAutofit fontScale="92500" lnSpcReduction="10000"/>
          </a:bodyPr>
          <a:lstStyle/>
          <a:p>
            <a:pPr marL="365760" lvl="0" indent="-914400">
              <a:spcBef>
                <a:spcPts val="480"/>
              </a:spcBef>
              <a:spcAft>
                <a:spcPts val="600"/>
              </a:spcAft>
              <a:buClr>
                <a:schemeClr val="dk1"/>
              </a:buClr>
              <a:buSzPts val="1100"/>
              <a:buFont typeface="Arial"/>
              <a:buNone/>
            </a:pPr>
            <a:r>
              <a:rPr lang="en-US" sz="2600" dirty="0">
                <a:latin typeface="Times New Roman" panose="02020603050405020304" pitchFamily="18" charset="0"/>
                <a:cs typeface="Times New Roman" panose="02020603050405020304" pitchFamily="18" charset="0"/>
              </a:rPr>
              <a:t>a.  School calendar</a:t>
            </a:r>
          </a:p>
          <a:p>
            <a:pPr marL="365760" lvl="0" indent="-914400">
              <a:spcBef>
                <a:spcPts val="480"/>
              </a:spcBef>
              <a:spcAft>
                <a:spcPts val="600"/>
              </a:spcAft>
              <a:buClr>
                <a:schemeClr val="dk1"/>
              </a:buClr>
              <a:buSzPts val="1100"/>
              <a:buFont typeface="Arial"/>
              <a:buNone/>
            </a:pPr>
            <a:r>
              <a:rPr lang="en-US" sz="2600" dirty="0">
                <a:latin typeface="Times New Roman" panose="02020603050405020304" pitchFamily="18" charset="0"/>
                <a:cs typeface="Times New Roman" panose="02020603050405020304" pitchFamily="18" charset="0"/>
              </a:rPr>
              <a:t>b.  Compensation</a:t>
            </a:r>
          </a:p>
          <a:p>
            <a:pPr marL="365760" lvl="0" indent="-914400">
              <a:spcBef>
                <a:spcPts val="480"/>
              </a:spcBef>
              <a:spcAft>
                <a:spcPts val="600"/>
              </a:spcAft>
              <a:buClr>
                <a:schemeClr val="dk1"/>
              </a:buClr>
              <a:buSzPts val="1100"/>
              <a:buFont typeface="Arial"/>
              <a:buNone/>
            </a:pPr>
            <a:r>
              <a:rPr lang="en-US" sz="2600" dirty="0">
                <a:latin typeface="Times New Roman" panose="02020603050405020304" pitchFamily="18" charset="0"/>
                <a:cs typeface="Times New Roman" panose="02020603050405020304" pitchFamily="18" charset="0"/>
              </a:rPr>
              <a:t>c.  Wages</a:t>
            </a:r>
          </a:p>
          <a:p>
            <a:pPr marL="365760" lvl="0" indent="-914400">
              <a:spcBef>
                <a:spcPts val="480"/>
              </a:spcBef>
              <a:spcAft>
                <a:spcPts val="600"/>
              </a:spcAft>
              <a:buClr>
                <a:schemeClr val="dk1"/>
              </a:buClr>
              <a:buSzPts val="1100"/>
              <a:buFont typeface="Arial"/>
              <a:buNone/>
            </a:pPr>
            <a:r>
              <a:rPr lang="en-US" sz="2600" dirty="0">
                <a:latin typeface="Times New Roman" panose="02020603050405020304" pitchFamily="18" charset="0"/>
                <a:cs typeface="Times New Roman" panose="02020603050405020304" pitchFamily="18" charset="0"/>
              </a:rPr>
              <a:t>d.  Hours of employment</a:t>
            </a:r>
          </a:p>
          <a:p>
            <a:pPr marL="365760" lvl="0" indent="-914400">
              <a:spcBef>
                <a:spcPts val="480"/>
              </a:spcBef>
              <a:spcAft>
                <a:spcPts val="600"/>
              </a:spcAft>
              <a:buClr>
                <a:schemeClr val="dk1"/>
              </a:buClr>
              <a:buSzPts val="1100"/>
              <a:buFont typeface="Arial"/>
              <a:buNone/>
            </a:pPr>
            <a:r>
              <a:rPr lang="en-US" sz="2600" dirty="0">
                <a:latin typeface="Times New Roman" panose="02020603050405020304" pitchFamily="18" charset="0"/>
                <a:cs typeface="Times New Roman" panose="02020603050405020304" pitchFamily="18" charset="0"/>
              </a:rPr>
              <a:t>e.  Terms and conditions of employment – health/welfare benefits</a:t>
            </a:r>
          </a:p>
          <a:p>
            <a:pPr marL="365760" lvl="0" indent="-914400">
              <a:spcBef>
                <a:spcPts val="480"/>
              </a:spcBef>
              <a:spcAft>
                <a:spcPts val="600"/>
              </a:spcAft>
              <a:buClr>
                <a:schemeClr val="dk1"/>
              </a:buClr>
              <a:buSzPts val="1100"/>
              <a:buFont typeface="Arial"/>
              <a:buNone/>
            </a:pPr>
            <a:r>
              <a:rPr lang="en-US" sz="2600" dirty="0">
                <a:latin typeface="Times New Roman" panose="02020603050405020304" pitchFamily="18" charset="0"/>
                <a:cs typeface="Times New Roman" panose="02020603050405020304" pitchFamily="18" charset="0"/>
              </a:rPr>
              <a:t>f.   Leave</a:t>
            </a:r>
          </a:p>
          <a:p>
            <a:pPr marL="365760" lvl="0" indent="-914400">
              <a:spcBef>
                <a:spcPts val="480"/>
              </a:spcBef>
              <a:spcAft>
                <a:spcPts val="600"/>
              </a:spcAft>
              <a:buNone/>
            </a:pPr>
            <a:r>
              <a:rPr lang="en-US" sz="2600" dirty="0">
                <a:latin typeface="Times New Roman" panose="02020603050405020304" pitchFamily="18" charset="0"/>
                <a:cs typeface="Times New Roman" panose="02020603050405020304" pitchFamily="18" charset="0"/>
              </a:rPr>
              <a:t>g.  Transfer and reassignment policies</a:t>
            </a:r>
          </a:p>
          <a:p>
            <a:pPr marL="365760" lvl="0" indent="-914400">
              <a:spcBef>
                <a:spcPts val="480"/>
              </a:spcBef>
              <a:spcAft>
                <a:spcPts val="600"/>
              </a:spcAft>
              <a:buClr>
                <a:schemeClr val="dk1"/>
              </a:buClr>
              <a:buSzPts val="1100"/>
              <a:buNone/>
            </a:pPr>
            <a:r>
              <a:rPr lang="en-US" sz="2600" dirty="0">
                <a:latin typeface="Times New Roman" panose="02020603050405020304" pitchFamily="18" charset="0"/>
                <a:cs typeface="Times New Roman" panose="02020603050405020304" pitchFamily="18" charset="0"/>
              </a:rPr>
              <a:t>h.  Safety conditions</a:t>
            </a:r>
          </a:p>
        </p:txBody>
      </p:sp>
      <p:sp>
        <p:nvSpPr>
          <p:cNvPr id="5" name="Content Placeholder 4">
            <a:extLst>
              <a:ext uri="{FF2B5EF4-FFF2-40B4-BE49-F238E27FC236}">
                <a16:creationId xmlns:a16="http://schemas.microsoft.com/office/drawing/2014/main" id="{4198FB42-0159-44F7-99B6-0C72079076AE}"/>
              </a:ext>
            </a:extLst>
          </p:cNvPr>
          <p:cNvSpPr>
            <a:spLocks noGrp="1"/>
          </p:cNvSpPr>
          <p:nvPr>
            <p:ph sz="half" idx="2"/>
          </p:nvPr>
        </p:nvSpPr>
        <p:spPr>
          <a:xfrm>
            <a:off x="6144352" y="1983984"/>
            <a:ext cx="5447284" cy="4503106"/>
          </a:xfrm>
        </p:spPr>
        <p:txBody>
          <a:bodyPr>
            <a:normAutofit fontScale="92500" lnSpcReduction="10000"/>
          </a:bodyPr>
          <a:lstStyle/>
          <a:p>
            <a:pPr marL="365760" indent="-914400">
              <a:spcBef>
                <a:spcPts val="480"/>
              </a:spcBef>
              <a:spcAft>
                <a:spcPts val="600"/>
              </a:spcAft>
              <a:buNone/>
            </a:pPr>
            <a:r>
              <a:rPr lang="en-US" sz="2600" dirty="0" err="1">
                <a:latin typeface="Times New Roman" panose="02020603050405020304" pitchFamily="18" charset="0"/>
                <a:cs typeface="Times New Roman" panose="02020603050405020304" pitchFamily="18" charset="0"/>
              </a:rPr>
              <a:t>i</a:t>
            </a:r>
            <a:r>
              <a:rPr lang="en-US" sz="2600" dirty="0">
                <a:latin typeface="Times New Roman" panose="02020603050405020304" pitchFamily="18" charset="0"/>
                <a:cs typeface="Times New Roman" panose="02020603050405020304" pitchFamily="18" charset="0"/>
              </a:rPr>
              <a:t>.   Class size</a:t>
            </a:r>
          </a:p>
          <a:p>
            <a:pPr marL="365760" indent="-914400">
              <a:spcBef>
                <a:spcPts val="480"/>
              </a:spcBef>
              <a:spcAft>
                <a:spcPts val="600"/>
              </a:spcAft>
              <a:buNone/>
            </a:pPr>
            <a:r>
              <a:rPr lang="en-US" sz="2600" dirty="0">
                <a:latin typeface="Times New Roman" panose="02020603050405020304" pitchFamily="18" charset="0"/>
                <a:cs typeface="Times New Roman" panose="02020603050405020304" pitchFamily="18" charset="0"/>
              </a:rPr>
              <a:t>j.   Procedures for evaluation of employees</a:t>
            </a:r>
          </a:p>
          <a:p>
            <a:pPr marL="365760" indent="-914400">
              <a:spcBef>
                <a:spcPts val="480"/>
              </a:spcBef>
              <a:spcAft>
                <a:spcPts val="600"/>
              </a:spcAft>
              <a:buNone/>
            </a:pPr>
            <a:r>
              <a:rPr lang="en-US" sz="2600" dirty="0">
                <a:latin typeface="Times New Roman" panose="02020603050405020304" pitchFamily="18" charset="0"/>
                <a:cs typeface="Times New Roman" panose="02020603050405020304" pitchFamily="18" charset="0"/>
              </a:rPr>
              <a:t>k.  Organization security</a:t>
            </a:r>
          </a:p>
          <a:p>
            <a:pPr marL="365760" indent="-914400">
              <a:spcBef>
                <a:spcPts val="480"/>
              </a:spcBef>
              <a:spcAft>
                <a:spcPts val="600"/>
              </a:spcAft>
              <a:buNone/>
            </a:pPr>
            <a:r>
              <a:rPr lang="en-US" sz="2600" dirty="0">
                <a:latin typeface="Times New Roman" panose="02020603050405020304" pitchFamily="18" charset="0"/>
                <a:cs typeface="Times New Roman" panose="02020603050405020304" pitchFamily="18" charset="0"/>
              </a:rPr>
              <a:t>l.   Procedures for processing grievances</a:t>
            </a:r>
          </a:p>
          <a:p>
            <a:pPr marL="365760" indent="-914400">
              <a:spcBef>
                <a:spcPts val="480"/>
              </a:spcBef>
              <a:spcAft>
                <a:spcPts val="600"/>
              </a:spcAft>
              <a:buNone/>
            </a:pPr>
            <a:r>
              <a:rPr lang="en-US" sz="2600" dirty="0">
                <a:latin typeface="Times New Roman" panose="02020603050405020304" pitchFamily="18" charset="0"/>
                <a:cs typeface="Times New Roman" panose="02020603050405020304" pitchFamily="18" charset="0"/>
              </a:rPr>
              <a:t>m. Layoff procedures</a:t>
            </a:r>
          </a:p>
          <a:p>
            <a:pPr marL="365760" indent="-914400">
              <a:spcBef>
                <a:spcPts val="480"/>
              </a:spcBef>
              <a:spcAft>
                <a:spcPts val="600"/>
              </a:spcAft>
              <a:buNone/>
            </a:pPr>
            <a:r>
              <a:rPr lang="en-US" sz="2600" dirty="0">
                <a:latin typeface="Times New Roman" panose="02020603050405020304" pitchFamily="18" charset="0"/>
                <a:cs typeface="Times New Roman" panose="02020603050405020304" pitchFamily="18" charset="0"/>
              </a:rPr>
              <a:t>n.  Alternative compensation or benefits for employees adversely affected by pension limitations</a:t>
            </a:r>
          </a:p>
          <a:p>
            <a:pPr marL="365760" indent="-914400">
              <a:spcBef>
                <a:spcPts val="480"/>
              </a:spcBef>
              <a:spcAft>
                <a:spcPts val="600"/>
              </a:spcAft>
              <a:buNone/>
            </a:pPr>
            <a:r>
              <a:rPr lang="en-US" sz="2600" dirty="0">
                <a:latin typeface="Times New Roman" panose="02020603050405020304" pitchFamily="18" charset="0"/>
                <a:cs typeface="Times New Roman" panose="02020603050405020304" pitchFamily="18" charset="0"/>
              </a:rPr>
              <a:t>o.  Additional compensation or salary schedule based on criteria other than years of training and experience</a:t>
            </a:r>
          </a:p>
          <a:p>
            <a:endParaRPr lang="en-US" dirty="0"/>
          </a:p>
        </p:txBody>
      </p:sp>
    </p:spTree>
    <p:extLst>
      <p:ext uri="{BB962C8B-B14F-4D97-AF65-F5344CB8AC3E}">
        <p14:creationId xmlns:p14="http://schemas.microsoft.com/office/powerpoint/2010/main" val="1099834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188E0-A7D0-4B61-807D-8878E573E7B8}"/>
              </a:ext>
            </a:extLst>
          </p:cNvPr>
          <p:cNvSpPr>
            <a:spLocks noGrp="1"/>
          </p:cNvSpPr>
          <p:nvPr>
            <p:ph type="title"/>
          </p:nvPr>
        </p:nvSpPr>
        <p:spPr/>
        <p:txBody>
          <a:bodyPr/>
          <a:lstStyle/>
          <a:p>
            <a:r>
              <a:rPr lang="en-US" b="1" i="1" dirty="0"/>
              <a:t>Possible</a:t>
            </a:r>
            <a:r>
              <a:rPr lang="en-US" dirty="0"/>
              <a:t> areas of overlap</a:t>
            </a:r>
          </a:p>
        </p:txBody>
      </p:sp>
      <p:sp>
        <p:nvSpPr>
          <p:cNvPr id="3" name="Content Placeholder 2">
            <a:extLst>
              <a:ext uri="{FF2B5EF4-FFF2-40B4-BE49-F238E27FC236}">
                <a16:creationId xmlns:a16="http://schemas.microsoft.com/office/drawing/2014/main" id="{1B7BAA40-B64A-43A4-878A-58250352825C}"/>
              </a:ext>
            </a:extLst>
          </p:cNvPr>
          <p:cNvSpPr>
            <a:spLocks noGrp="1"/>
          </p:cNvSpPr>
          <p:nvPr>
            <p:ph idx="1"/>
          </p:nvPr>
        </p:nvSpPr>
        <p:spPr>
          <a:xfrm>
            <a:off x="3913979" y="2154059"/>
            <a:ext cx="7729728" cy="4365321"/>
          </a:xfrm>
        </p:spPr>
        <p:txBody>
          <a:bodyPr>
            <a:normAutofit/>
          </a:bodyPr>
          <a:lstStyle/>
          <a:p>
            <a:pPr marL="457200" lvl="0" indent="-358140">
              <a:lnSpc>
                <a:spcPct val="115000"/>
              </a:lnSpc>
              <a:spcBef>
                <a:spcPts val="0"/>
              </a:spcBef>
              <a:buSzPts val="2040"/>
              <a:buChar char="●"/>
            </a:pPr>
            <a:r>
              <a:rPr lang="en-US" sz="2400" dirty="0">
                <a:latin typeface="Times New Roman" panose="02020603050405020304" pitchFamily="18" charset="0"/>
                <a:cs typeface="Times New Roman" panose="02020603050405020304" pitchFamily="18" charset="0"/>
              </a:rPr>
              <a:t>Academic Calendar</a:t>
            </a:r>
          </a:p>
          <a:p>
            <a:pPr marL="457200" lvl="0" indent="-358140">
              <a:lnSpc>
                <a:spcPct val="115000"/>
              </a:lnSpc>
              <a:spcBef>
                <a:spcPts val="0"/>
              </a:spcBef>
              <a:buSzPts val="2040"/>
              <a:buChar char="●"/>
            </a:pPr>
            <a:r>
              <a:rPr lang="en-US" sz="2400" dirty="0">
                <a:latin typeface="Times New Roman" panose="02020603050405020304" pitchFamily="18" charset="0"/>
                <a:cs typeface="Times New Roman" panose="02020603050405020304" pitchFamily="18" charset="0"/>
              </a:rPr>
              <a:t>Faculty Evaluations</a:t>
            </a:r>
          </a:p>
          <a:p>
            <a:pPr marL="457200" lvl="0" indent="-358140">
              <a:lnSpc>
                <a:spcPct val="115000"/>
              </a:lnSpc>
              <a:spcBef>
                <a:spcPts val="0"/>
              </a:spcBef>
              <a:buSzPts val="2040"/>
              <a:buChar char="●"/>
            </a:pPr>
            <a:r>
              <a:rPr lang="en-US" sz="2400" dirty="0">
                <a:latin typeface="Times New Roman" panose="02020603050405020304" pitchFamily="18" charset="0"/>
                <a:cs typeface="Times New Roman" panose="02020603050405020304" pitchFamily="18" charset="0"/>
              </a:rPr>
              <a:t>Tenure Review Process</a:t>
            </a:r>
          </a:p>
          <a:p>
            <a:pPr marL="457200" lvl="0" indent="-358140">
              <a:lnSpc>
                <a:spcPct val="115000"/>
              </a:lnSpc>
              <a:spcBef>
                <a:spcPts val="0"/>
              </a:spcBef>
              <a:buSzPts val="2040"/>
              <a:buChar char="●"/>
            </a:pPr>
            <a:r>
              <a:rPr lang="en-US" sz="2400" dirty="0">
                <a:latin typeface="Times New Roman" panose="02020603050405020304" pitchFamily="18" charset="0"/>
                <a:cs typeface="Times New Roman" panose="02020603050405020304" pitchFamily="18" charset="0"/>
              </a:rPr>
              <a:t>Faculty Hiring Procedures</a:t>
            </a:r>
          </a:p>
          <a:p>
            <a:pPr marL="457200" lvl="0" indent="-358140">
              <a:lnSpc>
                <a:spcPct val="115000"/>
              </a:lnSpc>
              <a:spcBef>
                <a:spcPts val="0"/>
              </a:spcBef>
              <a:buSzPts val="2040"/>
              <a:buChar char="●"/>
            </a:pPr>
            <a:r>
              <a:rPr lang="en-US" sz="2400" dirty="0">
                <a:latin typeface="Times New Roman" panose="02020603050405020304" pitchFamily="18" charset="0"/>
                <a:cs typeface="Times New Roman" panose="02020603050405020304" pitchFamily="18" charset="0"/>
              </a:rPr>
              <a:t>Enrollment Management</a:t>
            </a:r>
          </a:p>
          <a:p>
            <a:pPr marL="457200" lvl="0" indent="-358140">
              <a:lnSpc>
                <a:spcPct val="115000"/>
              </a:lnSpc>
              <a:spcBef>
                <a:spcPts val="0"/>
              </a:spcBef>
              <a:buSzPts val="2040"/>
              <a:buChar char="●"/>
            </a:pPr>
            <a:r>
              <a:rPr lang="en-US" sz="2400" dirty="0">
                <a:latin typeface="Times New Roman" panose="02020603050405020304" pitchFamily="18" charset="0"/>
                <a:cs typeface="Times New Roman" panose="02020603050405020304" pitchFamily="18" charset="0"/>
              </a:rPr>
              <a:t>Program Viability/Discontinuance</a:t>
            </a:r>
          </a:p>
          <a:p>
            <a:pPr marL="457200" lvl="0" indent="-358140">
              <a:lnSpc>
                <a:spcPct val="115000"/>
              </a:lnSpc>
              <a:spcBef>
                <a:spcPts val="0"/>
              </a:spcBef>
              <a:buSzPts val="2040"/>
              <a:buChar char="●"/>
            </a:pPr>
            <a:r>
              <a:rPr lang="en-US" sz="2400" dirty="0">
                <a:latin typeface="Times New Roman" panose="02020603050405020304" pitchFamily="18" charset="0"/>
                <a:cs typeface="Times New Roman" panose="02020603050405020304" pitchFamily="18" charset="0"/>
              </a:rPr>
              <a:t>Office Assignment</a:t>
            </a:r>
          </a:p>
          <a:p>
            <a:pPr marL="457200" lvl="0" indent="-358140">
              <a:lnSpc>
                <a:spcPct val="115000"/>
              </a:lnSpc>
              <a:spcBef>
                <a:spcPts val="0"/>
              </a:spcBef>
              <a:buSzPts val="2040"/>
              <a:buChar char="●"/>
            </a:pPr>
            <a:r>
              <a:rPr lang="en-US" sz="2400" dirty="0">
                <a:latin typeface="Times New Roman" panose="02020603050405020304" pitchFamily="18" charset="0"/>
                <a:cs typeface="Times New Roman" panose="02020603050405020304" pitchFamily="18" charset="0"/>
              </a:rPr>
              <a:t>Textbooks</a:t>
            </a:r>
          </a:p>
          <a:p>
            <a:pPr marL="457200" lvl="0" indent="-358140">
              <a:lnSpc>
                <a:spcPct val="115000"/>
              </a:lnSpc>
              <a:spcBef>
                <a:spcPts val="0"/>
              </a:spcBef>
              <a:buSzPts val="2040"/>
              <a:buChar char="●"/>
            </a:pPr>
            <a:r>
              <a:rPr lang="en-US" sz="2400" dirty="0">
                <a:latin typeface="Times New Roman" panose="02020603050405020304" pitchFamily="18" charset="0"/>
                <a:cs typeface="Times New Roman" panose="02020603050405020304" pitchFamily="18" charset="0"/>
              </a:rPr>
              <a:t>Professional Development</a:t>
            </a:r>
          </a:p>
        </p:txBody>
      </p:sp>
      <p:sp>
        <p:nvSpPr>
          <p:cNvPr id="4" name="Rounded Rectangle 3">
            <a:extLst>
              <a:ext uri="{FF2B5EF4-FFF2-40B4-BE49-F238E27FC236}">
                <a16:creationId xmlns:a16="http://schemas.microsoft.com/office/drawing/2014/main" id="{104DABD9-8B6F-DD4C-A39E-E9B574246D0D}"/>
              </a:ext>
            </a:extLst>
          </p:cNvPr>
          <p:cNvSpPr/>
          <p:nvPr/>
        </p:nvSpPr>
        <p:spPr>
          <a:xfrm>
            <a:off x="830476" y="2154059"/>
            <a:ext cx="7916779" cy="4395603"/>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Rounded Rectangle 4">
            <a:extLst>
              <a:ext uri="{FF2B5EF4-FFF2-40B4-BE49-F238E27FC236}">
                <a16:creationId xmlns:a16="http://schemas.microsoft.com/office/drawing/2014/main" id="{5757D580-8DEE-C642-AEAD-06044C63F5A2}"/>
              </a:ext>
            </a:extLst>
          </p:cNvPr>
          <p:cNvSpPr/>
          <p:nvPr/>
        </p:nvSpPr>
        <p:spPr>
          <a:xfrm>
            <a:off x="3441032" y="1729048"/>
            <a:ext cx="7920492" cy="4358932"/>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6" name="Picture 5">
            <a:extLst>
              <a:ext uri="{FF2B5EF4-FFF2-40B4-BE49-F238E27FC236}">
                <a16:creationId xmlns:a16="http://schemas.microsoft.com/office/drawing/2014/main" id="{9A346B5B-83C5-9347-B0A4-440796B99A43}"/>
              </a:ext>
            </a:extLst>
          </p:cNvPr>
          <p:cNvPicPr>
            <a:picLocks noChangeAspect="1"/>
          </p:cNvPicPr>
          <p:nvPr/>
        </p:nvPicPr>
        <p:blipFill>
          <a:blip r:embed="rId2"/>
          <a:stretch>
            <a:fillRect/>
          </a:stretch>
        </p:blipFill>
        <p:spPr>
          <a:xfrm>
            <a:off x="1524000" y="3482298"/>
            <a:ext cx="1422400" cy="1422400"/>
          </a:xfrm>
          <a:prstGeom prst="rect">
            <a:avLst/>
          </a:prstGeom>
        </p:spPr>
      </p:pic>
      <p:pic>
        <p:nvPicPr>
          <p:cNvPr id="7" name="Picture 6">
            <a:extLst>
              <a:ext uri="{FF2B5EF4-FFF2-40B4-BE49-F238E27FC236}">
                <a16:creationId xmlns:a16="http://schemas.microsoft.com/office/drawing/2014/main" id="{C8E3E256-592E-F044-AC6C-B50D058ADA76}"/>
              </a:ext>
            </a:extLst>
          </p:cNvPr>
          <p:cNvPicPr>
            <a:picLocks noChangeAspect="1"/>
          </p:cNvPicPr>
          <p:nvPr/>
        </p:nvPicPr>
        <p:blipFill>
          <a:blip r:embed="rId3"/>
          <a:stretch>
            <a:fillRect/>
          </a:stretch>
        </p:blipFill>
        <p:spPr>
          <a:xfrm>
            <a:off x="9251002" y="3311357"/>
            <a:ext cx="1600200" cy="1270000"/>
          </a:xfrm>
          <a:prstGeom prst="rect">
            <a:avLst/>
          </a:prstGeom>
        </p:spPr>
      </p:pic>
    </p:spTree>
    <p:extLst>
      <p:ext uri="{BB962C8B-B14F-4D97-AF65-F5344CB8AC3E}">
        <p14:creationId xmlns:p14="http://schemas.microsoft.com/office/powerpoint/2010/main" val="2801235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BE708-81D6-E845-B51D-F3B7BB5CAD2B}"/>
              </a:ext>
            </a:extLst>
          </p:cNvPr>
          <p:cNvSpPr>
            <a:spLocks noGrp="1"/>
          </p:cNvSpPr>
          <p:nvPr>
            <p:ph type="title"/>
          </p:nvPr>
        </p:nvSpPr>
        <p:spPr/>
        <p:txBody>
          <a:bodyPr/>
          <a:lstStyle/>
          <a:p>
            <a:r>
              <a:rPr lang="en-US" dirty="0"/>
              <a:t>Enrollment management</a:t>
            </a:r>
          </a:p>
        </p:txBody>
      </p:sp>
      <p:sp>
        <p:nvSpPr>
          <p:cNvPr id="3" name="Content Placeholder 2">
            <a:extLst>
              <a:ext uri="{FF2B5EF4-FFF2-40B4-BE49-F238E27FC236}">
                <a16:creationId xmlns:a16="http://schemas.microsoft.com/office/drawing/2014/main" id="{9A13DF1C-F351-984E-B684-7D09C4E8E9EA}"/>
              </a:ext>
            </a:extLst>
          </p:cNvPr>
          <p:cNvSpPr>
            <a:spLocks noGrp="1"/>
          </p:cNvSpPr>
          <p:nvPr>
            <p:ph sz="half" idx="1"/>
          </p:nvPr>
        </p:nvSpPr>
        <p:spPr>
          <a:xfrm>
            <a:off x="962097" y="2638043"/>
            <a:ext cx="5224096" cy="3867687"/>
          </a:xfrm>
        </p:spPr>
        <p:txBody>
          <a:bodyPr>
            <a:normAutofit/>
          </a:bodyPr>
          <a:lstStyle/>
          <a:p>
            <a:pPr marL="0" indent="0">
              <a:buNone/>
            </a:pPr>
            <a:r>
              <a:rPr lang="en-US" sz="2400" b="1" dirty="0">
                <a:latin typeface="Times New Roman"/>
              </a:rPr>
              <a:t>Senate</a:t>
            </a:r>
          </a:p>
          <a:p>
            <a:r>
              <a:rPr lang="en-US" sz="2400" dirty="0">
                <a:latin typeface="Times New Roman"/>
              </a:rPr>
              <a:t>Determining curricular offerings fall under the “10+1”:</a:t>
            </a:r>
          </a:p>
          <a:p>
            <a:pPr lvl="1"/>
            <a:r>
              <a:rPr lang="en-US" sz="2200" dirty="0">
                <a:latin typeface="Times New Roman"/>
              </a:rPr>
              <a:t>Curriculum and prerequisites</a:t>
            </a:r>
          </a:p>
          <a:p>
            <a:pPr lvl="1"/>
            <a:r>
              <a:rPr lang="en-US" sz="2200" dirty="0">
                <a:latin typeface="Times New Roman"/>
              </a:rPr>
              <a:t>Processes for planning and budget</a:t>
            </a:r>
          </a:p>
          <a:p>
            <a:pPr lvl="1"/>
            <a:r>
              <a:rPr lang="en-US" sz="2200" dirty="0">
                <a:latin typeface="Times New Roman"/>
              </a:rPr>
              <a:t>Processes for program review</a:t>
            </a:r>
          </a:p>
          <a:p>
            <a:pPr lvl="1"/>
            <a:r>
              <a:rPr lang="en-US" sz="2200" dirty="0">
                <a:latin typeface="Times New Roman"/>
              </a:rPr>
              <a:t>Policies for student preparation and success</a:t>
            </a:r>
          </a:p>
          <a:p>
            <a:endParaRPr lang="en-US" sz="2400" dirty="0"/>
          </a:p>
        </p:txBody>
      </p:sp>
      <p:sp>
        <p:nvSpPr>
          <p:cNvPr id="4" name="Content Placeholder 3">
            <a:extLst>
              <a:ext uri="{FF2B5EF4-FFF2-40B4-BE49-F238E27FC236}">
                <a16:creationId xmlns:a16="http://schemas.microsoft.com/office/drawing/2014/main" id="{85C267C9-71E8-8E43-90F2-2C30E0BE45B0}"/>
              </a:ext>
            </a:extLst>
          </p:cNvPr>
          <p:cNvSpPr>
            <a:spLocks noGrp="1"/>
          </p:cNvSpPr>
          <p:nvPr>
            <p:ph sz="half" idx="2"/>
          </p:nvPr>
        </p:nvSpPr>
        <p:spPr>
          <a:xfrm>
            <a:off x="6521195" y="2638043"/>
            <a:ext cx="5009239" cy="3537905"/>
          </a:xfrm>
        </p:spPr>
        <p:txBody>
          <a:bodyPr>
            <a:normAutofit/>
          </a:bodyPr>
          <a:lstStyle/>
          <a:p>
            <a:pPr marL="0" indent="0">
              <a:buNone/>
            </a:pPr>
            <a:r>
              <a:rPr lang="en-US" sz="2400" b="1" dirty="0">
                <a:latin typeface="Times New Roman"/>
                <a:cs typeface="Times New Roman"/>
              </a:rPr>
              <a:t>Union</a:t>
            </a:r>
          </a:p>
          <a:p>
            <a:pPr>
              <a:buClrTx/>
            </a:pPr>
            <a:r>
              <a:rPr lang="en-US" sz="2400" dirty="0">
                <a:latin typeface="Times New Roman"/>
                <a:cs typeface="Times New Roman"/>
              </a:rPr>
              <a:t>Workload issues surrounding</a:t>
            </a:r>
          </a:p>
          <a:p>
            <a:pPr lvl="1">
              <a:buClrTx/>
            </a:pPr>
            <a:r>
              <a:rPr lang="en-US" sz="2200" dirty="0">
                <a:latin typeface="Times New Roman"/>
                <a:cs typeface="Times New Roman"/>
              </a:rPr>
              <a:t>Class size </a:t>
            </a:r>
          </a:p>
          <a:p>
            <a:pPr lvl="1">
              <a:buClrTx/>
            </a:pPr>
            <a:r>
              <a:rPr lang="en-US" sz="2200" dirty="0">
                <a:latin typeface="Times New Roman"/>
                <a:cs typeface="Times New Roman"/>
              </a:rPr>
              <a:t>Staffing </a:t>
            </a:r>
          </a:p>
          <a:p>
            <a:pPr lvl="1">
              <a:buClrTx/>
            </a:pPr>
            <a:r>
              <a:rPr lang="en-US" sz="2200" dirty="0">
                <a:latin typeface="Times New Roman"/>
                <a:cs typeface="Times New Roman"/>
              </a:rPr>
              <a:t>Academic calendar </a:t>
            </a:r>
          </a:p>
          <a:p>
            <a:pPr lvl="1">
              <a:buClrTx/>
            </a:pPr>
            <a:r>
              <a:rPr lang="en-US" sz="2200" dirty="0">
                <a:latin typeface="Times New Roman"/>
                <a:cs typeface="Times New Roman"/>
              </a:rPr>
              <a:t>Teaching schedules </a:t>
            </a:r>
          </a:p>
          <a:p>
            <a:pPr lvl="1">
              <a:buClrTx/>
            </a:pPr>
            <a:r>
              <a:rPr lang="en-US" sz="2200" dirty="0">
                <a:latin typeface="Times New Roman"/>
                <a:cs typeface="Times New Roman"/>
              </a:rPr>
              <a:t>Compensation</a:t>
            </a:r>
          </a:p>
          <a:p>
            <a:pPr lvl="1">
              <a:buClrTx/>
            </a:pPr>
            <a:r>
              <a:rPr lang="en-US" sz="2200" dirty="0">
                <a:latin typeface="Times New Roman"/>
                <a:cs typeface="Times New Roman"/>
              </a:rPr>
              <a:t>Other…</a:t>
            </a:r>
          </a:p>
          <a:p>
            <a:endParaRPr lang="en-US" sz="2400" dirty="0"/>
          </a:p>
        </p:txBody>
      </p:sp>
    </p:spTree>
    <p:extLst>
      <p:ext uri="{BB962C8B-B14F-4D97-AF65-F5344CB8AC3E}">
        <p14:creationId xmlns:p14="http://schemas.microsoft.com/office/powerpoint/2010/main" val="2654900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A5717-B5DA-A942-AEEA-5AF76EE66A27}"/>
              </a:ext>
            </a:extLst>
          </p:cNvPr>
          <p:cNvSpPr>
            <a:spLocks noGrp="1"/>
          </p:cNvSpPr>
          <p:nvPr>
            <p:ph type="title"/>
          </p:nvPr>
        </p:nvSpPr>
        <p:spPr>
          <a:xfrm>
            <a:off x="2206152" y="482422"/>
            <a:ext cx="7729728" cy="1188720"/>
          </a:xfrm>
        </p:spPr>
        <p:txBody>
          <a:bodyPr anchor="ctr">
            <a:normAutofit/>
          </a:bodyPr>
          <a:lstStyle/>
          <a:p>
            <a:pPr algn="ctr"/>
            <a:r>
              <a:rPr lang="en-US" sz="4000" dirty="0">
                <a:latin typeface="Times New Roman" panose="02020603050405020304" pitchFamily="18" charset="0"/>
                <a:cs typeface="Times New Roman" panose="02020603050405020304" pitchFamily="18" charset="0"/>
              </a:rPr>
              <a:t>Certificates summary</a:t>
            </a:r>
          </a:p>
        </p:txBody>
      </p:sp>
      <p:sp>
        <p:nvSpPr>
          <p:cNvPr id="3" name="Content Placeholder 2">
            <a:extLst>
              <a:ext uri="{FF2B5EF4-FFF2-40B4-BE49-F238E27FC236}">
                <a16:creationId xmlns:a16="http://schemas.microsoft.com/office/drawing/2014/main" id="{26188833-44D1-0647-9D68-51F0F098AD9B}"/>
              </a:ext>
            </a:extLst>
          </p:cNvPr>
          <p:cNvSpPr>
            <a:spLocks noGrp="1"/>
          </p:cNvSpPr>
          <p:nvPr>
            <p:ph idx="1"/>
          </p:nvPr>
        </p:nvSpPr>
        <p:spPr>
          <a:xfrm>
            <a:off x="674557" y="1948721"/>
            <a:ext cx="10792918" cy="4302178"/>
          </a:xfrm>
        </p:spPr>
        <p:txBody>
          <a:bodyPr>
            <a:normAutofit/>
          </a:bodyPr>
          <a:lstStyle/>
          <a:p>
            <a:pPr>
              <a:buClr>
                <a:srgbClr val="0070C0"/>
              </a:buClr>
            </a:pPr>
            <a:endParaRPr lang="en-US" sz="2400" dirty="0">
              <a:solidFill>
                <a:srgbClr val="262626"/>
              </a:solidFill>
              <a:latin typeface="Times New Roman" panose="02020603050405020304" pitchFamily="18" charset="0"/>
              <a:cs typeface="Times New Roman" panose="02020603050405020304" pitchFamily="18" charset="0"/>
            </a:endParaRPr>
          </a:p>
          <a:p>
            <a:pPr>
              <a:buClr>
                <a:srgbClr val="0070C0"/>
              </a:buClr>
            </a:pPr>
            <a:endParaRPr lang="en-US" sz="2400" dirty="0">
              <a:solidFill>
                <a:srgbClr val="262626"/>
              </a:solidFill>
              <a:latin typeface="Times New Roman" panose="02020603050405020304" pitchFamily="18"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id="{AB96B4A9-CD18-E64D-825E-0877BDE63FAF}"/>
              </a:ext>
            </a:extLst>
          </p:cNvPr>
          <p:cNvGraphicFramePr>
            <a:graphicFrameLocks noGrp="1"/>
          </p:cNvGraphicFramePr>
          <p:nvPr>
            <p:extLst>
              <p:ext uri="{D42A27DB-BD31-4B8C-83A1-F6EECF244321}">
                <p14:modId xmlns:p14="http://schemas.microsoft.com/office/powerpoint/2010/main" val="1373639750"/>
              </p:ext>
            </p:extLst>
          </p:nvPr>
        </p:nvGraphicFramePr>
        <p:xfrm>
          <a:off x="906651" y="1975953"/>
          <a:ext cx="10328730" cy="4487230"/>
        </p:xfrm>
        <a:graphic>
          <a:graphicData uri="http://schemas.openxmlformats.org/drawingml/2006/table">
            <a:tbl>
              <a:tblPr firstRow="1" bandRow="1">
                <a:tableStyleId>{5C22544A-7EE6-4342-B048-85BDC9FD1C3A}</a:tableStyleId>
              </a:tblPr>
              <a:tblGrid>
                <a:gridCol w="2473858">
                  <a:extLst>
                    <a:ext uri="{9D8B030D-6E8A-4147-A177-3AD203B41FA5}">
                      <a16:colId xmlns:a16="http://schemas.microsoft.com/office/drawing/2014/main" val="2218654548"/>
                    </a:ext>
                  </a:extLst>
                </a:gridCol>
                <a:gridCol w="4411962">
                  <a:extLst>
                    <a:ext uri="{9D8B030D-6E8A-4147-A177-3AD203B41FA5}">
                      <a16:colId xmlns:a16="http://schemas.microsoft.com/office/drawing/2014/main" val="4224204356"/>
                    </a:ext>
                  </a:extLst>
                </a:gridCol>
                <a:gridCol w="3442910">
                  <a:extLst>
                    <a:ext uri="{9D8B030D-6E8A-4147-A177-3AD203B41FA5}">
                      <a16:colId xmlns:a16="http://schemas.microsoft.com/office/drawing/2014/main" val="653625678"/>
                    </a:ext>
                  </a:extLst>
                </a:gridCol>
              </a:tblGrid>
              <a:tr h="443106">
                <a:tc>
                  <a:txBody>
                    <a:bodyPr/>
                    <a:lstStyle/>
                    <a:p>
                      <a:r>
                        <a:rPr lang="en-US" sz="2000" baseline="0" dirty="0">
                          <a:latin typeface="Times New Roman" panose="02020603050405020304" pitchFamily="18" charset="0"/>
                          <a:cs typeface="Times New Roman" panose="02020603050405020304" pitchFamily="18" charset="0"/>
                        </a:rPr>
                        <a:t>Units</a:t>
                      </a:r>
                    </a:p>
                  </a:txBody>
                  <a:tcPr/>
                </a:tc>
                <a:tc>
                  <a:txBody>
                    <a:bodyPr/>
                    <a:lstStyle/>
                    <a:p>
                      <a:endParaRPr lang="en-US" sz="2000" baseline="0" dirty="0">
                        <a:latin typeface="Times New Roman" panose="02020603050405020304" pitchFamily="18" charset="0"/>
                        <a:cs typeface="Times New Roman" panose="02020603050405020304" pitchFamily="18" charset="0"/>
                      </a:endParaRPr>
                    </a:p>
                  </a:txBody>
                  <a:tcPr/>
                </a:tc>
                <a:tc>
                  <a:txBody>
                    <a:bodyPr/>
                    <a:lstStyle/>
                    <a:p>
                      <a:r>
                        <a:rPr lang="en-US" sz="2000" baseline="0" dirty="0">
                          <a:latin typeface="Times New Roman" panose="02020603050405020304" pitchFamily="18" charset="0"/>
                          <a:cs typeface="Times New Roman" panose="02020603050405020304" pitchFamily="18" charset="0"/>
                        </a:rPr>
                        <a:t>Certificate Name</a:t>
                      </a:r>
                    </a:p>
                  </a:txBody>
                  <a:tcPr/>
                </a:tc>
                <a:extLst>
                  <a:ext uri="{0D108BD9-81ED-4DB2-BD59-A6C34878D82A}">
                    <a16:rowId xmlns:a16="http://schemas.microsoft.com/office/drawing/2014/main" val="2427863268"/>
                  </a:ext>
                </a:extLst>
              </a:tr>
              <a:tr h="775435">
                <a:tc>
                  <a:txBody>
                    <a:bodyPr/>
                    <a:lstStyle/>
                    <a:p>
                      <a:r>
                        <a:rPr lang="en-US" sz="2000" baseline="0" dirty="0">
                          <a:latin typeface="Times New Roman" panose="02020603050405020304" pitchFamily="18" charset="0"/>
                          <a:cs typeface="Times New Roman" panose="02020603050405020304" pitchFamily="18" charset="0"/>
                        </a:rPr>
                        <a:t>16 semester or more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kern="1200" baseline="0" dirty="0">
                          <a:solidFill>
                            <a:schemeClr val="dk1"/>
                          </a:solidFill>
                          <a:latin typeface="Times New Roman" panose="02020603050405020304" pitchFamily="18" charset="0"/>
                          <a:ea typeface="+mn-ea"/>
                          <a:cs typeface="Times New Roman" panose="02020603050405020304" pitchFamily="18" charset="0"/>
                        </a:rPr>
                        <a:t>Must be submitted to CCCCO for chaptering, counts in SCFF</a:t>
                      </a:r>
                    </a:p>
                  </a:txBody>
                  <a:tcPr/>
                </a:tc>
                <a:tc>
                  <a:txBody>
                    <a:bodyPr/>
                    <a:lstStyle/>
                    <a:p>
                      <a:r>
                        <a:rPr lang="en-US" sz="2000" baseline="0" dirty="0">
                          <a:latin typeface="Times New Roman" panose="02020603050405020304" pitchFamily="18" charset="0"/>
                          <a:cs typeface="Times New Roman" panose="02020603050405020304" pitchFamily="18" charset="0"/>
                        </a:rPr>
                        <a:t>Certificate of Achievement</a:t>
                      </a:r>
                    </a:p>
                  </a:txBody>
                  <a:tcPr/>
                </a:tc>
                <a:extLst>
                  <a:ext uri="{0D108BD9-81ED-4DB2-BD59-A6C34878D82A}">
                    <a16:rowId xmlns:a16="http://schemas.microsoft.com/office/drawing/2014/main" val="4100182184"/>
                  </a:ext>
                </a:extLst>
              </a:tr>
              <a:tr h="1107765">
                <a:tc>
                  <a:txBody>
                    <a:bodyPr/>
                    <a:lstStyle/>
                    <a:p>
                      <a:r>
                        <a:rPr lang="en-US" sz="2000" baseline="0" dirty="0">
                          <a:latin typeface="Times New Roman" panose="02020603050405020304" pitchFamily="18" charset="0"/>
                          <a:cs typeface="Times New Roman" panose="02020603050405020304" pitchFamily="18" charset="0"/>
                        </a:rPr>
                        <a:t>8 semester/ to less than 16 semester/</a:t>
                      </a:r>
                    </a:p>
                  </a:txBody>
                  <a:tcPr/>
                </a:tc>
                <a:tc>
                  <a:txBody>
                    <a:bodyPr/>
                    <a:lstStyle/>
                    <a:p>
                      <a:r>
                        <a:rPr lang="en-US" sz="2000" baseline="0" dirty="0">
                          <a:latin typeface="Times New Roman" panose="02020603050405020304" pitchFamily="18" charset="0"/>
                          <a:cs typeface="Times New Roman" panose="02020603050405020304" pitchFamily="18" charset="0"/>
                        </a:rPr>
                        <a:t>May be submitted to CCCCO for chaptering, does </a:t>
                      </a:r>
                      <a:r>
                        <a:rPr lang="en-US" sz="2000" b="1" baseline="0" dirty="0">
                          <a:latin typeface="Times New Roman" panose="02020603050405020304" pitchFamily="18" charset="0"/>
                          <a:cs typeface="Times New Roman" panose="02020603050405020304" pitchFamily="18" charset="0"/>
                        </a:rPr>
                        <a:t>not</a:t>
                      </a:r>
                      <a:r>
                        <a:rPr lang="en-US" sz="2000" baseline="0" dirty="0">
                          <a:latin typeface="Times New Roman" panose="02020603050405020304" pitchFamily="18" charset="0"/>
                          <a:cs typeface="Times New Roman" panose="02020603050405020304" pitchFamily="18" charset="0"/>
                        </a:rPr>
                        <a:t> count in SCFF</a:t>
                      </a:r>
                    </a:p>
                  </a:txBody>
                  <a:tcPr/>
                </a:tc>
                <a:tc>
                  <a:txBody>
                    <a:bodyPr/>
                    <a:lstStyle/>
                    <a:p>
                      <a:r>
                        <a:rPr lang="en-US" sz="2000" baseline="0" dirty="0">
                          <a:latin typeface="Times New Roman" panose="02020603050405020304" pitchFamily="18" charset="0"/>
                          <a:cs typeface="Times New Roman" panose="02020603050405020304" pitchFamily="18" charset="0"/>
                        </a:rPr>
                        <a:t>Certificate of Achievement if and only if submitted to CCCCO for chaptering</a:t>
                      </a:r>
                    </a:p>
                  </a:txBody>
                  <a:tcPr/>
                </a:tc>
                <a:extLst>
                  <a:ext uri="{0D108BD9-81ED-4DB2-BD59-A6C34878D82A}">
                    <a16:rowId xmlns:a16="http://schemas.microsoft.com/office/drawing/2014/main" val="3639911845"/>
                  </a:ext>
                </a:extLst>
              </a:tr>
              <a:tr h="1107765">
                <a:tc>
                  <a:txBody>
                    <a:bodyPr/>
                    <a:lstStyle/>
                    <a:p>
                      <a:r>
                        <a:rPr lang="en-US" sz="2000" baseline="0" dirty="0">
                          <a:latin typeface="Times New Roman" panose="02020603050405020304" pitchFamily="18" charset="0"/>
                          <a:cs typeface="Times New Roman" panose="02020603050405020304" pitchFamily="18" charset="0"/>
                        </a:rPr>
                        <a:t>Less than 8 semester</a:t>
                      </a:r>
                    </a:p>
                  </a:txBody>
                  <a:tcPr/>
                </a:tc>
                <a:tc>
                  <a:txBody>
                    <a:bodyPr/>
                    <a:lstStyle/>
                    <a:p>
                      <a:r>
                        <a:rPr lang="en-US" sz="2000" baseline="0" dirty="0">
                          <a:latin typeface="Times New Roman" panose="02020603050405020304" pitchFamily="18" charset="0"/>
                          <a:cs typeface="Times New Roman" panose="02020603050405020304" pitchFamily="18" charset="0"/>
                        </a:rPr>
                        <a:t>May not be submitted to CCCCO for chaptering, does </a:t>
                      </a:r>
                      <a:r>
                        <a:rPr lang="en-US" sz="2000" b="1" baseline="0" dirty="0">
                          <a:latin typeface="Times New Roman" panose="02020603050405020304" pitchFamily="18" charset="0"/>
                          <a:cs typeface="Times New Roman" panose="02020603050405020304" pitchFamily="18" charset="0"/>
                        </a:rPr>
                        <a:t>not</a:t>
                      </a:r>
                      <a:r>
                        <a:rPr lang="en-US" sz="2000" baseline="0" dirty="0">
                          <a:latin typeface="Times New Roman" panose="02020603050405020304" pitchFamily="18" charset="0"/>
                          <a:cs typeface="Times New Roman" panose="02020603050405020304" pitchFamily="18" charset="0"/>
                        </a:rPr>
                        <a:t> count in SCFF</a:t>
                      </a:r>
                    </a:p>
                  </a:txBody>
                  <a:tcPr/>
                </a:tc>
                <a:tc>
                  <a:txBody>
                    <a:bodyPr/>
                    <a:lstStyle/>
                    <a:p>
                      <a:r>
                        <a:rPr lang="en-US" sz="2000" baseline="0" dirty="0">
                          <a:latin typeface="Times New Roman" panose="02020603050405020304" pitchFamily="18" charset="0"/>
                          <a:cs typeface="Times New Roman" panose="02020603050405020304" pitchFamily="18" charset="0"/>
                        </a:rPr>
                        <a:t>Skills Certificate, Certificate of Accomplishment, or other locally-named certificate</a:t>
                      </a:r>
                    </a:p>
                  </a:txBody>
                  <a:tcPr/>
                </a:tc>
                <a:extLst>
                  <a:ext uri="{0D108BD9-81ED-4DB2-BD59-A6C34878D82A}">
                    <a16:rowId xmlns:a16="http://schemas.microsoft.com/office/drawing/2014/main" val="2145532409"/>
                  </a:ext>
                </a:extLst>
              </a:tr>
              <a:tr h="1053159">
                <a:tc>
                  <a:txBody>
                    <a:bodyPr/>
                    <a:lstStyle/>
                    <a:p>
                      <a:r>
                        <a:rPr lang="en-US" sz="2000" dirty="0">
                          <a:latin typeface="Times New Roman" panose="02020603050405020304" pitchFamily="18" charset="0"/>
                          <a:cs typeface="Times New Roman" panose="02020603050405020304" pitchFamily="18" charset="0"/>
                        </a:rPr>
                        <a:t>0 - Noncredit</a:t>
                      </a:r>
                    </a:p>
                  </a:txBody>
                  <a:tcPr/>
                </a:tc>
                <a:tc>
                  <a:txBody>
                    <a:bodyPr/>
                    <a:lstStyle/>
                    <a:p>
                      <a:r>
                        <a:rPr lang="en-US" sz="2000" dirty="0">
                          <a:latin typeface="Times New Roman" panose="02020603050405020304" pitchFamily="18" charset="0"/>
                          <a:cs typeface="Times New Roman" panose="02020603050405020304" pitchFamily="18" charset="0"/>
                        </a:rPr>
                        <a:t>Must be submitted to CCCCO for chaptering, does </a:t>
                      </a:r>
                      <a:r>
                        <a:rPr lang="en-US" sz="2000" b="1" dirty="0">
                          <a:latin typeface="Times New Roman" panose="02020603050405020304" pitchFamily="18" charset="0"/>
                          <a:cs typeface="Times New Roman" panose="02020603050405020304" pitchFamily="18" charset="0"/>
                        </a:rPr>
                        <a:t>not</a:t>
                      </a:r>
                      <a:r>
                        <a:rPr lang="en-US" sz="2000" dirty="0">
                          <a:latin typeface="Times New Roman" panose="02020603050405020304" pitchFamily="18" charset="0"/>
                          <a:cs typeface="Times New Roman" panose="02020603050405020304" pitchFamily="18" charset="0"/>
                        </a:rPr>
                        <a:t> count in SCFF</a:t>
                      </a:r>
                    </a:p>
                  </a:txBody>
                  <a:tcPr/>
                </a:tc>
                <a:tc>
                  <a:txBody>
                    <a:bodyPr/>
                    <a:lstStyle/>
                    <a:p>
                      <a:r>
                        <a:rPr lang="en-US" sz="2000" dirty="0">
                          <a:latin typeface="Times New Roman" panose="02020603050405020304" pitchFamily="18" charset="0"/>
                          <a:cs typeface="Times New Roman" panose="02020603050405020304" pitchFamily="18" charset="0"/>
                        </a:rPr>
                        <a:t>Certificate of Completion or Certificate of Competency</a:t>
                      </a:r>
                    </a:p>
                  </a:txBody>
                  <a:tcPr/>
                </a:tc>
                <a:extLst>
                  <a:ext uri="{0D108BD9-81ED-4DB2-BD59-A6C34878D82A}">
                    <a16:rowId xmlns:a16="http://schemas.microsoft.com/office/drawing/2014/main" val="2789361424"/>
                  </a:ext>
                </a:extLst>
              </a:tr>
            </a:tbl>
          </a:graphicData>
        </a:graphic>
      </p:graphicFrame>
    </p:spTree>
    <p:extLst>
      <p:ext uri="{BB962C8B-B14F-4D97-AF65-F5344CB8AC3E}">
        <p14:creationId xmlns:p14="http://schemas.microsoft.com/office/powerpoint/2010/main" val="2739091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A5717-B5DA-A942-AEEA-5AF76EE66A27}"/>
              </a:ext>
            </a:extLst>
          </p:cNvPr>
          <p:cNvSpPr>
            <a:spLocks noGrp="1"/>
          </p:cNvSpPr>
          <p:nvPr>
            <p:ph type="title"/>
          </p:nvPr>
        </p:nvSpPr>
        <p:spPr>
          <a:xfrm>
            <a:off x="1633928" y="387351"/>
            <a:ext cx="8842925" cy="914508"/>
          </a:xfrm>
        </p:spPr>
        <p:txBody>
          <a:bodyPr>
            <a:normAutofit/>
          </a:bodyPr>
          <a:lstStyle/>
          <a:p>
            <a:pPr algn="ctr"/>
            <a:r>
              <a:rPr lang="en-US" sz="4000" b="1" dirty="0">
                <a:latin typeface="Times New Roman" panose="02020603050405020304" pitchFamily="18" charset="0"/>
                <a:cs typeface="Times New Roman" panose="02020603050405020304" pitchFamily="18" charset="0"/>
              </a:rPr>
              <a:t>Student Centered Funding Formula</a:t>
            </a:r>
          </a:p>
        </p:txBody>
      </p:sp>
      <p:sp>
        <p:nvSpPr>
          <p:cNvPr id="3" name="Content Placeholder 2">
            <a:extLst>
              <a:ext uri="{FF2B5EF4-FFF2-40B4-BE49-F238E27FC236}">
                <a16:creationId xmlns:a16="http://schemas.microsoft.com/office/drawing/2014/main" id="{26188833-44D1-0647-9D68-51F0F098AD9B}"/>
              </a:ext>
            </a:extLst>
          </p:cNvPr>
          <p:cNvSpPr>
            <a:spLocks noGrp="1"/>
          </p:cNvSpPr>
          <p:nvPr>
            <p:ph idx="1"/>
          </p:nvPr>
        </p:nvSpPr>
        <p:spPr>
          <a:xfrm>
            <a:off x="659567" y="2353456"/>
            <a:ext cx="10807908" cy="4197246"/>
          </a:xfrm>
        </p:spPr>
        <p:txBody>
          <a:bodyPr>
            <a:normAutofit/>
          </a:bodyPr>
          <a:lstStyle/>
          <a:p>
            <a:pPr marL="0" indent="0">
              <a:buClr>
                <a:srgbClr val="0070C0"/>
              </a:buClr>
              <a:buNone/>
            </a:pPr>
            <a:endParaRPr lang="en-US" sz="2400" dirty="0">
              <a:solidFill>
                <a:srgbClr val="262626"/>
              </a:solidFill>
              <a:latin typeface="Times New Roman" panose="02020603050405020304" pitchFamily="18" charset="0"/>
              <a:cs typeface="Times New Roman" panose="02020603050405020304" pitchFamily="18" charset="0"/>
            </a:endParaRPr>
          </a:p>
          <a:p>
            <a:pPr marL="0" indent="0">
              <a:buClr>
                <a:srgbClr val="0070C0"/>
              </a:buClr>
              <a:buNone/>
            </a:pPr>
            <a:endParaRPr lang="en-US" sz="2400" dirty="0">
              <a:solidFill>
                <a:srgbClr val="262626"/>
              </a:solidFill>
              <a:latin typeface="Times New Roman" panose="02020603050405020304" pitchFamily="18" charset="0"/>
              <a:cs typeface="Times New Roman" panose="02020603050405020304" pitchFamily="18" charset="0"/>
            </a:endParaRPr>
          </a:p>
          <a:p>
            <a:pPr marL="0" indent="0">
              <a:buClr>
                <a:srgbClr val="0070C0"/>
              </a:buClr>
              <a:buNone/>
            </a:pPr>
            <a:endParaRPr lang="en-US" sz="2400" dirty="0">
              <a:solidFill>
                <a:srgbClr val="262626"/>
              </a:solidFill>
              <a:latin typeface="Times New Roman" panose="02020603050405020304" pitchFamily="18" charset="0"/>
              <a:cs typeface="Times New Roman" panose="02020603050405020304" pitchFamily="18" charset="0"/>
            </a:endParaRPr>
          </a:p>
          <a:p>
            <a:pPr>
              <a:buClr>
                <a:srgbClr val="0070C0"/>
              </a:buClr>
            </a:pPr>
            <a:endParaRPr lang="en-US" sz="2400" dirty="0">
              <a:solidFill>
                <a:srgbClr val="262626"/>
              </a:solidFill>
              <a:latin typeface="Times New Roman" panose="02020603050405020304" pitchFamily="18" charset="0"/>
              <a:cs typeface="Times New Roman" panose="02020603050405020304" pitchFamily="18" charset="0"/>
            </a:endParaRPr>
          </a:p>
        </p:txBody>
      </p:sp>
      <p:sp>
        <p:nvSpPr>
          <p:cNvPr id="9" name="Rectangle 4">
            <a:extLst>
              <a:ext uri="{FF2B5EF4-FFF2-40B4-BE49-F238E27FC236}">
                <a16:creationId xmlns:a16="http://schemas.microsoft.com/office/drawing/2014/main" id="{A55415E2-C320-DE4D-8401-514B6481713E}"/>
              </a:ext>
            </a:extLst>
          </p:cNvPr>
          <p:cNvSpPr>
            <a:spLocks noChangeArrowheads="1"/>
          </p:cNvSpPr>
          <p:nvPr/>
        </p:nvSpPr>
        <p:spPr bwMode="auto">
          <a:xfrm>
            <a:off x="-674658" y="314010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6" name="Table 5">
            <a:extLst>
              <a:ext uri="{FF2B5EF4-FFF2-40B4-BE49-F238E27FC236}">
                <a16:creationId xmlns:a16="http://schemas.microsoft.com/office/drawing/2014/main" id="{1705FAF9-6A1F-3341-89D5-93EA70FDF8E3}"/>
              </a:ext>
            </a:extLst>
          </p:cNvPr>
          <p:cNvGraphicFramePr>
            <a:graphicFrameLocks noGrp="1"/>
          </p:cNvGraphicFramePr>
          <p:nvPr>
            <p:extLst/>
          </p:nvPr>
        </p:nvGraphicFramePr>
        <p:xfrm>
          <a:off x="464694" y="1693890"/>
          <a:ext cx="11272604" cy="4379147"/>
        </p:xfrm>
        <a:graphic>
          <a:graphicData uri="http://schemas.openxmlformats.org/drawingml/2006/table">
            <a:tbl>
              <a:tblPr firstRow="1" bandRow="1">
                <a:tableStyleId>{5C22544A-7EE6-4342-B048-85BDC9FD1C3A}</a:tableStyleId>
              </a:tblPr>
              <a:tblGrid>
                <a:gridCol w="5201588">
                  <a:extLst>
                    <a:ext uri="{9D8B030D-6E8A-4147-A177-3AD203B41FA5}">
                      <a16:colId xmlns:a16="http://schemas.microsoft.com/office/drawing/2014/main" val="4122307937"/>
                    </a:ext>
                  </a:extLst>
                </a:gridCol>
                <a:gridCol w="1948721">
                  <a:extLst>
                    <a:ext uri="{9D8B030D-6E8A-4147-A177-3AD203B41FA5}">
                      <a16:colId xmlns:a16="http://schemas.microsoft.com/office/drawing/2014/main" val="2554048394"/>
                    </a:ext>
                  </a:extLst>
                </a:gridCol>
                <a:gridCol w="2188564">
                  <a:extLst>
                    <a:ext uri="{9D8B030D-6E8A-4147-A177-3AD203B41FA5}">
                      <a16:colId xmlns:a16="http://schemas.microsoft.com/office/drawing/2014/main" val="2904623145"/>
                    </a:ext>
                  </a:extLst>
                </a:gridCol>
                <a:gridCol w="1933731">
                  <a:extLst>
                    <a:ext uri="{9D8B030D-6E8A-4147-A177-3AD203B41FA5}">
                      <a16:colId xmlns:a16="http://schemas.microsoft.com/office/drawing/2014/main" val="3769258106"/>
                    </a:ext>
                  </a:extLst>
                </a:gridCol>
              </a:tblGrid>
              <a:tr h="652340">
                <a:tc>
                  <a:txBody>
                    <a:bodyPr/>
                    <a:lstStyle/>
                    <a:p>
                      <a:r>
                        <a:rPr lang="en-US" sz="1800" dirty="0"/>
                        <a:t>Student Success Allocation—Measures</a:t>
                      </a:r>
                    </a:p>
                  </a:txBody>
                  <a:tcPr/>
                </a:tc>
                <a:tc>
                  <a:txBody>
                    <a:bodyPr/>
                    <a:lstStyle/>
                    <a:p>
                      <a:pPr algn="ctr"/>
                      <a:r>
                        <a:rPr lang="en-US" sz="1800" dirty="0"/>
                        <a:t>All</a:t>
                      </a:r>
                      <a:r>
                        <a:rPr lang="en-US" sz="1800" baseline="0" dirty="0"/>
                        <a:t> Students</a:t>
                      </a:r>
                    </a:p>
                  </a:txBody>
                  <a:tcPr/>
                </a:tc>
                <a:tc>
                  <a:txBody>
                    <a:bodyPr/>
                    <a:lstStyle/>
                    <a:p>
                      <a:pPr algn="ctr"/>
                      <a:r>
                        <a:rPr lang="en-US" sz="1800" baseline="0" dirty="0"/>
                        <a:t>Promise Grant Premium</a:t>
                      </a:r>
                      <a:endParaRPr lang="en-US" sz="1800" dirty="0"/>
                    </a:p>
                  </a:txBody>
                  <a:tcPr/>
                </a:tc>
                <a:tc>
                  <a:txBody>
                    <a:bodyPr/>
                    <a:lstStyle/>
                    <a:p>
                      <a:pPr algn="ctr"/>
                      <a:r>
                        <a:rPr lang="en-US" sz="1800" baseline="0" dirty="0"/>
                        <a:t>Pell Grant Premium</a:t>
                      </a:r>
                      <a:endParaRPr lang="en-US" sz="1800" dirty="0"/>
                    </a:p>
                  </a:txBody>
                  <a:tcPr/>
                </a:tc>
                <a:extLst>
                  <a:ext uri="{0D108BD9-81ED-4DB2-BD59-A6C34878D82A}">
                    <a16:rowId xmlns:a16="http://schemas.microsoft.com/office/drawing/2014/main" val="523509919"/>
                  </a:ext>
                </a:extLst>
              </a:tr>
              <a:tr h="372766">
                <a:tc>
                  <a:txBody>
                    <a:bodyPr/>
                    <a:lstStyle/>
                    <a:p>
                      <a:r>
                        <a:rPr lang="en-US" sz="1800" dirty="0"/>
                        <a:t>Associate</a:t>
                      </a:r>
                      <a:r>
                        <a:rPr lang="en-US" sz="1800" baseline="0" dirty="0"/>
                        <a:t> degrees for transfer granted</a:t>
                      </a:r>
                      <a:endParaRPr lang="en-US" sz="1800" dirty="0"/>
                    </a:p>
                  </a:txBody>
                  <a:tcPr/>
                </a:tc>
                <a:tc>
                  <a:txBody>
                    <a:bodyPr/>
                    <a:lstStyle/>
                    <a:p>
                      <a:pPr algn="ctr"/>
                      <a:r>
                        <a:rPr lang="en-US" sz="1800" dirty="0"/>
                        <a:t>4</a:t>
                      </a:r>
                    </a:p>
                  </a:txBody>
                  <a:tcPr/>
                </a:tc>
                <a:tc>
                  <a:txBody>
                    <a:bodyPr/>
                    <a:lstStyle/>
                    <a:p>
                      <a:pPr algn="ctr"/>
                      <a:r>
                        <a:rPr lang="en-US" sz="1800" dirty="0"/>
                        <a:t>4</a:t>
                      </a:r>
                    </a:p>
                  </a:txBody>
                  <a:tcPr/>
                </a:tc>
                <a:tc>
                  <a:txBody>
                    <a:bodyPr/>
                    <a:lstStyle/>
                    <a:p>
                      <a:pPr algn="ctr"/>
                      <a:r>
                        <a:rPr lang="en-US" sz="1800" dirty="0"/>
                        <a:t>6</a:t>
                      </a:r>
                    </a:p>
                  </a:txBody>
                  <a:tcPr/>
                </a:tc>
                <a:extLst>
                  <a:ext uri="{0D108BD9-81ED-4DB2-BD59-A6C34878D82A}">
                    <a16:rowId xmlns:a16="http://schemas.microsoft.com/office/drawing/2014/main" val="3560132278"/>
                  </a:ext>
                </a:extLst>
              </a:tr>
              <a:tr h="473909">
                <a:tc>
                  <a:txBody>
                    <a:bodyPr/>
                    <a:lstStyle/>
                    <a:p>
                      <a:r>
                        <a:rPr lang="en-US" sz="1800" dirty="0"/>
                        <a:t>Associate</a:t>
                      </a:r>
                      <a:r>
                        <a:rPr lang="en-US" sz="1800" baseline="0" dirty="0"/>
                        <a:t> degrees granted (excluding ADTs)</a:t>
                      </a:r>
                      <a:endParaRPr lang="en-US" sz="1800" dirty="0"/>
                    </a:p>
                  </a:txBody>
                  <a:tcPr/>
                </a:tc>
                <a:tc>
                  <a:txBody>
                    <a:bodyPr/>
                    <a:lstStyle/>
                    <a:p>
                      <a:pPr algn="ctr"/>
                      <a:r>
                        <a:rPr lang="en-US" sz="1800" dirty="0"/>
                        <a:t>3</a:t>
                      </a:r>
                    </a:p>
                  </a:txBody>
                  <a:tcPr/>
                </a:tc>
                <a:tc>
                  <a:txBody>
                    <a:bodyPr/>
                    <a:lstStyle/>
                    <a:p>
                      <a:pPr algn="ctr"/>
                      <a:r>
                        <a:rPr lang="en-US" sz="1800" dirty="0"/>
                        <a:t>3</a:t>
                      </a:r>
                    </a:p>
                  </a:txBody>
                  <a:tcPr/>
                </a:tc>
                <a:tc>
                  <a:txBody>
                    <a:bodyPr/>
                    <a:lstStyle/>
                    <a:p>
                      <a:pPr algn="ctr"/>
                      <a:r>
                        <a:rPr lang="en-US" sz="1800" dirty="0"/>
                        <a:t>4.5</a:t>
                      </a:r>
                    </a:p>
                  </a:txBody>
                  <a:tcPr/>
                </a:tc>
                <a:extLst>
                  <a:ext uri="{0D108BD9-81ED-4DB2-BD59-A6C34878D82A}">
                    <a16:rowId xmlns:a16="http://schemas.microsoft.com/office/drawing/2014/main" val="752245489"/>
                  </a:ext>
                </a:extLst>
              </a:tr>
              <a:tr h="372766">
                <a:tc>
                  <a:txBody>
                    <a:bodyPr/>
                    <a:lstStyle/>
                    <a:p>
                      <a:r>
                        <a:rPr lang="en-US" sz="1800" dirty="0"/>
                        <a:t>Baccalaureate degree granted</a:t>
                      </a:r>
                    </a:p>
                  </a:txBody>
                  <a:tcPr/>
                </a:tc>
                <a:tc>
                  <a:txBody>
                    <a:bodyPr/>
                    <a:lstStyle/>
                    <a:p>
                      <a:pPr algn="ctr"/>
                      <a:r>
                        <a:rPr lang="en-US" sz="1800" dirty="0"/>
                        <a:t>3</a:t>
                      </a:r>
                    </a:p>
                  </a:txBody>
                  <a:tcPr/>
                </a:tc>
                <a:tc>
                  <a:txBody>
                    <a:bodyPr/>
                    <a:lstStyle/>
                    <a:p>
                      <a:pPr algn="ctr"/>
                      <a:r>
                        <a:rPr lang="en-US" sz="1800" dirty="0"/>
                        <a:t>3</a:t>
                      </a:r>
                    </a:p>
                  </a:txBody>
                  <a:tcPr/>
                </a:tc>
                <a:tc>
                  <a:txBody>
                    <a:bodyPr/>
                    <a:lstStyle/>
                    <a:p>
                      <a:pPr algn="ctr"/>
                      <a:r>
                        <a:rPr lang="en-US" sz="1800" dirty="0"/>
                        <a:t>4.5</a:t>
                      </a:r>
                    </a:p>
                  </a:txBody>
                  <a:tcPr/>
                </a:tc>
                <a:extLst>
                  <a:ext uri="{0D108BD9-81ED-4DB2-BD59-A6C34878D82A}">
                    <a16:rowId xmlns:a16="http://schemas.microsoft.com/office/drawing/2014/main" val="3107378558"/>
                  </a:ext>
                </a:extLst>
              </a:tr>
              <a:tr h="513105">
                <a:tc>
                  <a:txBody>
                    <a:bodyPr/>
                    <a:lstStyle/>
                    <a:p>
                      <a:r>
                        <a:rPr lang="en-US" sz="1800" dirty="0"/>
                        <a:t>Credit certificates (16 units or more) granted</a:t>
                      </a:r>
                    </a:p>
                  </a:txBody>
                  <a:tcPr/>
                </a:tc>
                <a:tc>
                  <a:txBody>
                    <a:bodyPr/>
                    <a:lstStyle/>
                    <a:p>
                      <a:pPr algn="ctr"/>
                      <a:r>
                        <a:rPr lang="en-US" sz="1800" dirty="0"/>
                        <a:t>2</a:t>
                      </a:r>
                    </a:p>
                  </a:txBody>
                  <a:tcPr/>
                </a:tc>
                <a:tc>
                  <a:txBody>
                    <a:bodyPr/>
                    <a:lstStyle/>
                    <a:p>
                      <a:pPr algn="ctr"/>
                      <a:r>
                        <a:rPr lang="en-US" sz="1800" dirty="0"/>
                        <a:t>2</a:t>
                      </a:r>
                    </a:p>
                  </a:txBody>
                  <a:tcPr/>
                </a:tc>
                <a:tc>
                  <a:txBody>
                    <a:bodyPr/>
                    <a:lstStyle/>
                    <a:p>
                      <a:pPr algn="ctr"/>
                      <a:r>
                        <a:rPr lang="en-US" sz="1800" dirty="0"/>
                        <a:t>3</a:t>
                      </a:r>
                    </a:p>
                  </a:txBody>
                  <a:tcPr/>
                </a:tc>
                <a:extLst>
                  <a:ext uri="{0D108BD9-81ED-4DB2-BD59-A6C34878D82A}">
                    <a16:rowId xmlns:a16="http://schemas.microsoft.com/office/drawing/2014/main" val="331110861"/>
                  </a:ext>
                </a:extLst>
              </a:tr>
              <a:tr h="748057">
                <a:tc>
                  <a:txBody>
                    <a:bodyPr/>
                    <a:lstStyle/>
                    <a:p>
                      <a:r>
                        <a:rPr lang="en-US" sz="1800" dirty="0"/>
                        <a:t>Completion of transfer-level mathematics and English courses within first academic year of enrollment</a:t>
                      </a:r>
                    </a:p>
                  </a:txBody>
                  <a:tcPr/>
                </a:tc>
                <a:tc>
                  <a:txBody>
                    <a:bodyPr/>
                    <a:lstStyle/>
                    <a:p>
                      <a:pPr algn="ctr"/>
                      <a:r>
                        <a:rPr lang="en-US" sz="1800" dirty="0"/>
                        <a:t>2</a:t>
                      </a:r>
                    </a:p>
                  </a:txBody>
                  <a:tcPr/>
                </a:tc>
                <a:tc>
                  <a:txBody>
                    <a:bodyPr/>
                    <a:lstStyle/>
                    <a:p>
                      <a:pPr algn="ctr"/>
                      <a:r>
                        <a:rPr lang="en-US" sz="1800" dirty="0"/>
                        <a:t>2</a:t>
                      </a:r>
                    </a:p>
                  </a:txBody>
                  <a:tcPr/>
                </a:tc>
                <a:tc>
                  <a:txBody>
                    <a:bodyPr/>
                    <a:lstStyle/>
                    <a:p>
                      <a:pPr algn="ctr"/>
                      <a:r>
                        <a:rPr lang="en-US" sz="1800" dirty="0"/>
                        <a:t>3</a:t>
                      </a:r>
                    </a:p>
                  </a:txBody>
                  <a:tcPr/>
                </a:tc>
                <a:extLst>
                  <a:ext uri="{0D108BD9-81ED-4DB2-BD59-A6C34878D82A}">
                    <a16:rowId xmlns:a16="http://schemas.microsoft.com/office/drawing/2014/main" val="3166930043"/>
                  </a:ext>
                </a:extLst>
              </a:tr>
              <a:tr h="478076">
                <a:tc>
                  <a:txBody>
                    <a:bodyPr/>
                    <a:lstStyle/>
                    <a:p>
                      <a:r>
                        <a:rPr lang="en-US" sz="1800" dirty="0"/>
                        <a:t>Successful transfer to four-year university</a:t>
                      </a:r>
                    </a:p>
                  </a:txBody>
                  <a:tcPr/>
                </a:tc>
                <a:tc>
                  <a:txBody>
                    <a:bodyPr/>
                    <a:lstStyle/>
                    <a:p>
                      <a:pPr algn="ctr"/>
                      <a:r>
                        <a:rPr lang="en-US" sz="1800" dirty="0"/>
                        <a:t>1.5</a:t>
                      </a:r>
                    </a:p>
                  </a:txBody>
                  <a:tcPr/>
                </a:tc>
                <a:tc>
                  <a:txBody>
                    <a:bodyPr/>
                    <a:lstStyle/>
                    <a:p>
                      <a:pPr algn="ctr"/>
                      <a:r>
                        <a:rPr lang="en-US" sz="1800" dirty="0"/>
                        <a:t>1.5</a:t>
                      </a:r>
                    </a:p>
                  </a:txBody>
                  <a:tcPr/>
                </a:tc>
                <a:tc>
                  <a:txBody>
                    <a:bodyPr/>
                    <a:lstStyle/>
                    <a:p>
                      <a:pPr algn="ctr"/>
                      <a:r>
                        <a:rPr lang="en-US" sz="1800" dirty="0"/>
                        <a:t>2.25</a:t>
                      </a:r>
                    </a:p>
                  </a:txBody>
                  <a:tcPr/>
                </a:tc>
                <a:extLst>
                  <a:ext uri="{0D108BD9-81ED-4DB2-BD59-A6C34878D82A}">
                    <a16:rowId xmlns:a16="http://schemas.microsoft.com/office/drawing/2014/main" val="834691317"/>
                  </a:ext>
                </a:extLst>
              </a:tr>
              <a:tr h="395362">
                <a:tc>
                  <a:txBody>
                    <a:bodyPr/>
                    <a:lstStyle/>
                    <a:p>
                      <a:r>
                        <a:rPr lang="en-US" sz="1800" dirty="0"/>
                        <a:t>Completion of nine or</a:t>
                      </a:r>
                      <a:r>
                        <a:rPr lang="en-US" sz="1800" baseline="0" dirty="0"/>
                        <a:t> more CTE units</a:t>
                      </a:r>
                      <a:endParaRPr lang="en-US" sz="1800" dirty="0"/>
                    </a:p>
                  </a:txBody>
                  <a:tcPr/>
                </a:tc>
                <a:tc>
                  <a:txBody>
                    <a:bodyPr/>
                    <a:lstStyle/>
                    <a:p>
                      <a:pPr algn="ctr"/>
                      <a:r>
                        <a:rPr lang="en-US" sz="1800" dirty="0"/>
                        <a:t>1</a:t>
                      </a:r>
                    </a:p>
                  </a:txBody>
                  <a:tcPr/>
                </a:tc>
                <a:tc>
                  <a:txBody>
                    <a:bodyPr/>
                    <a:lstStyle/>
                    <a:p>
                      <a:pPr algn="ctr"/>
                      <a:r>
                        <a:rPr lang="en-US" sz="1800" dirty="0"/>
                        <a:t>1</a:t>
                      </a:r>
                    </a:p>
                  </a:txBody>
                  <a:tcPr/>
                </a:tc>
                <a:tc>
                  <a:txBody>
                    <a:bodyPr/>
                    <a:lstStyle/>
                    <a:p>
                      <a:pPr algn="ctr"/>
                      <a:r>
                        <a:rPr lang="en-US" sz="1800" dirty="0"/>
                        <a:t>1.5</a:t>
                      </a:r>
                    </a:p>
                  </a:txBody>
                  <a:tcPr/>
                </a:tc>
                <a:extLst>
                  <a:ext uri="{0D108BD9-81ED-4DB2-BD59-A6C34878D82A}">
                    <a16:rowId xmlns:a16="http://schemas.microsoft.com/office/drawing/2014/main" val="403984137"/>
                  </a:ext>
                </a:extLst>
              </a:tr>
              <a:tr h="372766">
                <a:tc>
                  <a:txBody>
                    <a:bodyPr/>
                    <a:lstStyle/>
                    <a:p>
                      <a:r>
                        <a:rPr lang="en-US" sz="1800" dirty="0"/>
                        <a:t>Attainment of regional living wage</a:t>
                      </a:r>
                    </a:p>
                  </a:txBody>
                  <a:tcPr/>
                </a:tc>
                <a:tc>
                  <a:txBody>
                    <a:bodyPr/>
                    <a:lstStyle/>
                    <a:p>
                      <a:pPr algn="ctr"/>
                      <a:r>
                        <a:rPr lang="en-US" sz="1800" dirty="0"/>
                        <a:t>1</a:t>
                      </a:r>
                    </a:p>
                  </a:txBody>
                  <a:tcPr/>
                </a:tc>
                <a:tc>
                  <a:txBody>
                    <a:bodyPr/>
                    <a:lstStyle/>
                    <a:p>
                      <a:pPr algn="ctr"/>
                      <a:r>
                        <a:rPr lang="en-US" sz="1800" dirty="0"/>
                        <a:t>1</a:t>
                      </a:r>
                    </a:p>
                  </a:txBody>
                  <a:tcPr/>
                </a:tc>
                <a:tc>
                  <a:txBody>
                    <a:bodyPr/>
                    <a:lstStyle/>
                    <a:p>
                      <a:pPr algn="ctr"/>
                      <a:r>
                        <a:rPr lang="en-US" sz="1800" dirty="0"/>
                        <a:t>1.5</a:t>
                      </a:r>
                    </a:p>
                  </a:txBody>
                  <a:tcPr/>
                </a:tc>
                <a:extLst>
                  <a:ext uri="{0D108BD9-81ED-4DB2-BD59-A6C34878D82A}">
                    <a16:rowId xmlns:a16="http://schemas.microsoft.com/office/drawing/2014/main" val="1591099946"/>
                  </a:ext>
                </a:extLst>
              </a:tr>
            </a:tbl>
          </a:graphicData>
        </a:graphic>
      </p:graphicFrame>
    </p:spTree>
    <p:extLst>
      <p:ext uri="{BB962C8B-B14F-4D97-AF65-F5344CB8AC3E}">
        <p14:creationId xmlns:p14="http://schemas.microsoft.com/office/powerpoint/2010/main" val="16736163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876</TotalTime>
  <Words>663</Words>
  <Application>Microsoft Office PowerPoint</Application>
  <PresentationFormat>Widescreen</PresentationFormat>
  <Paragraphs>124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Times New Roman</vt:lpstr>
      <vt:lpstr>Verdana</vt:lpstr>
      <vt:lpstr>Office Theme</vt:lpstr>
      <vt:lpstr>Fall 2018 Overview from Curriculum Regional Meeting (11/17)</vt:lpstr>
      <vt:lpstr>Effective practices</vt:lpstr>
      <vt:lpstr>AUTHORITY OF THE ACADEMIC SENATE</vt:lpstr>
      <vt:lpstr>Authority of a Union</vt:lpstr>
      <vt:lpstr>Collective bargaining AGENT (Union) – Areas of authority</vt:lpstr>
      <vt:lpstr>Possible areas of overlap</vt:lpstr>
      <vt:lpstr>Enrollment management</vt:lpstr>
      <vt:lpstr>Certificates summary</vt:lpstr>
      <vt:lpstr>Student Centered Funding Formula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Linda Allday</cp:lastModifiedBy>
  <cp:revision>4</cp:revision>
  <dcterms:created xsi:type="dcterms:W3CDTF">2018-11-29T06:35:44Z</dcterms:created>
  <dcterms:modified xsi:type="dcterms:W3CDTF">2018-12-03T22:24:05Z</dcterms:modified>
</cp:coreProperties>
</file>