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3" r:id="rId1"/>
  </p:sldMasterIdLst>
  <p:handoutMasterIdLst>
    <p:handoutMasterId r:id="rId24"/>
  </p:handoutMasterIdLst>
  <p:sldIdLst>
    <p:sldId id="277" r:id="rId2"/>
    <p:sldId id="287" r:id="rId3"/>
    <p:sldId id="278" r:id="rId4"/>
    <p:sldId id="259" r:id="rId5"/>
    <p:sldId id="289" r:id="rId6"/>
    <p:sldId id="260" r:id="rId7"/>
    <p:sldId id="290" r:id="rId8"/>
    <p:sldId id="314" r:id="rId9"/>
    <p:sldId id="262" r:id="rId10"/>
    <p:sldId id="261" r:id="rId11"/>
    <p:sldId id="291" r:id="rId12"/>
    <p:sldId id="264" r:id="rId13"/>
    <p:sldId id="265" r:id="rId14"/>
    <p:sldId id="313" r:id="rId15"/>
    <p:sldId id="267" r:id="rId16"/>
    <p:sldId id="266" r:id="rId17"/>
    <p:sldId id="268" r:id="rId18"/>
    <p:sldId id="299" r:id="rId19"/>
    <p:sldId id="294" r:id="rId20"/>
    <p:sldId id="308" r:id="rId21"/>
    <p:sldId id="307" r:id="rId22"/>
    <p:sldId id="312" r:id="rId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662" autoAdjust="0"/>
    <p:restoredTop sz="94664" autoAdjust="0"/>
  </p:normalViewPr>
  <p:slideViewPr>
    <p:cSldViewPr>
      <p:cViewPr varScale="1">
        <p:scale>
          <a:sx n="109" d="100"/>
          <a:sy n="109" d="100"/>
        </p:scale>
        <p:origin x="12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ahoma" charset="0"/>
              </a:defRPr>
            </a:lvl1pPr>
          </a:lstStyle>
          <a:p>
            <a:endParaRPr lang="en-US"/>
          </a:p>
        </p:txBody>
      </p:sp>
      <p:sp>
        <p:nvSpPr>
          <p:cNvPr id="43011" name="Rectangle 3"/>
          <p:cNvSpPr>
            <a:spLocks noGrp="1" noChangeArrowheads="1"/>
          </p:cNvSpPr>
          <p:nvPr>
            <p:ph type="dt" sz="quarter" idx="1"/>
          </p:nvPr>
        </p:nvSpPr>
        <p:spPr bwMode="auto">
          <a:xfrm>
            <a:off x="3972560" y="0"/>
            <a:ext cx="303784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ahoma" charset="0"/>
              </a:defRPr>
            </a:lvl1pPr>
          </a:lstStyle>
          <a:p>
            <a:endParaRPr lang="en-US"/>
          </a:p>
        </p:txBody>
      </p:sp>
      <p:sp>
        <p:nvSpPr>
          <p:cNvPr id="43012" name="Rectangle 4"/>
          <p:cNvSpPr>
            <a:spLocks noGrp="1" noChangeArrowheads="1"/>
          </p:cNvSpPr>
          <p:nvPr>
            <p:ph type="ftr" sz="quarter" idx="2"/>
          </p:nvPr>
        </p:nvSpPr>
        <p:spPr bwMode="auto">
          <a:xfrm>
            <a:off x="0" y="8831264"/>
            <a:ext cx="303784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ahoma" charset="0"/>
              </a:defRPr>
            </a:lvl1pPr>
          </a:lstStyle>
          <a:p>
            <a:endParaRPr lang="en-US"/>
          </a:p>
        </p:txBody>
      </p:sp>
      <p:sp>
        <p:nvSpPr>
          <p:cNvPr id="43013" name="Rectangle 5"/>
          <p:cNvSpPr>
            <a:spLocks noGrp="1" noChangeArrowheads="1"/>
          </p:cNvSpPr>
          <p:nvPr>
            <p:ph type="sldNum" sz="quarter" idx="3"/>
          </p:nvPr>
        </p:nvSpPr>
        <p:spPr bwMode="auto">
          <a:xfrm>
            <a:off x="3972560" y="8831264"/>
            <a:ext cx="303784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ahoma" charset="0"/>
              </a:defRPr>
            </a:lvl1pPr>
          </a:lstStyle>
          <a:p>
            <a:fld id="{67E9B16A-C1CF-4D29-B69A-BF200A02B632}" type="slidenum">
              <a:rPr lang="en-US"/>
              <a:pPr/>
              <a:t>‹#›</a:t>
            </a:fld>
            <a:endParaRPr lang="en-US"/>
          </a:p>
        </p:txBody>
      </p:sp>
    </p:spTree>
    <p:extLst>
      <p:ext uri="{BB962C8B-B14F-4D97-AF65-F5344CB8AC3E}">
        <p14:creationId xmlns:p14="http://schemas.microsoft.com/office/powerpoint/2010/main" val="11803939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4800">
                <a:solidFill>
                  <a:srgbClr val="FFC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b="1">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86433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979538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492188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3635221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405258" y="6041363"/>
            <a:ext cx="684132" cy="365125"/>
          </a:xfrm>
          <a:prstGeom prst="rect">
            <a:avLst/>
          </a:prstGeom>
        </p:spPr>
        <p:txBody>
          <a:bodyPr/>
          <a:lstStyle/>
          <a:p>
            <a:endParaRPr lang="en-US" altLang="en-US"/>
          </a:p>
        </p:txBody>
      </p:sp>
      <p:sp>
        <p:nvSpPr>
          <p:cNvPr id="5" name="Footer Placeholder 4"/>
          <p:cNvSpPr>
            <a:spLocks noGrp="1"/>
          </p:cNvSpPr>
          <p:nvPr>
            <p:ph type="ftr" sz="quarter" idx="11"/>
          </p:nvPr>
        </p:nvSpPr>
        <p:spPr>
          <a:xfrm>
            <a:off x="609599" y="6041363"/>
            <a:ext cx="4622973" cy="365125"/>
          </a:xfrm>
          <a:prstGeom prst="rect">
            <a:avLst/>
          </a:prstGeom>
        </p:spPr>
        <p:txBody>
          <a:bodyPr/>
          <a:lstStyle/>
          <a:p>
            <a:endParaRPr lang="en-US" altLang="en-US"/>
          </a:p>
        </p:txBody>
      </p:sp>
      <p:sp>
        <p:nvSpPr>
          <p:cNvPr id="6" name="Slide Number Placeholder 5"/>
          <p:cNvSpPr>
            <a:spLocks noGrp="1"/>
          </p:cNvSpPr>
          <p:nvPr>
            <p:ph type="sldNum" sz="quarter" idx="12"/>
          </p:nvPr>
        </p:nvSpPr>
        <p:spPr>
          <a:xfrm>
            <a:off x="6444676" y="6041363"/>
            <a:ext cx="512638" cy="365125"/>
          </a:xfrm>
          <a:prstGeom prst="rect">
            <a:avLst/>
          </a:prstGeom>
        </p:spPr>
        <p:txBody>
          <a:bodyPr/>
          <a:lstStyle/>
          <a:p>
            <a:fld id="{F381327E-AA56-4067-9E4B-082BA43698B9}"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54967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405258" y="6041363"/>
            <a:ext cx="684132" cy="365125"/>
          </a:xfrm>
          <a:prstGeom prst="rect">
            <a:avLst/>
          </a:prstGeom>
        </p:spPr>
        <p:txBody>
          <a:bodyPr/>
          <a:lstStyle/>
          <a:p>
            <a:endParaRPr lang="en-US" altLang="en-US"/>
          </a:p>
        </p:txBody>
      </p:sp>
      <p:sp>
        <p:nvSpPr>
          <p:cNvPr id="5" name="Footer Placeholder 4"/>
          <p:cNvSpPr>
            <a:spLocks noGrp="1"/>
          </p:cNvSpPr>
          <p:nvPr>
            <p:ph type="ftr" sz="quarter" idx="11"/>
          </p:nvPr>
        </p:nvSpPr>
        <p:spPr>
          <a:xfrm>
            <a:off x="609599" y="6041363"/>
            <a:ext cx="4622973" cy="365125"/>
          </a:xfrm>
          <a:prstGeom prst="rect">
            <a:avLst/>
          </a:prstGeom>
        </p:spPr>
        <p:txBody>
          <a:bodyPr/>
          <a:lstStyle/>
          <a:p>
            <a:endParaRPr lang="en-US" altLang="en-US"/>
          </a:p>
        </p:txBody>
      </p:sp>
      <p:sp>
        <p:nvSpPr>
          <p:cNvPr id="6" name="Slide Number Placeholder 5"/>
          <p:cNvSpPr>
            <a:spLocks noGrp="1"/>
          </p:cNvSpPr>
          <p:nvPr>
            <p:ph type="sldNum" sz="quarter" idx="12"/>
          </p:nvPr>
        </p:nvSpPr>
        <p:spPr>
          <a:xfrm>
            <a:off x="6444676" y="6041363"/>
            <a:ext cx="512638" cy="365125"/>
          </a:xfrm>
          <a:prstGeom prst="rect">
            <a:avLst/>
          </a:prstGeom>
        </p:spPr>
        <p:txBody>
          <a:bodyPr/>
          <a:lstStyle/>
          <a:p>
            <a:fld id="{F381327E-AA56-4067-9E4B-082BA43698B9}" type="slidenum">
              <a:rPr lang="en-US" altLang="en-US" smtClean="0"/>
              <a:pPr/>
              <a:t>‹#›</a:t>
            </a:fld>
            <a:endParaRPr lang="en-US" altLang="en-US"/>
          </a:p>
        </p:txBody>
      </p:sp>
    </p:spTree>
    <p:extLst>
      <p:ext uri="{BB962C8B-B14F-4D97-AF65-F5344CB8AC3E}">
        <p14:creationId xmlns:p14="http://schemas.microsoft.com/office/powerpoint/2010/main" val="4232690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405258" y="6041363"/>
            <a:ext cx="684132" cy="365125"/>
          </a:xfrm>
          <a:prstGeom prst="rect">
            <a:avLst/>
          </a:prstGeom>
        </p:spPr>
        <p:txBody>
          <a:bodyPr/>
          <a:lstStyle/>
          <a:p>
            <a:endParaRPr lang="en-US" altLang="en-US"/>
          </a:p>
        </p:txBody>
      </p:sp>
      <p:sp>
        <p:nvSpPr>
          <p:cNvPr id="5" name="Footer Placeholder 4"/>
          <p:cNvSpPr>
            <a:spLocks noGrp="1"/>
          </p:cNvSpPr>
          <p:nvPr>
            <p:ph type="ftr" sz="quarter" idx="11"/>
          </p:nvPr>
        </p:nvSpPr>
        <p:spPr>
          <a:xfrm>
            <a:off x="609599" y="6041363"/>
            <a:ext cx="4622973" cy="365125"/>
          </a:xfrm>
          <a:prstGeom prst="rect">
            <a:avLst/>
          </a:prstGeom>
        </p:spPr>
        <p:txBody>
          <a:bodyPr/>
          <a:lstStyle/>
          <a:p>
            <a:endParaRPr lang="en-US" altLang="en-US"/>
          </a:p>
        </p:txBody>
      </p:sp>
      <p:sp>
        <p:nvSpPr>
          <p:cNvPr id="6" name="Slide Number Placeholder 5"/>
          <p:cNvSpPr>
            <a:spLocks noGrp="1"/>
          </p:cNvSpPr>
          <p:nvPr>
            <p:ph type="sldNum" sz="quarter" idx="12"/>
          </p:nvPr>
        </p:nvSpPr>
        <p:spPr>
          <a:xfrm>
            <a:off x="6444676" y="6041363"/>
            <a:ext cx="512638" cy="365125"/>
          </a:xfrm>
          <a:prstGeom prst="rect">
            <a:avLst/>
          </a:prstGeom>
        </p:spPr>
        <p:txBody>
          <a:bodyPr/>
          <a:lstStyle/>
          <a:p>
            <a:fld id="{4D6525E8-DF99-4D76-9748-CD9FFB3C6456}" type="slidenum">
              <a:rPr lang="en-US" altLang="en-US" smtClean="0"/>
              <a:pPr/>
              <a:t>‹#›</a:t>
            </a:fld>
            <a:endParaRPr lang="en-US" altLang="en-US"/>
          </a:p>
        </p:txBody>
      </p:sp>
    </p:spTree>
    <p:extLst>
      <p:ext uri="{BB962C8B-B14F-4D97-AF65-F5344CB8AC3E}">
        <p14:creationId xmlns:p14="http://schemas.microsoft.com/office/powerpoint/2010/main" val="877137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405258" y="6041363"/>
            <a:ext cx="684132" cy="365125"/>
          </a:xfrm>
          <a:prstGeom prst="rect">
            <a:avLst/>
          </a:prstGeom>
        </p:spPr>
        <p:txBody>
          <a:bodyPr/>
          <a:lstStyle/>
          <a:p>
            <a:endParaRPr lang="en-US" altLang="en-US"/>
          </a:p>
        </p:txBody>
      </p:sp>
      <p:sp>
        <p:nvSpPr>
          <p:cNvPr id="5" name="Footer Placeholder 4"/>
          <p:cNvSpPr>
            <a:spLocks noGrp="1"/>
          </p:cNvSpPr>
          <p:nvPr>
            <p:ph type="ftr" sz="quarter" idx="11"/>
          </p:nvPr>
        </p:nvSpPr>
        <p:spPr>
          <a:xfrm>
            <a:off x="609599" y="6041363"/>
            <a:ext cx="4622973" cy="365125"/>
          </a:xfrm>
          <a:prstGeom prst="rect">
            <a:avLst/>
          </a:prstGeom>
        </p:spPr>
        <p:txBody>
          <a:bodyPr/>
          <a:lstStyle/>
          <a:p>
            <a:endParaRPr lang="en-US" altLang="en-US"/>
          </a:p>
        </p:txBody>
      </p:sp>
      <p:sp>
        <p:nvSpPr>
          <p:cNvPr id="6" name="Slide Number Placeholder 5"/>
          <p:cNvSpPr>
            <a:spLocks noGrp="1"/>
          </p:cNvSpPr>
          <p:nvPr>
            <p:ph type="sldNum" sz="quarter" idx="12"/>
          </p:nvPr>
        </p:nvSpPr>
        <p:spPr>
          <a:xfrm>
            <a:off x="6444676" y="6041363"/>
            <a:ext cx="512638" cy="365125"/>
          </a:xfrm>
          <a:prstGeom prst="rect">
            <a:avLst/>
          </a:prstGeom>
        </p:spPr>
        <p:txBody>
          <a:bodyPr/>
          <a:lstStyle/>
          <a:p>
            <a:fld id="{4D820498-3523-4B57-B070-F3CBE8B54F97}" type="slidenum">
              <a:rPr lang="en-US" altLang="en-US" smtClean="0"/>
              <a:pPr/>
              <a:t>‹#›</a:t>
            </a:fld>
            <a:endParaRPr lang="en-US" altLang="en-US"/>
          </a:p>
        </p:txBody>
      </p:sp>
    </p:spTree>
    <p:extLst>
      <p:ext uri="{BB962C8B-B14F-4D97-AF65-F5344CB8AC3E}">
        <p14:creationId xmlns:p14="http://schemas.microsoft.com/office/powerpoint/2010/main" val="421381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609600"/>
            <a:ext cx="7772400" cy="609600"/>
          </a:xfrm>
        </p:spPr>
        <p:txBody>
          <a:bodyPr>
            <a:normAutofit/>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304800" y="1219200"/>
            <a:ext cx="6934200" cy="5562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77257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62411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1930400"/>
            <a:ext cx="3088109" cy="477519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1930402"/>
            <a:ext cx="3088110" cy="477519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969132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1981200"/>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599" y="2557462"/>
            <a:ext cx="3090672" cy="41481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1981200"/>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557462"/>
            <a:ext cx="3090672" cy="41481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617686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99" y="609600"/>
            <a:ext cx="6347714" cy="13208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0456456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9659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Tree>
    <p:extLst>
      <p:ext uri="{BB962C8B-B14F-4D97-AF65-F5344CB8AC3E}">
        <p14:creationId xmlns:p14="http://schemas.microsoft.com/office/powerpoint/2010/main" val="26995290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324805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304800" y="609600"/>
            <a:ext cx="7086599" cy="1320800"/>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04800" y="1295400"/>
            <a:ext cx="7086600" cy="5486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02781977"/>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5" r:id="rId12"/>
    <p:sldLayoutId id="2147483896" r:id="rId13"/>
    <p:sldLayoutId id="2147483897" r:id="rId14"/>
    <p:sldLayoutId id="2147483898" r:id="rId15"/>
    <p:sldLayoutId id="2147483899" r:id="rId16"/>
  </p:sldLayoutIdLst>
  <p:timing>
    <p:tnLst>
      <p:par>
        <p:cTn id="1" dur="indefinite" restart="never" nodeType="tmRoot"/>
      </p:par>
    </p:tnLst>
  </p:timing>
  <p:txStyles>
    <p:titleStyle>
      <a:lvl1pPr algn="l" defTabSz="457200" rtl="0" eaLnBrk="1" latinLnBrk="0" hangingPunct="1">
        <a:spcBef>
          <a:spcPct val="0"/>
        </a:spcBef>
        <a:buNone/>
        <a:defRPr sz="3200" kern="1200">
          <a:solidFill>
            <a:srgbClr val="FFC000"/>
          </a:solidFill>
          <a:latin typeface="Arial Black" panose="020B0A040201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0"/>
        </a:spcBef>
        <a:spcAft>
          <a:spcPts val="0"/>
        </a:spcAft>
        <a:buClr>
          <a:srgbClr val="FFC000"/>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0"/>
        </a:spcBef>
        <a:spcAft>
          <a:spcPts val="0"/>
        </a:spcAft>
        <a:buClr>
          <a:srgbClr val="FFC000"/>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0"/>
        </a:spcBef>
        <a:spcAft>
          <a:spcPts val="0"/>
        </a:spcAft>
        <a:buClr>
          <a:srgbClr val="FFC000"/>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0"/>
        </a:spcBef>
        <a:spcAft>
          <a:spcPts val="0"/>
        </a:spcAft>
        <a:buClr>
          <a:srgbClr val="FFC000"/>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0"/>
        </a:spcBef>
        <a:spcAft>
          <a:spcPts val="0"/>
        </a:spcAft>
        <a:buClr>
          <a:srgbClr val="FFC000"/>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acities.org/opengovernment" TargetMode="External"/><Relationship Id="rId2" Type="http://schemas.openxmlformats.org/officeDocument/2006/relationships/hyperlink" Target="http://ag.ca.gov/publications/200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r>
              <a:rPr lang="en-US" smtClean="0"/>
              <a:t>The Looking Glass: </a:t>
            </a:r>
            <a:br>
              <a:rPr lang="en-US" smtClean="0"/>
            </a:br>
            <a:r>
              <a:rPr lang="en-US" smtClean="0"/>
              <a:t>Eyes of Transparency</a:t>
            </a:r>
            <a:endParaRPr lang="en-US" dirty="0"/>
          </a:p>
        </p:txBody>
      </p:sp>
      <p:sp>
        <p:nvSpPr>
          <p:cNvPr id="36867" name="Rectangle 3"/>
          <p:cNvSpPr>
            <a:spLocks noGrp="1" noChangeArrowheads="1"/>
          </p:cNvSpPr>
          <p:nvPr>
            <p:ph type="subTitle" idx="1"/>
          </p:nvPr>
        </p:nvSpPr>
        <p:spPr/>
        <p:txBody>
          <a:bodyPr/>
          <a:lstStyle/>
          <a:p>
            <a:r>
              <a:rPr lang="en-US" dirty="0" smtClean="0"/>
              <a:t>October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Not a Meeting</a:t>
            </a:r>
            <a:endParaRPr lang="en-US" dirty="0"/>
          </a:p>
        </p:txBody>
      </p:sp>
      <p:sp>
        <p:nvSpPr>
          <p:cNvPr id="7171" name="Rectangle 3"/>
          <p:cNvSpPr>
            <a:spLocks noGrp="1" noChangeArrowheads="1"/>
          </p:cNvSpPr>
          <p:nvPr>
            <p:ph idx="1"/>
          </p:nvPr>
        </p:nvSpPr>
        <p:spPr/>
        <p:txBody>
          <a:bodyPr>
            <a:normAutofit/>
          </a:bodyPr>
          <a:lstStyle/>
          <a:p>
            <a:pPr marL="400050">
              <a:buFont typeface="+mj-lt"/>
              <a:buAutoNum type="arabicPeriod"/>
            </a:pPr>
            <a:r>
              <a:rPr lang="en-US" dirty="0" smtClean="0"/>
              <a:t>Individual </a:t>
            </a:r>
            <a:r>
              <a:rPr lang="en-US" dirty="0"/>
              <a:t>contacts or conversations </a:t>
            </a:r>
            <a:endParaRPr lang="en-US" dirty="0" smtClean="0"/>
          </a:p>
          <a:p>
            <a:pPr marL="400050">
              <a:buFont typeface="+mj-lt"/>
              <a:buAutoNum type="arabicPeriod"/>
            </a:pPr>
            <a:r>
              <a:rPr lang="en-US" dirty="0" smtClean="0"/>
              <a:t>The </a:t>
            </a:r>
            <a:r>
              <a:rPr lang="en-US" dirty="0"/>
              <a:t>attendance of a majority of the members </a:t>
            </a:r>
            <a:r>
              <a:rPr lang="en-US" dirty="0" smtClean="0"/>
              <a:t>at </a:t>
            </a:r>
            <a:r>
              <a:rPr lang="en-US" dirty="0"/>
              <a:t>a conference or similar gathering open to the public </a:t>
            </a:r>
            <a:endParaRPr lang="en-US" dirty="0" smtClean="0"/>
          </a:p>
          <a:p>
            <a:pPr marL="400050">
              <a:buFont typeface="+mj-lt"/>
              <a:buAutoNum type="arabicPeriod"/>
            </a:pPr>
            <a:r>
              <a:rPr lang="en-US" dirty="0" smtClean="0"/>
              <a:t>The </a:t>
            </a:r>
            <a:r>
              <a:rPr lang="en-US" dirty="0"/>
              <a:t>attendance of a majority of the members </a:t>
            </a:r>
            <a:r>
              <a:rPr lang="en-US" dirty="0" smtClean="0"/>
              <a:t>at </a:t>
            </a:r>
            <a:r>
              <a:rPr lang="en-US" dirty="0"/>
              <a:t>an open and publicized meeting organized to address a topic of local community concern </a:t>
            </a:r>
            <a:endParaRPr lang="en-US" dirty="0" smtClean="0"/>
          </a:p>
          <a:p>
            <a:pPr marL="400050">
              <a:buFont typeface="+mj-lt"/>
              <a:buAutoNum type="arabicPeriod"/>
            </a:pPr>
            <a:r>
              <a:rPr lang="en-US" dirty="0" smtClean="0"/>
              <a:t>The </a:t>
            </a:r>
            <a:r>
              <a:rPr lang="en-US" dirty="0"/>
              <a:t>attendance of a majority of the members </a:t>
            </a:r>
            <a:r>
              <a:rPr lang="en-US" dirty="0" smtClean="0"/>
              <a:t>at </a:t>
            </a:r>
            <a:r>
              <a:rPr lang="en-US" dirty="0"/>
              <a:t>an open and noticed meeting of another body of the local agency, or at an open and noticed meeting of a legislative body of another local </a:t>
            </a:r>
            <a:r>
              <a:rPr lang="en-US" dirty="0" smtClean="0"/>
              <a:t>agency</a:t>
            </a:r>
          </a:p>
          <a:p>
            <a:pPr marL="400050">
              <a:buFont typeface="+mj-lt"/>
              <a:buAutoNum type="arabicPeriod"/>
            </a:pPr>
            <a:r>
              <a:rPr lang="en-US" dirty="0" smtClean="0"/>
              <a:t>The </a:t>
            </a:r>
            <a:r>
              <a:rPr lang="en-US" dirty="0"/>
              <a:t>attendance of a majority of the members </a:t>
            </a:r>
            <a:r>
              <a:rPr lang="en-US" dirty="0" smtClean="0"/>
              <a:t>at </a:t>
            </a:r>
            <a:r>
              <a:rPr lang="en-US" dirty="0"/>
              <a:t>a purely social or ceremonial </a:t>
            </a:r>
            <a:r>
              <a:rPr lang="en-US" dirty="0" smtClean="0"/>
              <a:t>occasion</a:t>
            </a:r>
            <a:endParaRPr lang="en-US" dirty="0"/>
          </a:p>
          <a:p>
            <a:pPr marL="400050">
              <a:buFont typeface="+mj-lt"/>
              <a:buAutoNum type="arabicPeriod"/>
            </a:pPr>
            <a:r>
              <a:rPr lang="en-US" dirty="0" smtClean="0"/>
              <a:t>The </a:t>
            </a:r>
            <a:r>
              <a:rPr lang="en-US" dirty="0"/>
              <a:t>attendance of a majority of the members </a:t>
            </a:r>
            <a:r>
              <a:rPr lang="en-US" dirty="0" smtClean="0"/>
              <a:t>at </a:t>
            </a:r>
            <a:r>
              <a:rPr lang="en-US" dirty="0"/>
              <a:t>an open and noticed meeting of a standing committee of that body, provided that the members of the legislative body who are not members of the standing committee attend only as </a:t>
            </a:r>
            <a:r>
              <a:rPr lang="en-US" dirty="0" smtClean="0"/>
              <a:t>observers.</a:t>
            </a:r>
            <a:endParaRPr lang="en-US" dirty="0"/>
          </a:p>
          <a:p>
            <a:pPr marL="457200" lvl="1" indent="0" algn="r">
              <a:buNone/>
            </a:pPr>
            <a:endParaRPr lang="en-US" i="1" dirty="0" smtClean="0"/>
          </a:p>
          <a:p>
            <a:pPr marL="457200" lvl="1" indent="0" algn="r">
              <a:buNone/>
            </a:pPr>
            <a:r>
              <a:rPr lang="en-US" i="1" dirty="0" smtClean="0"/>
              <a:t>Government Code section 54952.2(c)</a:t>
            </a:r>
            <a:endParaRPr lang="en-US"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Socializing</a:t>
            </a:r>
            <a:endParaRPr lang="en-US" dirty="0"/>
          </a:p>
        </p:txBody>
      </p:sp>
      <p:sp>
        <p:nvSpPr>
          <p:cNvPr id="3" name="Content Placeholder 2"/>
          <p:cNvSpPr>
            <a:spLocks noGrp="1"/>
          </p:cNvSpPr>
          <p:nvPr>
            <p:ph idx="1"/>
          </p:nvPr>
        </p:nvSpPr>
        <p:spPr/>
        <p:txBody>
          <a:bodyPr/>
          <a:lstStyle/>
          <a:p>
            <a:r>
              <a:rPr lang="en-US" dirty="0" smtClean="0"/>
              <a:t>The Bottom Line: You must avoid talking about Board business while you are at an event (social, conference etc…).</a:t>
            </a:r>
          </a:p>
          <a:p>
            <a:endParaRPr lang="en-US" dirty="0" smtClean="0"/>
          </a:p>
          <a:p>
            <a:r>
              <a:rPr lang="en-US" dirty="0" smtClean="0"/>
              <a:t>The only time a majority can discuss Board business outside a meeting is if the business is part of the other organization’s agenda and the agenda has been properly posted.</a:t>
            </a:r>
          </a:p>
          <a:p>
            <a:endParaRPr lang="en-US" dirty="0" smtClean="0"/>
          </a:p>
          <a:p>
            <a:r>
              <a:rPr lang="en-US" dirty="0" smtClean="0"/>
              <a:t>For example, if the Board of Trustees requests that the Board attend their meeting to discuss Board business and the BOT had properly posted notice of the meeting.</a:t>
            </a:r>
          </a:p>
          <a:p>
            <a:endParaRPr lang="en-US" dirty="0"/>
          </a:p>
        </p:txBody>
      </p:sp>
      <p:pic>
        <p:nvPicPr>
          <p:cNvPr id="3074" name="Picture 2" descr="http://socialmarketingfella.com/wp-content/uploads/2016/03/choosing-the-right-social-media-listening-product.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24889" y="3886200"/>
            <a:ext cx="4271287"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105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Teleconferencing</a:t>
            </a:r>
            <a:endParaRPr lang="en-US"/>
          </a:p>
        </p:txBody>
      </p:sp>
      <p:sp>
        <p:nvSpPr>
          <p:cNvPr id="12291" name="Rectangle 3"/>
          <p:cNvSpPr>
            <a:spLocks noGrp="1" noChangeArrowheads="1"/>
          </p:cNvSpPr>
          <p:nvPr>
            <p:ph idx="1"/>
          </p:nvPr>
        </p:nvSpPr>
        <p:spPr/>
        <p:txBody>
          <a:bodyPr>
            <a:normAutofit lnSpcReduction="10000"/>
          </a:bodyPr>
          <a:lstStyle/>
          <a:p>
            <a:r>
              <a:rPr lang="en-US" dirty="0" smtClean="0"/>
              <a:t>“Teleconference</a:t>
            </a:r>
            <a:r>
              <a:rPr lang="en-US" dirty="0"/>
              <a:t>” means a meeting of a legislative body, the members of which are in different locations, connected by electronic means, through either audio or video, or both</a:t>
            </a:r>
            <a:r>
              <a:rPr lang="en-US" dirty="0" smtClean="0"/>
              <a:t>.”</a:t>
            </a:r>
          </a:p>
          <a:p>
            <a:endParaRPr lang="en-US" dirty="0"/>
          </a:p>
          <a:p>
            <a:r>
              <a:rPr lang="en-US" dirty="0" smtClean="0"/>
              <a:t>Each location shall be identified in the notice and agenda of the meeting;</a:t>
            </a:r>
          </a:p>
          <a:p>
            <a:endParaRPr lang="en-US" dirty="0" smtClean="0"/>
          </a:p>
          <a:p>
            <a:r>
              <a:rPr lang="en-US" dirty="0" smtClean="0"/>
              <a:t>Each teleconference location shall be accessible to the public;</a:t>
            </a:r>
          </a:p>
          <a:p>
            <a:endParaRPr lang="en-US" dirty="0" smtClean="0"/>
          </a:p>
          <a:p>
            <a:r>
              <a:rPr lang="en-US" dirty="0" smtClean="0"/>
              <a:t>The agenda shall provide an opportunity for members of the public to address the legislative body directly;</a:t>
            </a:r>
          </a:p>
          <a:p>
            <a:endParaRPr lang="en-US" dirty="0" smtClean="0"/>
          </a:p>
          <a:p>
            <a:r>
              <a:rPr lang="en-US" dirty="0" smtClean="0"/>
              <a:t>Agendas must be posted at all teleconference locations; and</a:t>
            </a:r>
          </a:p>
          <a:p>
            <a:endParaRPr lang="en-US" dirty="0" smtClean="0"/>
          </a:p>
          <a:p>
            <a:r>
              <a:rPr lang="en-US" dirty="0" smtClean="0"/>
              <a:t>Teleconference meetings must be conducted in a manner that protects the statutory and constitutional rights of the parties or the public.</a:t>
            </a:r>
            <a:br>
              <a:rPr lang="en-US" dirty="0" smtClean="0"/>
            </a:br>
            <a:endParaRPr lang="en-US" dirty="0" smtClean="0"/>
          </a:p>
          <a:p>
            <a:r>
              <a:rPr lang="en-US" dirty="0" smtClean="0"/>
              <a:t>Government Code section 54953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dirty="0" smtClean="0"/>
              <a:t>Meetings within Boundaries except:</a:t>
            </a:r>
            <a:endParaRPr lang="en-US" dirty="0"/>
          </a:p>
        </p:txBody>
      </p:sp>
      <p:sp>
        <p:nvSpPr>
          <p:cNvPr id="15363" name="Rectangle 3"/>
          <p:cNvSpPr>
            <a:spLocks noGrp="1" noChangeArrowheads="1"/>
          </p:cNvSpPr>
          <p:nvPr>
            <p:ph idx="1"/>
          </p:nvPr>
        </p:nvSpPr>
        <p:spPr/>
        <p:txBody>
          <a:bodyPr>
            <a:normAutofit lnSpcReduction="10000"/>
          </a:bodyPr>
          <a:lstStyle/>
          <a:p>
            <a:r>
              <a:rPr lang="en-US" dirty="0"/>
              <a:t>Comply with state or federal law or court order, or attend a judicial or administrative proceeding</a:t>
            </a:r>
            <a:r>
              <a:rPr lang="en-US" dirty="0" smtClean="0"/>
              <a:t>;</a:t>
            </a:r>
          </a:p>
          <a:p>
            <a:r>
              <a:rPr lang="en-US" dirty="0"/>
              <a:t>Participate in meetings or discussions of multiagency significance that are outside the boundaries of a local agency’s jurisdiction</a:t>
            </a:r>
            <a:r>
              <a:rPr lang="en-US" dirty="0" smtClean="0"/>
              <a:t>;</a:t>
            </a:r>
          </a:p>
          <a:p>
            <a:r>
              <a:rPr lang="en-US" dirty="0"/>
              <a:t>Meet outside their immediate jurisdiction with elected or appointed </a:t>
            </a:r>
            <a:r>
              <a:rPr lang="en-US" dirty="0" smtClean="0"/>
              <a:t>officials;</a:t>
            </a:r>
          </a:p>
          <a:p>
            <a:r>
              <a:rPr lang="en-US" dirty="0"/>
              <a:t>Visit the office of the local agency’s legal counsel for a closed session on pending </a:t>
            </a:r>
            <a:r>
              <a:rPr lang="en-US" dirty="0" smtClean="0"/>
              <a:t>litigation;</a:t>
            </a:r>
          </a:p>
          <a:p>
            <a:r>
              <a:rPr lang="en-US" dirty="0"/>
              <a:t>Attend a conference on </a:t>
            </a:r>
            <a:r>
              <a:rPr lang="en-US" dirty="0" err="1"/>
              <a:t>nonadversarial</a:t>
            </a:r>
            <a:r>
              <a:rPr lang="en-US" dirty="0"/>
              <a:t> collective bargaining </a:t>
            </a:r>
            <a:r>
              <a:rPr lang="en-US" dirty="0" smtClean="0"/>
              <a:t>techniques</a:t>
            </a:r>
          </a:p>
          <a:p>
            <a:r>
              <a:rPr lang="en-US" dirty="0"/>
              <a:t>Interview members of the public residing in another </a:t>
            </a:r>
            <a:r>
              <a:rPr lang="en-US" dirty="0" smtClean="0"/>
              <a:t>district</a:t>
            </a:r>
          </a:p>
          <a:p>
            <a:r>
              <a:rPr lang="en-US" dirty="0"/>
              <a:t>Interview a potential employee from another </a:t>
            </a:r>
            <a:r>
              <a:rPr lang="en-US" dirty="0" smtClean="0"/>
              <a:t>district</a:t>
            </a:r>
          </a:p>
          <a:p>
            <a:r>
              <a:rPr lang="en-US" dirty="0"/>
              <a:t>Meetings of a joint powers authority shall occur within the territory of at least one of its member </a:t>
            </a:r>
            <a:r>
              <a:rPr lang="en-US" dirty="0" smtClean="0"/>
              <a:t>agencies</a:t>
            </a:r>
          </a:p>
          <a:p>
            <a:r>
              <a:rPr lang="en-US" dirty="0"/>
              <a:t>If, by reason of fire, flood, earthquake, or other emergency, it shall be unsafe to meet in the place designated, the meetings shall be held for the duration of the emergency at the place designated</a:t>
            </a:r>
            <a:endParaRPr lang="en-US" dirty="0" smtClean="0"/>
          </a:p>
          <a:p>
            <a:endParaRPr lang="en-US" dirty="0"/>
          </a:p>
          <a:p>
            <a:pPr marL="0" indent="0" algn="r">
              <a:buNone/>
            </a:pPr>
            <a:r>
              <a:rPr lang="en-US" i="1" dirty="0" smtClean="0"/>
              <a:t>Government Code section 54954</a:t>
            </a:r>
            <a:endParaRPr lang="en-US"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Meetings</a:t>
            </a:r>
            <a:endParaRPr lang="en-US" dirty="0"/>
          </a:p>
        </p:txBody>
      </p:sp>
      <p:sp>
        <p:nvSpPr>
          <p:cNvPr id="3" name="Content Placeholder 2"/>
          <p:cNvSpPr>
            <a:spLocks noGrp="1"/>
          </p:cNvSpPr>
          <p:nvPr>
            <p:ph idx="1"/>
          </p:nvPr>
        </p:nvSpPr>
        <p:spPr/>
        <p:txBody>
          <a:bodyPr/>
          <a:lstStyle/>
          <a:p>
            <a:r>
              <a:rPr lang="en-US" dirty="0"/>
              <a:t>There are three types of meetings:</a:t>
            </a:r>
          </a:p>
          <a:p>
            <a:endParaRPr lang="en-US" dirty="0"/>
          </a:p>
          <a:p>
            <a:pPr marL="800100" lvl="1" indent="-342900">
              <a:buFont typeface="+mj-lt"/>
              <a:buAutoNum type="arabicPeriod"/>
            </a:pPr>
            <a:r>
              <a:rPr lang="en-US" dirty="0" smtClean="0"/>
              <a:t>Regular</a:t>
            </a:r>
          </a:p>
          <a:p>
            <a:pPr marL="1200150" lvl="2" indent="-342900"/>
            <a:r>
              <a:rPr lang="en-US" dirty="0"/>
              <a:t>R</a:t>
            </a:r>
            <a:r>
              <a:rPr lang="en-US" dirty="0" smtClean="0"/>
              <a:t>egularly </a:t>
            </a:r>
            <a:r>
              <a:rPr lang="en-US" dirty="0"/>
              <a:t>scheduled council meetings. </a:t>
            </a:r>
            <a:endParaRPr lang="en-US" dirty="0" smtClean="0"/>
          </a:p>
          <a:p>
            <a:pPr marL="1200150" lvl="2" indent="-342900"/>
            <a:r>
              <a:rPr lang="en-US" dirty="0" smtClean="0"/>
              <a:t>The Board </a:t>
            </a:r>
            <a:r>
              <a:rPr lang="en-US" dirty="0"/>
              <a:t>must formally set the time and place for their regular meetings in their bylaws, by resolution or some similar formal rule.</a:t>
            </a:r>
          </a:p>
          <a:p>
            <a:pPr marL="800100" lvl="1" indent="-342900">
              <a:buFont typeface="+mj-lt"/>
              <a:buAutoNum type="arabicPeriod"/>
            </a:pPr>
            <a:endParaRPr lang="en-US" dirty="0"/>
          </a:p>
          <a:p>
            <a:pPr marL="800100" lvl="1" indent="-342900">
              <a:buFont typeface="+mj-lt"/>
              <a:buAutoNum type="arabicPeriod"/>
            </a:pPr>
            <a:r>
              <a:rPr lang="en-US" dirty="0" smtClean="0"/>
              <a:t>Special</a:t>
            </a:r>
          </a:p>
          <a:p>
            <a:pPr marL="1200150" lvl="2" indent="-342900"/>
            <a:r>
              <a:rPr lang="en-US" dirty="0"/>
              <a:t>M</a:t>
            </a:r>
            <a:r>
              <a:rPr lang="en-US" dirty="0" smtClean="0"/>
              <a:t>eetings </a:t>
            </a:r>
            <a:r>
              <a:rPr lang="en-US" dirty="0"/>
              <a:t>called by the agreement of a majority of the council to discuss a specific issue.</a:t>
            </a:r>
          </a:p>
          <a:p>
            <a:pPr marL="800100" lvl="1" indent="-342900">
              <a:buFont typeface="+mj-lt"/>
              <a:buAutoNum type="arabicPeriod"/>
            </a:pPr>
            <a:endParaRPr lang="en-US" dirty="0"/>
          </a:p>
          <a:p>
            <a:pPr marL="800100" lvl="1" indent="-342900">
              <a:buFont typeface="+mj-lt"/>
              <a:buAutoNum type="arabicPeriod"/>
            </a:pPr>
            <a:r>
              <a:rPr lang="en-US" dirty="0" smtClean="0"/>
              <a:t>Emergency</a:t>
            </a:r>
          </a:p>
          <a:p>
            <a:pPr marL="1200150" lvl="2" indent="-342900"/>
            <a:r>
              <a:rPr lang="en-US" dirty="0"/>
              <a:t>N</a:t>
            </a:r>
            <a:r>
              <a:rPr lang="en-US" dirty="0" smtClean="0"/>
              <a:t>ot </a:t>
            </a:r>
            <a:r>
              <a:rPr lang="en-US" dirty="0"/>
              <a:t>applicable to </a:t>
            </a:r>
            <a:r>
              <a:rPr lang="en-US" dirty="0" smtClean="0"/>
              <a:t>Board.</a:t>
            </a:r>
            <a:endParaRPr lang="en-US" dirty="0"/>
          </a:p>
          <a:p>
            <a:pPr marL="800100" lvl="1" indent="-342900">
              <a:buFont typeface="+mj-lt"/>
              <a:buAutoNum type="arabicPeriod"/>
            </a:pPr>
            <a:endParaRPr lang="en-US" dirty="0"/>
          </a:p>
        </p:txBody>
      </p:sp>
    </p:spTree>
    <p:extLst>
      <p:ext uri="{BB962C8B-B14F-4D97-AF65-F5344CB8AC3E}">
        <p14:creationId xmlns:p14="http://schemas.microsoft.com/office/powerpoint/2010/main" val="987140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Emergency Meetings</a:t>
            </a:r>
            <a:endParaRPr lang="en-US" dirty="0"/>
          </a:p>
        </p:txBody>
      </p:sp>
      <p:sp>
        <p:nvSpPr>
          <p:cNvPr id="19459" name="Rectangle 3"/>
          <p:cNvSpPr>
            <a:spLocks noGrp="1" noChangeArrowheads="1"/>
          </p:cNvSpPr>
          <p:nvPr>
            <p:ph idx="1"/>
          </p:nvPr>
        </p:nvSpPr>
        <p:spPr>
          <a:xfrm>
            <a:off x="304800" y="1219200"/>
            <a:ext cx="7086600" cy="5562600"/>
          </a:xfrm>
        </p:spPr>
        <p:txBody>
          <a:bodyPr/>
          <a:lstStyle/>
          <a:p>
            <a:r>
              <a:rPr lang="en-US" dirty="0" smtClean="0"/>
              <a:t>Emergency meetings may be called on less than 24 hours notice when, as determined by a majority of the Board, there is an:</a:t>
            </a:r>
          </a:p>
          <a:p>
            <a:pPr lvl="1"/>
            <a:r>
              <a:rPr lang="en-US" dirty="0" smtClean="0"/>
              <a:t>An </a:t>
            </a:r>
            <a:r>
              <a:rPr lang="en-US" dirty="0"/>
              <a:t>emergency, which shall be defined as a work stoppage, crippling activity, or other activity that severely impairs public health, safety, or both, as determined by a majority of the members of the legislative body; </a:t>
            </a:r>
            <a:r>
              <a:rPr lang="en-US" dirty="0" smtClean="0"/>
              <a:t>or</a:t>
            </a:r>
          </a:p>
          <a:p>
            <a:pPr lvl="1"/>
            <a:r>
              <a:rPr lang="en-US" dirty="0" smtClean="0"/>
              <a:t>A </a:t>
            </a:r>
            <a:r>
              <a:rPr lang="en-US" dirty="0"/>
              <a:t>dire emergency, which shall be defined as a crippling disaster, mass destruction, </a:t>
            </a:r>
            <a:r>
              <a:rPr lang="en-US" dirty="0" smtClean="0"/>
              <a:t>… may </a:t>
            </a:r>
            <a:r>
              <a:rPr lang="en-US" dirty="0"/>
              <a:t>endanger the public health, safety, or both, as determined by a majority of the members of the legislative body</a:t>
            </a:r>
            <a:endParaRPr lang="en-US" dirty="0" smtClean="0"/>
          </a:p>
          <a:p>
            <a:pPr marL="0" indent="0" algn="r">
              <a:buNone/>
            </a:pPr>
            <a:r>
              <a:rPr lang="en-US" i="1" dirty="0" smtClean="0"/>
              <a:t>Government Code section 54956.5</a:t>
            </a:r>
          </a:p>
          <a:p>
            <a:endParaRPr lang="en-US" dirty="0" smtClean="0"/>
          </a:p>
          <a:p>
            <a:endParaRPr lang="en-US" dirty="0" smtClean="0"/>
          </a:p>
          <a:p>
            <a:pPr marL="0" indent="0">
              <a:buNone/>
            </a:pPr>
            <a:r>
              <a:rPr lang="en-US" dirty="0" smtClean="0"/>
              <a:t>			</a:t>
            </a:r>
            <a:endParaRPr lang="en-US" dirty="0"/>
          </a:p>
        </p:txBody>
      </p:sp>
      <p:pic>
        <p:nvPicPr>
          <p:cNvPr id="4100" name="Picture 4" descr="http://lowres.jantoo.com/children-nursery-social_circle-emergency-emergency_meeting-playgroup-12265475_lo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070349"/>
            <a:ext cx="3810000" cy="2724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Special meetings</a:t>
            </a:r>
            <a:endParaRPr lang="en-US"/>
          </a:p>
        </p:txBody>
      </p:sp>
      <p:sp>
        <p:nvSpPr>
          <p:cNvPr id="17411" name="Rectangle 3"/>
          <p:cNvSpPr>
            <a:spLocks noGrp="1" noChangeArrowheads="1"/>
          </p:cNvSpPr>
          <p:nvPr>
            <p:ph idx="1"/>
          </p:nvPr>
        </p:nvSpPr>
        <p:spPr/>
        <p:txBody>
          <a:bodyPr/>
          <a:lstStyle/>
          <a:p>
            <a:r>
              <a:rPr lang="en-US" dirty="0" smtClean="0"/>
              <a:t>A special meeting may only be called by: </a:t>
            </a:r>
          </a:p>
          <a:p>
            <a:pPr lvl="1"/>
            <a:r>
              <a:rPr lang="en-US" dirty="0"/>
              <a:t>T</a:t>
            </a:r>
            <a:r>
              <a:rPr lang="en-US" dirty="0" smtClean="0"/>
              <a:t>he President of the Board, or</a:t>
            </a:r>
          </a:p>
          <a:p>
            <a:pPr lvl="1"/>
            <a:r>
              <a:rPr lang="en-US" dirty="0"/>
              <a:t>A</a:t>
            </a:r>
            <a:r>
              <a:rPr lang="en-US" dirty="0" smtClean="0"/>
              <a:t> majority of the Board in writing; </a:t>
            </a:r>
          </a:p>
          <a:p>
            <a:endParaRPr lang="en-US" dirty="0" smtClean="0"/>
          </a:p>
          <a:p>
            <a:r>
              <a:rPr lang="en-US" dirty="0" smtClean="0"/>
              <a:t>Written notice must be delivered at least 24 hours before the time of the special meeting to: </a:t>
            </a:r>
          </a:p>
          <a:p>
            <a:pPr lvl="1"/>
            <a:r>
              <a:rPr lang="en-US" dirty="0"/>
              <a:t>E</a:t>
            </a:r>
            <a:r>
              <a:rPr lang="en-US" dirty="0" smtClean="0"/>
              <a:t>ach Board member, and</a:t>
            </a:r>
          </a:p>
          <a:p>
            <a:pPr lvl="1"/>
            <a:r>
              <a:rPr lang="en-US" dirty="0" smtClean="0"/>
              <a:t>Local newspapers or radio and television stations, if requested by them;</a:t>
            </a:r>
          </a:p>
          <a:p>
            <a:endParaRPr lang="en-US" dirty="0" smtClean="0"/>
          </a:p>
          <a:p>
            <a:r>
              <a:rPr lang="en-US" dirty="0" smtClean="0"/>
              <a:t>The agenda of a special meeting must be posted at least 24 hours in advance, and:  </a:t>
            </a:r>
          </a:p>
          <a:p>
            <a:pPr lvl="1"/>
            <a:r>
              <a:rPr lang="en-US" dirty="0" smtClean="0"/>
              <a:t>List the time and place of the special meeting, and</a:t>
            </a:r>
          </a:p>
          <a:p>
            <a:pPr lvl="1"/>
            <a:r>
              <a:rPr lang="en-US" dirty="0"/>
              <a:t>T</a:t>
            </a:r>
            <a:r>
              <a:rPr lang="en-US" dirty="0" smtClean="0"/>
              <a:t>he business to be transacted or discussed.</a:t>
            </a:r>
          </a:p>
          <a:p>
            <a:pPr lvl="1"/>
            <a:endParaRPr lang="en-US" dirty="0" smtClean="0"/>
          </a:p>
          <a:p>
            <a:pPr marL="0" indent="0" algn="r">
              <a:buNone/>
            </a:pPr>
            <a:r>
              <a:rPr lang="en-US" i="1" dirty="0" smtClean="0"/>
              <a:t>Government Code section 54956</a:t>
            </a:r>
            <a:endParaRPr lang="en-US"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Notice of regular meetings</a:t>
            </a:r>
            <a:endParaRPr lang="en-US"/>
          </a:p>
        </p:txBody>
      </p:sp>
      <p:sp>
        <p:nvSpPr>
          <p:cNvPr id="20483" name="Rectangle 3"/>
          <p:cNvSpPr>
            <a:spLocks noGrp="1" noChangeArrowheads="1"/>
          </p:cNvSpPr>
          <p:nvPr>
            <p:ph idx="1"/>
          </p:nvPr>
        </p:nvSpPr>
        <p:spPr/>
        <p:txBody>
          <a:bodyPr/>
          <a:lstStyle/>
          <a:p>
            <a:r>
              <a:rPr lang="en-US" dirty="0" smtClean="0"/>
              <a:t>Agendas must:</a:t>
            </a:r>
          </a:p>
          <a:p>
            <a:endParaRPr lang="en-US" dirty="0" smtClean="0"/>
          </a:p>
          <a:p>
            <a:pPr lvl="1"/>
            <a:r>
              <a:rPr lang="en-US" dirty="0" smtClean="0"/>
              <a:t>Be posted 72 hours in advance in a location freely accessible to the public; </a:t>
            </a:r>
          </a:p>
          <a:p>
            <a:pPr lvl="1"/>
            <a:endParaRPr lang="en-US" dirty="0" smtClean="0"/>
          </a:p>
          <a:p>
            <a:pPr lvl="1"/>
            <a:r>
              <a:rPr lang="en-US" dirty="0" smtClean="0"/>
              <a:t>Contain a brief description of each item of business (generally not needing to exceed 20 words); and</a:t>
            </a:r>
          </a:p>
          <a:p>
            <a:pPr lvl="1"/>
            <a:endParaRPr lang="en-US" dirty="0" smtClean="0"/>
          </a:p>
          <a:p>
            <a:pPr lvl="1"/>
            <a:r>
              <a:rPr lang="en-US" dirty="0" smtClean="0"/>
              <a:t>Specify the time and location of the meeting. </a:t>
            </a:r>
            <a:br>
              <a:rPr lang="en-US" dirty="0" smtClean="0"/>
            </a:br>
            <a:endParaRPr lang="en-US" dirty="0" smtClean="0"/>
          </a:p>
          <a:p>
            <a:pPr marL="0" indent="0" algn="r">
              <a:buNone/>
            </a:pPr>
            <a:r>
              <a:rPr lang="en-US" i="1" dirty="0" smtClean="0"/>
              <a:t>Government Code section 54954.2(a)</a:t>
            </a:r>
            <a:endParaRPr lang="en-US"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Requirements</a:t>
            </a:r>
          </a:p>
        </p:txBody>
      </p:sp>
      <p:sp>
        <p:nvSpPr>
          <p:cNvPr id="3" name="Content Placeholder 2"/>
          <p:cNvSpPr>
            <a:spLocks noGrp="1"/>
          </p:cNvSpPr>
          <p:nvPr>
            <p:ph idx="1"/>
          </p:nvPr>
        </p:nvSpPr>
        <p:spPr/>
        <p:txBody>
          <a:bodyPr/>
          <a:lstStyle/>
          <a:p>
            <a:r>
              <a:rPr lang="en-US" dirty="0" smtClean="0"/>
              <a:t>Posting requirements – Agendas must be posted at least 72 hours before the regular meeting in a location freely accessible to the public.</a:t>
            </a:r>
          </a:p>
          <a:p>
            <a:endParaRPr lang="en-US" dirty="0" smtClean="0"/>
          </a:p>
          <a:p>
            <a:r>
              <a:rPr lang="en-US" dirty="0" smtClean="0"/>
              <a:t>Content requirements – The agenda should contain a brief general description of each item of business to be transacted or discussed at the meeting.</a:t>
            </a:r>
          </a:p>
          <a:p>
            <a:endParaRPr lang="en-US" dirty="0" smtClean="0"/>
          </a:p>
          <a:p>
            <a:r>
              <a:rPr lang="en-US" dirty="0" smtClean="0"/>
              <a:t>Agendas must have enough information to enable members of the general public to determine the general nature of subject matter of each agenda item to be discussed. (Need not exceed 20 words.)</a:t>
            </a:r>
          </a:p>
          <a:p>
            <a:endParaRPr lang="en-US" dirty="0" smtClean="0"/>
          </a:p>
          <a:p>
            <a:r>
              <a:rPr lang="en-US" dirty="0" smtClean="0"/>
              <a:t>Agendas must allow for general public comment.</a:t>
            </a:r>
          </a:p>
          <a:p>
            <a:endParaRPr lang="en-US" dirty="0" smtClean="0"/>
          </a:p>
          <a:p>
            <a:r>
              <a:rPr lang="en-US" dirty="0" smtClean="0"/>
              <a:t>Board cannot discuss or take action or deliberate on any item that is not on the agenda.</a:t>
            </a:r>
          </a:p>
          <a:p>
            <a:endParaRPr lang="en-US" dirty="0"/>
          </a:p>
        </p:txBody>
      </p:sp>
    </p:spTree>
    <p:extLst>
      <p:ext uri="{BB962C8B-B14F-4D97-AF65-F5344CB8AC3E}">
        <p14:creationId xmlns:p14="http://schemas.microsoft.com/office/powerpoint/2010/main" val="6061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Medium</a:t>
            </a:r>
            <a:endParaRPr lang="en-US" dirty="0"/>
          </a:p>
        </p:txBody>
      </p:sp>
      <p:sp>
        <p:nvSpPr>
          <p:cNvPr id="3" name="Content Placeholder 2"/>
          <p:cNvSpPr>
            <a:spLocks noGrp="1"/>
          </p:cNvSpPr>
          <p:nvPr>
            <p:ph idx="1"/>
          </p:nvPr>
        </p:nvSpPr>
        <p:spPr/>
        <p:txBody>
          <a:bodyPr/>
          <a:lstStyle/>
          <a:p>
            <a:r>
              <a:rPr lang="en-US" smtClean="0"/>
              <a:t>Except as authorized pursuant to § 54953, any use of direct communication, personal intermediaries, or technological devices that is employed by a majority of the members of the legislative body to develop a collective concurrence as to action to be taken on an item by the members of the legislative body is prohibited.</a:t>
            </a:r>
          </a:p>
          <a:p>
            <a:endParaRPr lang="en-US" dirty="0"/>
          </a:p>
        </p:txBody>
      </p:sp>
    </p:spTree>
    <p:extLst>
      <p:ext uri="{BB962C8B-B14F-4D97-AF65-F5344CB8AC3E}">
        <p14:creationId xmlns:p14="http://schemas.microsoft.com/office/powerpoint/2010/main" val="1565330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Transparency Laws: The Big Picture</a:t>
            </a:r>
            <a:endParaRPr lang="en-US" dirty="0"/>
          </a:p>
        </p:txBody>
      </p:sp>
      <p:sp>
        <p:nvSpPr>
          <p:cNvPr id="3" name="Content Placeholder 2"/>
          <p:cNvSpPr>
            <a:spLocks noGrp="1"/>
          </p:cNvSpPr>
          <p:nvPr>
            <p:ph idx="1"/>
          </p:nvPr>
        </p:nvSpPr>
        <p:spPr/>
        <p:txBody>
          <a:bodyPr/>
          <a:lstStyle/>
          <a:p>
            <a:r>
              <a:rPr lang="en-US" dirty="0" smtClean="0"/>
              <a:t>Fundamentally, what public officials do is transact the public’s business.</a:t>
            </a:r>
          </a:p>
          <a:p>
            <a:endParaRPr lang="en-US" dirty="0" smtClean="0"/>
          </a:p>
          <a:p>
            <a:r>
              <a:rPr lang="en-US" dirty="0" smtClean="0"/>
              <a:t>As elected representatives to the Board, responsible for representing constituencies, you are considered “public officials.”</a:t>
            </a:r>
          </a:p>
          <a:p>
            <a:endParaRPr lang="en-US" dirty="0" smtClean="0"/>
          </a:p>
          <a:p>
            <a:r>
              <a:rPr lang="en-US" dirty="0" smtClean="0"/>
              <a:t>Conducting oneself and transacting the public’s business in a transparent fashion gives the public an opportunity to monitor and participate in the Board’s decisions and is required by law.</a:t>
            </a:r>
          </a:p>
          <a:p>
            <a:endParaRPr lang="en-US" dirty="0" smtClean="0"/>
          </a:p>
          <a:p>
            <a:r>
              <a:rPr lang="en-US" dirty="0" smtClean="0"/>
              <a:t>Today we will talk about two of those laws, the Brown Act (open meetings) and the Public Records Act (the people’s business).</a:t>
            </a:r>
            <a:endParaRPr lang="en-US" dirty="0"/>
          </a:p>
        </p:txBody>
      </p:sp>
    </p:spTree>
    <p:extLst>
      <p:ext uri="{BB962C8B-B14F-4D97-AF65-F5344CB8AC3E}">
        <p14:creationId xmlns:p14="http://schemas.microsoft.com/office/powerpoint/2010/main" val="34664418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Is it a Public Record?</a:t>
            </a:r>
            <a:endParaRPr lang="en-US" dirty="0"/>
          </a:p>
        </p:txBody>
      </p:sp>
      <p:sp>
        <p:nvSpPr>
          <p:cNvPr id="3" name="Content Placeholder 2"/>
          <p:cNvSpPr>
            <a:spLocks noGrp="1"/>
          </p:cNvSpPr>
          <p:nvPr>
            <p:ph idx="1"/>
          </p:nvPr>
        </p:nvSpPr>
        <p:spPr/>
        <p:txBody>
          <a:bodyPr>
            <a:normAutofit lnSpcReduction="10000"/>
          </a:bodyPr>
          <a:lstStyle/>
          <a:p>
            <a:r>
              <a:rPr lang="en-US" dirty="0" smtClean="0"/>
              <a:t>Documents and information are public records Documents </a:t>
            </a:r>
            <a:r>
              <a:rPr lang="en-US" dirty="0"/>
              <a:t>in any format can be public records:</a:t>
            </a:r>
          </a:p>
          <a:p>
            <a:r>
              <a:rPr lang="en-US" dirty="0"/>
              <a:t>“Writing” includes “handwriting, typewriting, printing, photographing, photocopying, transmitting by electronic mail or facsimile and every other means of recording upon any tangible thing any form or communication or representation.” </a:t>
            </a:r>
            <a:endParaRPr lang="en-US" dirty="0" smtClean="0"/>
          </a:p>
          <a:p>
            <a:r>
              <a:rPr lang="en-US" dirty="0" smtClean="0"/>
              <a:t>The </a:t>
            </a:r>
            <a:r>
              <a:rPr lang="en-US" dirty="0"/>
              <a:t>definitions of “public record” and “writing” in the PRA are “intended to cover every conceivable kind of record that is involved in the governmental process and will pertain to any new form of record-keeping instrument as it is developed.” (Braun v. Taft, (1984) 154 Cal.App.3d 332, 340</a:t>
            </a:r>
            <a:r>
              <a:rPr lang="en-US" dirty="0" smtClean="0"/>
              <a:t>.)</a:t>
            </a:r>
          </a:p>
          <a:p>
            <a:r>
              <a:rPr lang="en-US" dirty="0"/>
              <a:t>Public records are created/stored in many formats other than paper, including:</a:t>
            </a:r>
          </a:p>
          <a:p>
            <a:r>
              <a:rPr lang="en-US" dirty="0"/>
              <a:t>E-mail &amp; text messages</a:t>
            </a:r>
          </a:p>
          <a:p>
            <a:r>
              <a:rPr lang="en-US" dirty="0"/>
              <a:t>Electronic calendars</a:t>
            </a:r>
          </a:p>
          <a:p>
            <a:r>
              <a:rPr lang="en-US" dirty="0"/>
              <a:t>Voice mail</a:t>
            </a:r>
          </a:p>
          <a:p>
            <a:r>
              <a:rPr lang="en-US" dirty="0"/>
              <a:t>Digital photographs</a:t>
            </a:r>
          </a:p>
          <a:p>
            <a:r>
              <a:rPr lang="en-US" dirty="0"/>
              <a:t>The content of a document, not its format, determines whether it is a public record and whether it must be disclosed</a:t>
            </a:r>
            <a:r>
              <a:rPr lang="en-US" dirty="0" smtClean="0"/>
              <a:t>.</a:t>
            </a: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751543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	</a:t>
            </a:r>
            <a:endParaRPr lang="en-US" dirty="0"/>
          </a:p>
        </p:txBody>
      </p:sp>
      <p:sp>
        <p:nvSpPr>
          <p:cNvPr id="3" name="Content Placeholder 2"/>
          <p:cNvSpPr>
            <a:spLocks noGrp="1"/>
          </p:cNvSpPr>
          <p:nvPr>
            <p:ph idx="1"/>
          </p:nvPr>
        </p:nvSpPr>
        <p:spPr/>
        <p:txBody>
          <a:bodyPr/>
          <a:lstStyle/>
          <a:p>
            <a:r>
              <a:rPr lang="en-US" smtClean="0"/>
              <a:t>Summary of the Brown Act by the Attorney General’s Office - </a:t>
            </a:r>
            <a:r>
              <a:rPr lang="en-US" smtClean="0">
                <a:hlinkClick r:id="rId2"/>
              </a:rPr>
              <a:t>http://ag.ca.gov/publications/2003</a:t>
            </a:r>
            <a:endParaRPr lang="en-US" smtClean="0"/>
          </a:p>
          <a:p>
            <a:endParaRPr lang="en-US" smtClean="0"/>
          </a:p>
          <a:p>
            <a:r>
              <a:rPr lang="en-US" smtClean="0"/>
              <a:t>Summary of the Brown Act by the League of California Cities - </a:t>
            </a:r>
            <a:r>
              <a:rPr lang="en-US" smtClean="0">
                <a:hlinkClick r:id="rId3"/>
              </a:rPr>
              <a:t>http://www.cacities.org/opengovernment</a:t>
            </a:r>
            <a:endParaRPr lang="en-US" dirty="0"/>
          </a:p>
        </p:txBody>
      </p:sp>
    </p:spTree>
    <p:extLst>
      <p:ext uri="{BB962C8B-B14F-4D97-AF65-F5344CB8AC3E}">
        <p14:creationId xmlns:p14="http://schemas.microsoft.com/office/powerpoint/2010/main" val="1876499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dirty="0"/>
          </a:p>
        </p:txBody>
      </p:sp>
      <p:sp>
        <p:nvSpPr>
          <p:cNvPr id="23" name="Content Placeholder 22"/>
          <p:cNvSpPr>
            <a:spLocks noGrp="1"/>
          </p:cNvSpPr>
          <p:nvPr>
            <p:ph idx="1"/>
          </p:nvPr>
        </p:nvSpPr>
        <p:spPr/>
        <p:txBody>
          <a:bodyPr/>
          <a:lstStyle/>
          <a:p>
            <a:endParaRPr lang="en-US"/>
          </a:p>
        </p:txBody>
      </p:sp>
      <p:grpSp>
        <p:nvGrpSpPr>
          <p:cNvPr id="4" name="Group 3"/>
          <p:cNvGrpSpPr/>
          <p:nvPr/>
        </p:nvGrpSpPr>
        <p:grpSpPr>
          <a:xfrm>
            <a:off x="3657796" y="2133814"/>
            <a:ext cx="1598992" cy="3879976"/>
            <a:chOff x="3657796" y="2133814"/>
            <a:chExt cx="1598992" cy="3879976"/>
          </a:xfrm>
        </p:grpSpPr>
        <p:sp>
          <p:nvSpPr>
            <p:cNvPr id="5" name="object 3"/>
            <p:cNvSpPr/>
            <p:nvPr/>
          </p:nvSpPr>
          <p:spPr>
            <a:xfrm>
              <a:off x="4023348" y="2558932"/>
              <a:ext cx="841375" cy="822325"/>
            </a:xfrm>
            <a:custGeom>
              <a:avLst/>
              <a:gdLst/>
              <a:ahLst/>
              <a:cxnLst/>
              <a:rect l="l" t="t" r="r" b="b"/>
              <a:pathLst>
                <a:path w="841375" h="822325">
                  <a:moveTo>
                    <a:pt x="26671" y="547477"/>
                  </a:moveTo>
                  <a:lnTo>
                    <a:pt x="0" y="520809"/>
                  </a:lnTo>
                  <a:lnTo>
                    <a:pt x="26671" y="465904"/>
                  </a:lnTo>
                  <a:lnTo>
                    <a:pt x="210232" y="456492"/>
                  </a:lnTo>
                  <a:lnTo>
                    <a:pt x="255730" y="346683"/>
                  </a:lnTo>
                  <a:lnTo>
                    <a:pt x="329468" y="236874"/>
                  </a:lnTo>
                  <a:lnTo>
                    <a:pt x="411051" y="155301"/>
                  </a:lnTo>
                  <a:lnTo>
                    <a:pt x="494202" y="54904"/>
                  </a:lnTo>
                  <a:lnTo>
                    <a:pt x="594611" y="9412"/>
                  </a:lnTo>
                  <a:lnTo>
                    <a:pt x="676194" y="0"/>
                  </a:lnTo>
                  <a:lnTo>
                    <a:pt x="759346" y="26667"/>
                  </a:lnTo>
                  <a:lnTo>
                    <a:pt x="804844" y="90984"/>
                  </a:lnTo>
                  <a:lnTo>
                    <a:pt x="840928" y="210206"/>
                  </a:lnTo>
                  <a:lnTo>
                    <a:pt x="831515" y="337271"/>
                  </a:lnTo>
                  <a:lnTo>
                    <a:pt x="795430" y="447080"/>
                  </a:lnTo>
                  <a:lnTo>
                    <a:pt x="729958" y="539633"/>
                  </a:lnTo>
                  <a:lnTo>
                    <a:pt x="200818" y="539633"/>
                  </a:lnTo>
                  <a:lnTo>
                    <a:pt x="26671" y="547477"/>
                  </a:lnTo>
                  <a:close/>
                </a:path>
                <a:path w="841375" h="822325">
                  <a:moveTo>
                    <a:pt x="274556" y="822000"/>
                  </a:moveTo>
                  <a:lnTo>
                    <a:pt x="229058" y="795332"/>
                  </a:lnTo>
                  <a:lnTo>
                    <a:pt x="191405" y="685523"/>
                  </a:lnTo>
                  <a:lnTo>
                    <a:pt x="200818" y="539633"/>
                  </a:lnTo>
                  <a:lnTo>
                    <a:pt x="729958" y="539633"/>
                  </a:lnTo>
                  <a:lnTo>
                    <a:pt x="704434" y="575713"/>
                  </a:lnTo>
                  <a:lnTo>
                    <a:pt x="604025" y="666698"/>
                  </a:lnTo>
                  <a:lnTo>
                    <a:pt x="494202" y="748271"/>
                  </a:lnTo>
                  <a:lnTo>
                    <a:pt x="374966" y="803175"/>
                  </a:lnTo>
                  <a:lnTo>
                    <a:pt x="274556" y="822000"/>
                  </a:lnTo>
                  <a:close/>
                </a:path>
              </a:pathLst>
            </a:custGeom>
            <a:solidFill>
              <a:srgbClr val="000000"/>
            </a:solidFill>
          </p:spPr>
          <p:txBody>
            <a:bodyPr wrap="square" lIns="0" tIns="0" rIns="0" bIns="0" rtlCol="0"/>
            <a:lstStyle/>
            <a:p>
              <a:endParaRPr/>
            </a:p>
          </p:txBody>
        </p:sp>
        <p:sp>
          <p:nvSpPr>
            <p:cNvPr id="6" name="object 4"/>
            <p:cNvSpPr/>
            <p:nvPr/>
          </p:nvSpPr>
          <p:spPr>
            <a:xfrm>
              <a:off x="4023348" y="2558932"/>
              <a:ext cx="841375" cy="822325"/>
            </a:xfrm>
            <a:custGeom>
              <a:avLst/>
              <a:gdLst/>
              <a:ahLst/>
              <a:cxnLst/>
              <a:rect l="l" t="t" r="r" b="b"/>
              <a:pathLst>
                <a:path w="841375" h="822325">
                  <a:moveTo>
                    <a:pt x="255730" y="346683"/>
                  </a:moveTo>
                  <a:lnTo>
                    <a:pt x="329468" y="236874"/>
                  </a:lnTo>
                  <a:lnTo>
                    <a:pt x="411051" y="155301"/>
                  </a:lnTo>
                  <a:lnTo>
                    <a:pt x="494202" y="54904"/>
                  </a:lnTo>
                  <a:lnTo>
                    <a:pt x="594611" y="9412"/>
                  </a:lnTo>
                  <a:lnTo>
                    <a:pt x="676194" y="0"/>
                  </a:lnTo>
                  <a:lnTo>
                    <a:pt x="759346" y="26667"/>
                  </a:lnTo>
                  <a:lnTo>
                    <a:pt x="804844" y="90984"/>
                  </a:lnTo>
                  <a:lnTo>
                    <a:pt x="840928" y="210206"/>
                  </a:lnTo>
                  <a:lnTo>
                    <a:pt x="831515" y="337271"/>
                  </a:lnTo>
                  <a:lnTo>
                    <a:pt x="795430" y="447080"/>
                  </a:lnTo>
                  <a:lnTo>
                    <a:pt x="704434" y="575713"/>
                  </a:lnTo>
                  <a:lnTo>
                    <a:pt x="604025" y="666698"/>
                  </a:lnTo>
                  <a:lnTo>
                    <a:pt x="494202" y="748271"/>
                  </a:lnTo>
                  <a:lnTo>
                    <a:pt x="374966" y="803175"/>
                  </a:lnTo>
                  <a:lnTo>
                    <a:pt x="274556" y="822000"/>
                  </a:lnTo>
                  <a:lnTo>
                    <a:pt x="229058" y="795332"/>
                  </a:lnTo>
                  <a:lnTo>
                    <a:pt x="191405" y="685523"/>
                  </a:lnTo>
                  <a:lnTo>
                    <a:pt x="200818" y="539633"/>
                  </a:lnTo>
                  <a:lnTo>
                    <a:pt x="26671" y="547477"/>
                  </a:lnTo>
                  <a:lnTo>
                    <a:pt x="0" y="520809"/>
                  </a:lnTo>
                  <a:lnTo>
                    <a:pt x="26671" y="465904"/>
                  </a:lnTo>
                  <a:lnTo>
                    <a:pt x="210232" y="456492"/>
                  </a:lnTo>
                  <a:lnTo>
                    <a:pt x="255730" y="346683"/>
                  </a:lnTo>
                  <a:close/>
                </a:path>
              </a:pathLst>
            </a:custGeom>
            <a:ln w="3175">
              <a:solidFill>
                <a:srgbClr val="FFFFFF"/>
              </a:solidFill>
            </a:ln>
          </p:spPr>
          <p:txBody>
            <a:bodyPr wrap="square" lIns="0" tIns="0" rIns="0" bIns="0" rtlCol="0"/>
            <a:lstStyle/>
            <a:p>
              <a:endParaRPr/>
            </a:p>
          </p:txBody>
        </p:sp>
        <p:sp>
          <p:nvSpPr>
            <p:cNvPr id="7" name="object 5"/>
            <p:cNvSpPr/>
            <p:nvPr/>
          </p:nvSpPr>
          <p:spPr>
            <a:xfrm>
              <a:off x="3977850" y="3424856"/>
              <a:ext cx="584200" cy="1208405"/>
            </a:xfrm>
            <a:custGeom>
              <a:avLst/>
              <a:gdLst/>
              <a:ahLst/>
              <a:cxnLst/>
              <a:rect l="l" t="t" r="r" b="b"/>
              <a:pathLst>
                <a:path w="584200" h="1208404">
                  <a:moveTo>
                    <a:pt x="346726" y="1207901"/>
                  </a:moveTo>
                  <a:lnTo>
                    <a:pt x="236903" y="1207901"/>
                  </a:lnTo>
                  <a:lnTo>
                    <a:pt x="155320" y="1160839"/>
                  </a:lnTo>
                  <a:lnTo>
                    <a:pt x="72169" y="1024362"/>
                  </a:lnTo>
                  <a:lnTo>
                    <a:pt x="18826" y="905141"/>
                  </a:lnTo>
                  <a:lnTo>
                    <a:pt x="0" y="723171"/>
                  </a:lnTo>
                  <a:lnTo>
                    <a:pt x="18826" y="558458"/>
                  </a:lnTo>
                  <a:lnTo>
                    <a:pt x="54911" y="384332"/>
                  </a:lnTo>
                  <a:lnTo>
                    <a:pt x="109822" y="210207"/>
                  </a:lnTo>
                  <a:lnTo>
                    <a:pt x="164734" y="101965"/>
                  </a:lnTo>
                  <a:lnTo>
                    <a:pt x="246316" y="28236"/>
                  </a:lnTo>
                  <a:lnTo>
                    <a:pt x="373397" y="0"/>
                  </a:lnTo>
                  <a:lnTo>
                    <a:pt x="483220" y="18824"/>
                  </a:lnTo>
                  <a:lnTo>
                    <a:pt x="564802" y="92553"/>
                  </a:lnTo>
                  <a:lnTo>
                    <a:pt x="583629" y="147458"/>
                  </a:lnTo>
                  <a:lnTo>
                    <a:pt x="583629" y="219618"/>
                  </a:lnTo>
                  <a:lnTo>
                    <a:pt x="547545" y="283935"/>
                  </a:lnTo>
                  <a:lnTo>
                    <a:pt x="483220" y="393745"/>
                  </a:lnTo>
                  <a:lnTo>
                    <a:pt x="456549" y="522377"/>
                  </a:lnTo>
                  <a:lnTo>
                    <a:pt x="447135" y="630618"/>
                  </a:lnTo>
                  <a:lnTo>
                    <a:pt x="473806" y="749839"/>
                  </a:lnTo>
                  <a:lnTo>
                    <a:pt x="547545" y="859650"/>
                  </a:lnTo>
                  <a:lnTo>
                    <a:pt x="574216" y="969458"/>
                  </a:lnTo>
                  <a:lnTo>
                    <a:pt x="564802" y="1069856"/>
                  </a:lnTo>
                  <a:lnTo>
                    <a:pt x="511460" y="1152996"/>
                  </a:lnTo>
                  <a:lnTo>
                    <a:pt x="437722" y="1198490"/>
                  </a:lnTo>
                  <a:lnTo>
                    <a:pt x="346726" y="1207901"/>
                  </a:lnTo>
                  <a:close/>
                </a:path>
              </a:pathLst>
            </a:custGeom>
            <a:solidFill>
              <a:srgbClr val="000000"/>
            </a:solidFill>
          </p:spPr>
          <p:txBody>
            <a:bodyPr wrap="square" lIns="0" tIns="0" rIns="0" bIns="0" rtlCol="0"/>
            <a:lstStyle/>
            <a:p>
              <a:endParaRPr/>
            </a:p>
          </p:txBody>
        </p:sp>
        <p:sp>
          <p:nvSpPr>
            <p:cNvPr id="8" name="object 6"/>
            <p:cNvSpPr/>
            <p:nvPr/>
          </p:nvSpPr>
          <p:spPr>
            <a:xfrm>
              <a:off x="3977850" y="3424856"/>
              <a:ext cx="584200" cy="1208405"/>
            </a:xfrm>
            <a:custGeom>
              <a:avLst/>
              <a:gdLst/>
              <a:ahLst/>
              <a:cxnLst/>
              <a:rect l="l" t="t" r="r" b="b"/>
              <a:pathLst>
                <a:path w="584200" h="1208404">
                  <a:moveTo>
                    <a:pt x="164734" y="101965"/>
                  </a:moveTo>
                  <a:lnTo>
                    <a:pt x="246316" y="28236"/>
                  </a:lnTo>
                  <a:lnTo>
                    <a:pt x="373397" y="0"/>
                  </a:lnTo>
                  <a:lnTo>
                    <a:pt x="483220" y="18824"/>
                  </a:lnTo>
                  <a:lnTo>
                    <a:pt x="564802" y="92553"/>
                  </a:lnTo>
                  <a:lnTo>
                    <a:pt x="583629" y="147458"/>
                  </a:lnTo>
                  <a:lnTo>
                    <a:pt x="583629" y="219618"/>
                  </a:lnTo>
                  <a:lnTo>
                    <a:pt x="547545" y="283935"/>
                  </a:lnTo>
                  <a:lnTo>
                    <a:pt x="483220" y="393744"/>
                  </a:lnTo>
                  <a:lnTo>
                    <a:pt x="456549" y="522377"/>
                  </a:lnTo>
                  <a:lnTo>
                    <a:pt x="447135" y="630618"/>
                  </a:lnTo>
                  <a:lnTo>
                    <a:pt x="473806" y="749839"/>
                  </a:lnTo>
                  <a:lnTo>
                    <a:pt x="547545" y="859649"/>
                  </a:lnTo>
                  <a:lnTo>
                    <a:pt x="574216" y="969458"/>
                  </a:lnTo>
                  <a:lnTo>
                    <a:pt x="564802" y="1069855"/>
                  </a:lnTo>
                  <a:lnTo>
                    <a:pt x="511460" y="1152996"/>
                  </a:lnTo>
                  <a:lnTo>
                    <a:pt x="437722" y="1198488"/>
                  </a:lnTo>
                  <a:lnTo>
                    <a:pt x="346726" y="1207901"/>
                  </a:lnTo>
                  <a:lnTo>
                    <a:pt x="236903" y="1207901"/>
                  </a:lnTo>
                  <a:lnTo>
                    <a:pt x="155320" y="1160839"/>
                  </a:lnTo>
                  <a:lnTo>
                    <a:pt x="72169" y="1024362"/>
                  </a:lnTo>
                  <a:lnTo>
                    <a:pt x="18826" y="905141"/>
                  </a:lnTo>
                  <a:lnTo>
                    <a:pt x="0" y="723171"/>
                  </a:lnTo>
                  <a:lnTo>
                    <a:pt x="18826" y="558458"/>
                  </a:lnTo>
                  <a:lnTo>
                    <a:pt x="54911" y="384332"/>
                  </a:lnTo>
                  <a:lnTo>
                    <a:pt x="109822" y="210206"/>
                  </a:lnTo>
                  <a:lnTo>
                    <a:pt x="164734" y="101965"/>
                  </a:lnTo>
                  <a:close/>
                </a:path>
              </a:pathLst>
            </a:custGeom>
            <a:ln w="3175">
              <a:solidFill>
                <a:srgbClr val="FFFFFF"/>
              </a:solidFill>
            </a:ln>
          </p:spPr>
          <p:txBody>
            <a:bodyPr wrap="square" lIns="0" tIns="0" rIns="0" bIns="0" rtlCol="0"/>
            <a:lstStyle/>
            <a:p>
              <a:endParaRPr/>
            </a:p>
          </p:txBody>
        </p:sp>
        <p:sp>
          <p:nvSpPr>
            <p:cNvPr id="9" name="object 7"/>
            <p:cNvSpPr/>
            <p:nvPr/>
          </p:nvSpPr>
          <p:spPr>
            <a:xfrm>
              <a:off x="4443813" y="3464074"/>
              <a:ext cx="648335" cy="1087120"/>
            </a:xfrm>
            <a:custGeom>
              <a:avLst/>
              <a:gdLst/>
              <a:ahLst/>
              <a:cxnLst/>
              <a:rect l="l" t="t" r="r" b="b"/>
              <a:pathLst>
                <a:path w="648335" h="1087120">
                  <a:moveTo>
                    <a:pt x="400068" y="1087110"/>
                  </a:moveTo>
                  <a:lnTo>
                    <a:pt x="318486" y="1087110"/>
                  </a:lnTo>
                  <a:lnTo>
                    <a:pt x="208663" y="1022794"/>
                  </a:lnTo>
                  <a:lnTo>
                    <a:pt x="117667" y="931809"/>
                  </a:lnTo>
                  <a:lnTo>
                    <a:pt x="62755" y="848668"/>
                  </a:lnTo>
                  <a:lnTo>
                    <a:pt x="62755" y="784351"/>
                  </a:lnTo>
                  <a:lnTo>
                    <a:pt x="98840" y="738858"/>
                  </a:lnTo>
                  <a:lnTo>
                    <a:pt x="153751" y="721603"/>
                  </a:lnTo>
                  <a:lnTo>
                    <a:pt x="236903" y="712191"/>
                  </a:lnTo>
                  <a:lnTo>
                    <a:pt x="327899" y="712191"/>
                  </a:lnTo>
                  <a:lnTo>
                    <a:pt x="437722" y="693366"/>
                  </a:lnTo>
                  <a:lnTo>
                    <a:pt x="492633" y="674540"/>
                  </a:lnTo>
                  <a:lnTo>
                    <a:pt x="519304" y="647872"/>
                  </a:lnTo>
                  <a:lnTo>
                    <a:pt x="509891" y="621206"/>
                  </a:lnTo>
                  <a:lnTo>
                    <a:pt x="428308" y="547475"/>
                  </a:lnTo>
                  <a:lnTo>
                    <a:pt x="299659" y="418842"/>
                  </a:lnTo>
                  <a:lnTo>
                    <a:pt x="53342" y="191380"/>
                  </a:lnTo>
                  <a:lnTo>
                    <a:pt x="7844" y="108238"/>
                  </a:lnTo>
                  <a:lnTo>
                    <a:pt x="0" y="53334"/>
                  </a:lnTo>
                  <a:lnTo>
                    <a:pt x="7844" y="7841"/>
                  </a:lnTo>
                  <a:lnTo>
                    <a:pt x="108253" y="0"/>
                  </a:lnTo>
                  <a:lnTo>
                    <a:pt x="163165" y="45492"/>
                  </a:lnTo>
                  <a:lnTo>
                    <a:pt x="246316" y="163143"/>
                  </a:lnTo>
                  <a:lnTo>
                    <a:pt x="354570" y="318445"/>
                  </a:lnTo>
                  <a:lnTo>
                    <a:pt x="638541" y="629049"/>
                  </a:lnTo>
                  <a:lnTo>
                    <a:pt x="647954" y="674540"/>
                  </a:lnTo>
                  <a:lnTo>
                    <a:pt x="610300" y="702777"/>
                  </a:lnTo>
                  <a:lnTo>
                    <a:pt x="519304" y="738858"/>
                  </a:lnTo>
                  <a:lnTo>
                    <a:pt x="392224" y="767095"/>
                  </a:lnTo>
                  <a:lnTo>
                    <a:pt x="236903" y="776507"/>
                  </a:lnTo>
                  <a:lnTo>
                    <a:pt x="181992" y="784351"/>
                  </a:lnTo>
                  <a:lnTo>
                    <a:pt x="163165" y="822000"/>
                  </a:lnTo>
                  <a:lnTo>
                    <a:pt x="199249" y="884746"/>
                  </a:lnTo>
                  <a:lnTo>
                    <a:pt x="327899" y="994557"/>
                  </a:lnTo>
                  <a:lnTo>
                    <a:pt x="418895" y="1022794"/>
                  </a:lnTo>
                  <a:lnTo>
                    <a:pt x="437722" y="1058874"/>
                  </a:lnTo>
                  <a:lnTo>
                    <a:pt x="400068" y="1087110"/>
                  </a:lnTo>
                  <a:close/>
                </a:path>
              </a:pathLst>
            </a:custGeom>
            <a:solidFill>
              <a:srgbClr val="000000"/>
            </a:solidFill>
          </p:spPr>
          <p:txBody>
            <a:bodyPr wrap="square" lIns="0" tIns="0" rIns="0" bIns="0" rtlCol="0"/>
            <a:lstStyle/>
            <a:p>
              <a:endParaRPr/>
            </a:p>
          </p:txBody>
        </p:sp>
        <p:sp>
          <p:nvSpPr>
            <p:cNvPr id="10" name="object 8"/>
            <p:cNvSpPr/>
            <p:nvPr/>
          </p:nvSpPr>
          <p:spPr>
            <a:xfrm>
              <a:off x="4443813" y="3464074"/>
              <a:ext cx="648335" cy="1087120"/>
            </a:xfrm>
            <a:custGeom>
              <a:avLst/>
              <a:gdLst/>
              <a:ahLst/>
              <a:cxnLst/>
              <a:rect l="l" t="t" r="r" b="b"/>
              <a:pathLst>
                <a:path w="648335" h="1087120">
                  <a:moveTo>
                    <a:pt x="0" y="53335"/>
                  </a:moveTo>
                  <a:lnTo>
                    <a:pt x="7844" y="7843"/>
                  </a:lnTo>
                  <a:lnTo>
                    <a:pt x="108253" y="0"/>
                  </a:lnTo>
                  <a:lnTo>
                    <a:pt x="163165" y="45492"/>
                  </a:lnTo>
                  <a:lnTo>
                    <a:pt x="246316" y="163145"/>
                  </a:lnTo>
                  <a:lnTo>
                    <a:pt x="354570" y="318446"/>
                  </a:lnTo>
                  <a:lnTo>
                    <a:pt x="454980" y="428255"/>
                  </a:lnTo>
                  <a:lnTo>
                    <a:pt x="638541" y="629049"/>
                  </a:lnTo>
                  <a:lnTo>
                    <a:pt x="647954" y="674542"/>
                  </a:lnTo>
                  <a:lnTo>
                    <a:pt x="610300" y="702778"/>
                  </a:lnTo>
                  <a:lnTo>
                    <a:pt x="519304" y="738858"/>
                  </a:lnTo>
                  <a:lnTo>
                    <a:pt x="392224" y="767095"/>
                  </a:lnTo>
                  <a:lnTo>
                    <a:pt x="236903" y="776507"/>
                  </a:lnTo>
                  <a:lnTo>
                    <a:pt x="181992" y="784351"/>
                  </a:lnTo>
                  <a:lnTo>
                    <a:pt x="163165" y="822000"/>
                  </a:lnTo>
                  <a:lnTo>
                    <a:pt x="199249" y="884748"/>
                  </a:lnTo>
                  <a:lnTo>
                    <a:pt x="327899" y="994557"/>
                  </a:lnTo>
                  <a:lnTo>
                    <a:pt x="418895" y="1022794"/>
                  </a:lnTo>
                  <a:lnTo>
                    <a:pt x="437722" y="1058874"/>
                  </a:lnTo>
                  <a:lnTo>
                    <a:pt x="400068" y="1087110"/>
                  </a:lnTo>
                  <a:lnTo>
                    <a:pt x="318486" y="1087110"/>
                  </a:lnTo>
                  <a:lnTo>
                    <a:pt x="208663" y="1022794"/>
                  </a:lnTo>
                  <a:lnTo>
                    <a:pt x="117667" y="931809"/>
                  </a:lnTo>
                  <a:lnTo>
                    <a:pt x="62755" y="848668"/>
                  </a:lnTo>
                  <a:lnTo>
                    <a:pt x="62755" y="784351"/>
                  </a:lnTo>
                  <a:lnTo>
                    <a:pt x="98840" y="738858"/>
                  </a:lnTo>
                  <a:lnTo>
                    <a:pt x="153751" y="721603"/>
                  </a:lnTo>
                  <a:lnTo>
                    <a:pt x="236903" y="712191"/>
                  </a:lnTo>
                  <a:lnTo>
                    <a:pt x="327899" y="712191"/>
                  </a:lnTo>
                  <a:lnTo>
                    <a:pt x="437722" y="693366"/>
                  </a:lnTo>
                  <a:lnTo>
                    <a:pt x="492633" y="674542"/>
                  </a:lnTo>
                  <a:lnTo>
                    <a:pt x="519304" y="647874"/>
                  </a:lnTo>
                  <a:lnTo>
                    <a:pt x="509891" y="621206"/>
                  </a:lnTo>
                  <a:lnTo>
                    <a:pt x="428308" y="547477"/>
                  </a:lnTo>
                  <a:lnTo>
                    <a:pt x="299659" y="418843"/>
                  </a:lnTo>
                  <a:lnTo>
                    <a:pt x="181992" y="310603"/>
                  </a:lnTo>
                  <a:lnTo>
                    <a:pt x="53342" y="191381"/>
                  </a:lnTo>
                  <a:lnTo>
                    <a:pt x="7844" y="108240"/>
                  </a:lnTo>
                  <a:lnTo>
                    <a:pt x="0" y="53335"/>
                  </a:lnTo>
                  <a:close/>
                </a:path>
              </a:pathLst>
            </a:custGeom>
            <a:ln w="3175">
              <a:solidFill>
                <a:srgbClr val="FFFFFF"/>
              </a:solidFill>
            </a:ln>
          </p:spPr>
          <p:txBody>
            <a:bodyPr wrap="square" lIns="0" tIns="0" rIns="0" bIns="0" rtlCol="0"/>
            <a:lstStyle/>
            <a:p>
              <a:endParaRPr/>
            </a:p>
          </p:txBody>
        </p:sp>
        <p:sp>
          <p:nvSpPr>
            <p:cNvPr id="11" name="object 9"/>
            <p:cNvSpPr/>
            <p:nvPr/>
          </p:nvSpPr>
          <p:spPr>
            <a:xfrm>
              <a:off x="4023349" y="4375490"/>
              <a:ext cx="702945" cy="1638300"/>
            </a:xfrm>
            <a:custGeom>
              <a:avLst/>
              <a:gdLst/>
              <a:ahLst/>
              <a:cxnLst/>
              <a:rect l="l" t="t" r="r" b="b"/>
              <a:pathLst>
                <a:path w="702945" h="1638300">
                  <a:moveTo>
                    <a:pt x="136492" y="1637725"/>
                  </a:moveTo>
                  <a:lnTo>
                    <a:pt x="81581" y="1637725"/>
                  </a:lnTo>
                  <a:lnTo>
                    <a:pt x="0" y="1518504"/>
                  </a:lnTo>
                  <a:lnTo>
                    <a:pt x="9411" y="1499679"/>
                  </a:lnTo>
                  <a:lnTo>
                    <a:pt x="174146" y="1444775"/>
                  </a:lnTo>
                  <a:lnTo>
                    <a:pt x="365551" y="1418107"/>
                  </a:lnTo>
                  <a:lnTo>
                    <a:pt x="502045" y="1408695"/>
                  </a:lnTo>
                  <a:lnTo>
                    <a:pt x="583628" y="1408695"/>
                  </a:lnTo>
                  <a:lnTo>
                    <a:pt x="602454" y="1353790"/>
                  </a:lnTo>
                  <a:lnTo>
                    <a:pt x="575783" y="1198488"/>
                  </a:lnTo>
                  <a:lnTo>
                    <a:pt x="511458" y="1033775"/>
                  </a:lnTo>
                  <a:lnTo>
                    <a:pt x="411051" y="823568"/>
                  </a:lnTo>
                  <a:lnTo>
                    <a:pt x="327897" y="640030"/>
                  </a:lnTo>
                  <a:lnTo>
                    <a:pt x="291813" y="475316"/>
                  </a:lnTo>
                  <a:lnTo>
                    <a:pt x="282401" y="293347"/>
                  </a:lnTo>
                  <a:lnTo>
                    <a:pt x="282401" y="119221"/>
                  </a:lnTo>
                  <a:lnTo>
                    <a:pt x="320053" y="47061"/>
                  </a:lnTo>
                  <a:lnTo>
                    <a:pt x="346724" y="0"/>
                  </a:lnTo>
                  <a:lnTo>
                    <a:pt x="447134" y="18824"/>
                  </a:lnTo>
                  <a:lnTo>
                    <a:pt x="492632" y="92553"/>
                  </a:lnTo>
                  <a:lnTo>
                    <a:pt x="483218" y="265110"/>
                  </a:lnTo>
                  <a:lnTo>
                    <a:pt x="465962" y="448648"/>
                  </a:lnTo>
                  <a:lnTo>
                    <a:pt x="465962" y="640030"/>
                  </a:lnTo>
                  <a:lnTo>
                    <a:pt x="556956" y="869061"/>
                  </a:lnTo>
                  <a:lnTo>
                    <a:pt x="629126" y="1033775"/>
                  </a:lnTo>
                  <a:lnTo>
                    <a:pt x="666779" y="1198488"/>
                  </a:lnTo>
                  <a:lnTo>
                    <a:pt x="657366" y="1344378"/>
                  </a:lnTo>
                  <a:lnTo>
                    <a:pt x="657366" y="1399282"/>
                  </a:lnTo>
                  <a:lnTo>
                    <a:pt x="693452" y="1454187"/>
                  </a:lnTo>
                  <a:lnTo>
                    <a:pt x="701250" y="1499679"/>
                  </a:lnTo>
                  <a:lnTo>
                    <a:pt x="465962" y="1499679"/>
                  </a:lnTo>
                  <a:lnTo>
                    <a:pt x="301226" y="1535759"/>
                  </a:lnTo>
                  <a:lnTo>
                    <a:pt x="191403" y="1600076"/>
                  </a:lnTo>
                  <a:lnTo>
                    <a:pt x="136492" y="1637725"/>
                  </a:lnTo>
                  <a:close/>
                </a:path>
                <a:path w="702945" h="1638300">
                  <a:moveTo>
                    <a:pt x="676193" y="1535759"/>
                  </a:moveTo>
                  <a:lnTo>
                    <a:pt x="602454" y="1518504"/>
                  </a:lnTo>
                  <a:lnTo>
                    <a:pt x="465962" y="1499679"/>
                  </a:lnTo>
                  <a:lnTo>
                    <a:pt x="701250" y="1499679"/>
                  </a:lnTo>
                  <a:lnTo>
                    <a:pt x="702864" y="1509091"/>
                  </a:lnTo>
                  <a:lnTo>
                    <a:pt x="676193" y="1535759"/>
                  </a:lnTo>
                  <a:close/>
                </a:path>
              </a:pathLst>
            </a:custGeom>
            <a:solidFill>
              <a:srgbClr val="000000"/>
            </a:solidFill>
          </p:spPr>
          <p:txBody>
            <a:bodyPr wrap="square" lIns="0" tIns="0" rIns="0" bIns="0" rtlCol="0"/>
            <a:lstStyle/>
            <a:p>
              <a:endParaRPr/>
            </a:p>
          </p:txBody>
        </p:sp>
        <p:sp>
          <p:nvSpPr>
            <p:cNvPr id="12" name="object 10"/>
            <p:cNvSpPr/>
            <p:nvPr/>
          </p:nvSpPr>
          <p:spPr>
            <a:xfrm>
              <a:off x="4023348" y="4375490"/>
              <a:ext cx="702945" cy="1638300"/>
            </a:xfrm>
            <a:custGeom>
              <a:avLst/>
              <a:gdLst/>
              <a:ahLst/>
              <a:cxnLst/>
              <a:rect l="l" t="t" r="r" b="b"/>
              <a:pathLst>
                <a:path w="702945" h="1638300">
                  <a:moveTo>
                    <a:pt x="346726" y="0"/>
                  </a:moveTo>
                  <a:lnTo>
                    <a:pt x="447135" y="18824"/>
                  </a:lnTo>
                  <a:lnTo>
                    <a:pt x="492633" y="92553"/>
                  </a:lnTo>
                  <a:lnTo>
                    <a:pt x="483220" y="265110"/>
                  </a:lnTo>
                  <a:lnTo>
                    <a:pt x="465962" y="448648"/>
                  </a:lnTo>
                  <a:lnTo>
                    <a:pt x="465962" y="640030"/>
                  </a:lnTo>
                  <a:lnTo>
                    <a:pt x="556958" y="869061"/>
                  </a:lnTo>
                  <a:lnTo>
                    <a:pt x="629127" y="1033775"/>
                  </a:lnTo>
                  <a:lnTo>
                    <a:pt x="666781" y="1198488"/>
                  </a:lnTo>
                  <a:lnTo>
                    <a:pt x="657367" y="1344378"/>
                  </a:lnTo>
                  <a:lnTo>
                    <a:pt x="657367" y="1399282"/>
                  </a:lnTo>
                  <a:lnTo>
                    <a:pt x="693452" y="1454187"/>
                  </a:lnTo>
                  <a:lnTo>
                    <a:pt x="702865" y="1509091"/>
                  </a:lnTo>
                  <a:lnTo>
                    <a:pt x="676194" y="1535759"/>
                  </a:lnTo>
                  <a:lnTo>
                    <a:pt x="602456" y="1518504"/>
                  </a:lnTo>
                  <a:lnTo>
                    <a:pt x="465962" y="1499679"/>
                  </a:lnTo>
                  <a:lnTo>
                    <a:pt x="301228" y="1535759"/>
                  </a:lnTo>
                  <a:lnTo>
                    <a:pt x="191405" y="1600076"/>
                  </a:lnTo>
                  <a:lnTo>
                    <a:pt x="136494" y="1637725"/>
                  </a:lnTo>
                  <a:lnTo>
                    <a:pt x="81582" y="1637725"/>
                  </a:lnTo>
                  <a:lnTo>
                    <a:pt x="0" y="1518504"/>
                  </a:lnTo>
                  <a:lnTo>
                    <a:pt x="9413" y="1499679"/>
                  </a:lnTo>
                  <a:lnTo>
                    <a:pt x="174147" y="1444775"/>
                  </a:lnTo>
                  <a:lnTo>
                    <a:pt x="365553" y="1418107"/>
                  </a:lnTo>
                  <a:lnTo>
                    <a:pt x="502047" y="1408695"/>
                  </a:lnTo>
                  <a:lnTo>
                    <a:pt x="583629" y="1408695"/>
                  </a:lnTo>
                  <a:lnTo>
                    <a:pt x="602456" y="1353790"/>
                  </a:lnTo>
                  <a:lnTo>
                    <a:pt x="575785" y="1198488"/>
                  </a:lnTo>
                  <a:lnTo>
                    <a:pt x="511460" y="1033775"/>
                  </a:lnTo>
                  <a:lnTo>
                    <a:pt x="411051" y="823568"/>
                  </a:lnTo>
                  <a:lnTo>
                    <a:pt x="327899" y="640030"/>
                  </a:lnTo>
                  <a:lnTo>
                    <a:pt x="291814" y="475316"/>
                  </a:lnTo>
                  <a:lnTo>
                    <a:pt x="282401" y="293347"/>
                  </a:lnTo>
                  <a:lnTo>
                    <a:pt x="282401" y="119221"/>
                  </a:lnTo>
                  <a:lnTo>
                    <a:pt x="320054" y="47061"/>
                  </a:lnTo>
                  <a:lnTo>
                    <a:pt x="346726" y="0"/>
                  </a:lnTo>
                  <a:close/>
                </a:path>
              </a:pathLst>
            </a:custGeom>
            <a:ln w="3175">
              <a:solidFill>
                <a:srgbClr val="FFFFFF"/>
              </a:solidFill>
            </a:ln>
          </p:spPr>
          <p:txBody>
            <a:bodyPr wrap="square" lIns="0" tIns="0" rIns="0" bIns="0" rtlCol="0"/>
            <a:lstStyle/>
            <a:p>
              <a:endParaRPr/>
            </a:p>
          </p:txBody>
        </p:sp>
        <p:sp>
          <p:nvSpPr>
            <p:cNvPr id="13" name="object 11"/>
            <p:cNvSpPr/>
            <p:nvPr/>
          </p:nvSpPr>
          <p:spPr>
            <a:xfrm>
              <a:off x="3676622" y="4422550"/>
              <a:ext cx="584200" cy="1362075"/>
            </a:xfrm>
            <a:custGeom>
              <a:avLst/>
              <a:gdLst/>
              <a:ahLst/>
              <a:cxnLst/>
              <a:rect l="l" t="t" r="r" b="b"/>
              <a:pathLst>
                <a:path w="584200" h="1362075">
                  <a:moveTo>
                    <a:pt x="145907" y="1361635"/>
                  </a:moveTo>
                  <a:lnTo>
                    <a:pt x="100409" y="1361635"/>
                  </a:lnTo>
                  <a:lnTo>
                    <a:pt x="0" y="1280062"/>
                  </a:lnTo>
                  <a:lnTo>
                    <a:pt x="9413" y="1242414"/>
                  </a:lnTo>
                  <a:lnTo>
                    <a:pt x="136494" y="1187509"/>
                  </a:lnTo>
                  <a:lnTo>
                    <a:pt x="356139" y="1132604"/>
                  </a:lnTo>
                  <a:lnTo>
                    <a:pt x="456549" y="1096524"/>
                  </a:lnTo>
                  <a:lnTo>
                    <a:pt x="473806" y="1060444"/>
                  </a:lnTo>
                  <a:lnTo>
                    <a:pt x="473806" y="905143"/>
                  </a:lnTo>
                  <a:lnTo>
                    <a:pt x="437722" y="704349"/>
                  </a:lnTo>
                  <a:lnTo>
                    <a:pt x="418895" y="575715"/>
                  </a:lnTo>
                  <a:lnTo>
                    <a:pt x="401637" y="374921"/>
                  </a:lnTo>
                  <a:lnTo>
                    <a:pt x="392224" y="155301"/>
                  </a:lnTo>
                  <a:lnTo>
                    <a:pt x="401637" y="54906"/>
                  </a:lnTo>
                  <a:lnTo>
                    <a:pt x="437722" y="0"/>
                  </a:lnTo>
                  <a:lnTo>
                    <a:pt x="519304" y="0"/>
                  </a:lnTo>
                  <a:lnTo>
                    <a:pt x="547545" y="54906"/>
                  </a:lnTo>
                  <a:lnTo>
                    <a:pt x="564802" y="174127"/>
                  </a:lnTo>
                  <a:lnTo>
                    <a:pt x="547545" y="301192"/>
                  </a:lnTo>
                  <a:lnTo>
                    <a:pt x="502047" y="556891"/>
                  </a:lnTo>
                  <a:lnTo>
                    <a:pt x="509891" y="666700"/>
                  </a:lnTo>
                  <a:lnTo>
                    <a:pt x="564802" y="886318"/>
                  </a:lnTo>
                  <a:lnTo>
                    <a:pt x="583629" y="1041620"/>
                  </a:lnTo>
                  <a:lnTo>
                    <a:pt x="583629" y="1160841"/>
                  </a:lnTo>
                  <a:lnTo>
                    <a:pt x="556958" y="1187509"/>
                  </a:lnTo>
                  <a:lnTo>
                    <a:pt x="473806" y="1206333"/>
                  </a:lnTo>
                  <a:lnTo>
                    <a:pt x="363984" y="1233001"/>
                  </a:lnTo>
                  <a:lnTo>
                    <a:pt x="255730" y="1287906"/>
                  </a:lnTo>
                  <a:lnTo>
                    <a:pt x="145907" y="1361635"/>
                  </a:lnTo>
                  <a:close/>
                </a:path>
              </a:pathLst>
            </a:custGeom>
            <a:solidFill>
              <a:srgbClr val="000000"/>
            </a:solidFill>
          </p:spPr>
          <p:txBody>
            <a:bodyPr wrap="square" lIns="0" tIns="0" rIns="0" bIns="0" rtlCol="0"/>
            <a:lstStyle/>
            <a:p>
              <a:endParaRPr/>
            </a:p>
          </p:txBody>
        </p:sp>
        <p:sp>
          <p:nvSpPr>
            <p:cNvPr id="14" name="object 12"/>
            <p:cNvSpPr/>
            <p:nvPr/>
          </p:nvSpPr>
          <p:spPr>
            <a:xfrm>
              <a:off x="3676622" y="4422551"/>
              <a:ext cx="584200" cy="1362075"/>
            </a:xfrm>
            <a:custGeom>
              <a:avLst/>
              <a:gdLst/>
              <a:ahLst/>
              <a:cxnLst/>
              <a:rect l="l" t="t" r="r" b="b"/>
              <a:pathLst>
                <a:path w="584200" h="1362075">
                  <a:moveTo>
                    <a:pt x="437722" y="0"/>
                  </a:moveTo>
                  <a:lnTo>
                    <a:pt x="519304" y="0"/>
                  </a:lnTo>
                  <a:lnTo>
                    <a:pt x="547545" y="54904"/>
                  </a:lnTo>
                  <a:lnTo>
                    <a:pt x="564802" y="174125"/>
                  </a:lnTo>
                  <a:lnTo>
                    <a:pt x="547545" y="301190"/>
                  </a:lnTo>
                  <a:lnTo>
                    <a:pt x="502047" y="556889"/>
                  </a:lnTo>
                  <a:lnTo>
                    <a:pt x="509891" y="666698"/>
                  </a:lnTo>
                  <a:lnTo>
                    <a:pt x="564802" y="886317"/>
                  </a:lnTo>
                  <a:lnTo>
                    <a:pt x="583629" y="1041618"/>
                  </a:lnTo>
                  <a:lnTo>
                    <a:pt x="583629" y="1160839"/>
                  </a:lnTo>
                  <a:lnTo>
                    <a:pt x="556958" y="1187507"/>
                  </a:lnTo>
                  <a:lnTo>
                    <a:pt x="473806" y="1206332"/>
                  </a:lnTo>
                  <a:lnTo>
                    <a:pt x="363984" y="1233000"/>
                  </a:lnTo>
                  <a:lnTo>
                    <a:pt x="255730" y="1287904"/>
                  </a:lnTo>
                  <a:lnTo>
                    <a:pt x="145907" y="1361633"/>
                  </a:lnTo>
                  <a:lnTo>
                    <a:pt x="100409" y="1361633"/>
                  </a:lnTo>
                  <a:lnTo>
                    <a:pt x="0" y="1280061"/>
                  </a:lnTo>
                  <a:lnTo>
                    <a:pt x="9413" y="1242412"/>
                  </a:lnTo>
                  <a:lnTo>
                    <a:pt x="136494" y="1187507"/>
                  </a:lnTo>
                  <a:lnTo>
                    <a:pt x="356139" y="1132603"/>
                  </a:lnTo>
                  <a:lnTo>
                    <a:pt x="456549" y="1096523"/>
                  </a:lnTo>
                  <a:lnTo>
                    <a:pt x="473806" y="1060443"/>
                  </a:lnTo>
                  <a:lnTo>
                    <a:pt x="473806" y="905141"/>
                  </a:lnTo>
                  <a:lnTo>
                    <a:pt x="437722" y="704347"/>
                  </a:lnTo>
                  <a:lnTo>
                    <a:pt x="418895" y="575713"/>
                  </a:lnTo>
                  <a:lnTo>
                    <a:pt x="401637" y="374919"/>
                  </a:lnTo>
                  <a:lnTo>
                    <a:pt x="392224" y="155301"/>
                  </a:lnTo>
                  <a:lnTo>
                    <a:pt x="401637" y="54904"/>
                  </a:lnTo>
                  <a:lnTo>
                    <a:pt x="437722" y="0"/>
                  </a:lnTo>
                  <a:close/>
                </a:path>
              </a:pathLst>
            </a:custGeom>
            <a:ln w="3175">
              <a:solidFill>
                <a:srgbClr val="FFFFFF"/>
              </a:solidFill>
            </a:ln>
          </p:spPr>
          <p:txBody>
            <a:bodyPr wrap="square" lIns="0" tIns="0" rIns="0" bIns="0" rtlCol="0"/>
            <a:lstStyle/>
            <a:p>
              <a:endParaRPr/>
            </a:p>
          </p:txBody>
        </p:sp>
        <p:sp>
          <p:nvSpPr>
            <p:cNvPr id="15" name="object 13"/>
            <p:cNvSpPr/>
            <p:nvPr/>
          </p:nvSpPr>
          <p:spPr>
            <a:xfrm>
              <a:off x="3657796" y="2417749"/>
              <a:ext cx="958850" cy="1214755"/>
            </a:xfrm>
            <a:custGeom>
              <a:avLst/>
              <a:gdLst/>
              <a:ahLst/>
              <a:cxnLst/>
              <a:rect l="l" t="t" r="r" b="b"/>
              <a:pathLst>
                <a:path w="958850" h="1214754">
                  <a:moveTo>
                    <a:pt x="509891" y="1214175"/>
                  </a:moveTo>
                  <a:lnTo>
                    <a:pt x="428308" y="1195351"/>
                  </a:lnTo>
                  <a:lnTo>
                    <a:pt x="346726" y="1123191"/>
                  </a:lnTo>
                  <a:lnTo>
                    <a:pt x="263574" y="1022794"/>
                  </a:lnTo>
                  <a:lnTo>
                    <a:pt x="172578" y="876904"/>
                  </a:lnTo>
                  <a:lnTo>
                    <a:pt x="81582" y="712191"/>
                  </a:lnTo>
                  <a:lnTo>
                    <a:pt x="17257" y="511397"/>
                  </a:lnTo>
                  <a:lnTo>
                    <a:pt x="0" y="365507"/>
                  </a:lnTo>
                  <a:lnTo>
                    <a:pt x="26671" y="320015"/>
                  </a:lnTo>
                  <a:lnTo>
                    <a:pt x="208663" y="265110"/>
                  </a:lnTo>
                  <a:lnTo>
                    <a:pt x="437722" y="236874"/>
                  </a:lnTo>
                  <a:lnTo>
                    <a:pt x="564802" y="219618"/>
                  </a:lnTo>
                  <a:lnTo>
                    <a:pt x="647954" y="164713"/>
                  </a:lnTo>
                  <a:lnTo>
                    <a:pt x="710710" y="45492"/>
                  </a:lnTo>
                  <a:lnTo>
                    <a:pt x="811119" y="0"/>
                  </a:lnTo>
                  <a:lnTo>
                    <a:pt x="894271" y="0"/>
                  </a:lnTo>
                  <a:lnTo>
                    <a:pt x="958596" y="81572"/>
                  </a:lnTo>
                  <a:lnTo>
                    <a:pt x="848773" y="81572"/>
                  </a:lnTo>
                  <a:lnTo>
                    <a:pt x="793861" y="100396"/>
                  </a:lnTo>
                  <a:lnTo>
                    <a:pt x="720123" y="174125"/>
                  </a:lnTo>
                  <a:lnTo>
                    <a:pt x="693452" y="255698"/>
                  </a:lnTo>
                  <a:lnTo>
                    <a:pt x="710710" y="301190"/>
                  </a:lnTo>
                  <a:lnTo>
                    <a:pt x="701296" y="310603"/>
                  </a:lnTo>
                  <a:lnTo>
                    <a:pt x="538131" y="310603"/>
                  </a:lnTo>
                  <a:lnTo>
                    <a:pt x="291814" y="337271"/>
                  </a:lnTo>
                  <a:lnTo>
                    <a:pt x="136494" y="392175"/>
                  </a:lnTo>
                  <a:lnTo>
                    <a:pt x="163165" y="592969"/>
                  </a:lnTo>
                  <a:lnTo>
                    <a:pt x="227490" y="721603"/>
                  </a:lnTo>
                  <a:lnTo>
                    <a:pt x="363984" y="839255"/>
                  </a:lnTo>
                  <a:lnTo>
                    <a:pt x="502047" y="967889"/>
                  </a:lnTo>
                  <a:lnTo>
                    <a:pt x="538131" y="1077698"/>
                  </a:lnTo>
                  <a:lnTo>
                    <a:pt x="555389" y="1159271"/>
                  </a:lnTo>
                  <a:lnTo>
                    <a:pt x="509891" y="1214175"/>
                  </a:lnTo>
                  <a:close/>
                </a:path>
                <a:path w="958850" h="1214754">
                  <a:moveTo>
                    <a:pt x="920942" y="127064"/>
                  </a:moveTo>
                  <a:lnTo>
                    <a:pt x="848773" y="81572"/>
                  </a:lnTo>
                  <a:lnTo>
                    <a:pt x="958596" y="81572"/>
                  </a:lnTo>
                  <a:lnTo>
                    <a:pt x="920942" y="127064"/>
                  </a:lnTo>
                  <a:close/>
                </a:path>
                <a:path w="958850" h="1214754">
                  <a:moveTo>
                    <a:pt x="665212" y="346683"/>
                  </a:moveTo>
                  <a:lnTo>
                    <a:pt x="638541" y="320015"/>
                  </a:lnTo>
                  <a:lnTo>
                    <a:pt x="538131" y="310603"/>
                  </a:lnTo>
                  <a:lnTo>
                    <a:pt x="701296" y="310603"/>
                  </a:lnTo>
                  <a:lnTo>
                    <a:pt x="665212" y="346683"/>
                  </a:lnTo>
                  <a:close/>
                </a:path>
              </a:pathLst>
            </a:custGeom>
            <a:solidFill>
              <a:srgbClr val="000000"/>
            </a:solidFill>
          </p:spPr>
          <p:txBody>
            <a:bodyPr wrap="square" lIns="0" tIns="0" rIns="0" bIns="0" rtlCol="0"/>
            <a:lstStyle/>
            <a:p>
              <a:endParaRPr/>
            </a:p>
          </p:txBody>
        </p:sp>
        <p:sp>
          <p:nvSpPr>
            <p:cNvPr id="16" name="object 14"/>
            <p:cNvSpPr/>
            <p:nvPr/>
          </p:nvSpPr>
          <p:spPr>
            <a:xfrm>
              <a:off x="3657796" y="2417749"/>
              <a:ext cx="958850" cy="1214755"/>
            </a:xfrm>
            <a:custGeom>
              <a:avLst/>
              <a:gdLst/>
              <a:ahLst/>
              <a:cxnLst/>
              <a:rect l="l" t="t" r="r" b="b"/>
              <a:pathLst>
                <a:path w="958850" h="1214754">
                  <a:moveTo>
                    <a:pt x="509891" y="1214175"/>
                  </a:moveTo>
                  <a:lnTo>
                    <a:pt x="555389" y="1159271"/>
                  </a:lnTo>
                  <a:lnTo>
                    <a:pt x="538131" y="1077698"/>
                  </a:lnTo>
                  <a:lnTo>
                    <a:pt x="502047" y="967889"/>
                  </a:lnTo>
                  <a:lnTo>
                    <a:pt x="363984" y="839255"/>
                  </a:lnTo>
                  <a:lnTo>
                    <a:pt x="227490" y="721603"/>
                  </a:lnTo>
                  <a:lnTo>
                    <a:pt x="163165" y="592969"/>
                  </a:lnTo>
                  <a:lnTo>
                    <a:pt x="136494" y="392175"/>
                  </a:lnTo>
                  <a:lnTo>
                    <a:pt x="291814" y="337271"/>
                  </a:lnTo>
                  <a:lnTo>
                    <a:pt x="538131" y="310603"/>
                  </a:lnTo>
                  <a:lnTo>
                    <a:pt x="638541" y="320015"/>
                  </a:lnTo>
                  <a:lnTo>
                    <a:pt x="665212" y="346683"/>
                  </a:lnTo>
                  <a:lnTo>
                    <a:pt x="710710" y="301190"/>
                  </a:lnTo>
                  <a:lnTo>
                    <a:pt x="693452" y="255698"/>
                  </a:lnTo>
                  <a:lnTo>
                    <a:pt x="720123" y="174125"/>
                  </a:lnTo>
                  <a:lnTo>
                    <a:pt x="793861" y="100396"/>
                  </a:lnTo>
                  <a:lnTo>
                    <a:pt x="848773" y="81572"/>
                  </a:lnTo>
                  <a:lnTo>
                    <a:pt x="920942" y="127064"/>
                  </a:lnTo>
                  <a:lnTo>
                    <a:pt x="958596" y="81572"/>
                  </a:lnTo>
                  <a:lnTo>
                    <a:pt x="894271" y="0"/>
                  </a:lnTo>
                  <a:lnTo>
                    <a:pt x="811119" y="0"/>
                  </a:lnTo>
                  <a:lnTo>
                    <a:pt x="710710" y="45492"/>
                  </a:lnTo>
                  <a:lnTo>
                    <a:pt x="647954" y="164713"/>
                  </a:lnTo>
                  <a:lnTo>
                    <a:pt x="564802" y="219618"/>
                  </a:lnTo>
                  <a:lnTo>
                    <a:pt x="437722" y="236874"/>
                  </a:lnTo>
                  <a:lnTo>
                    <a:pt x="208663" y="265110"/>
                  </a:lnTo>
                  <a:lnTo>
                    <a:pt x="26671" y="320015"/>
                  </a:lnTo>
                  <a:lnTo>
                    <a:pt x="0" y="365507"/>
                  </a:lnTo>
                  <a:lnTo>
                    <a:pt x="17257" y="511397"/>
                  </a:lnTo>
                  <a:lnTo>
                    <a:pt x="81582" y="712191"/>
                  </a:lnTo>
                  <a:lnTo>
                    <a:pt x="172578" y="876904"/>
                  </a:lnTo>
                  <a:lnTo>
                    <a:pt x="263574" y="1022794"/>
                  </a:lnTo>
                  <a:lnTo>
                    <a:pt x="346726" y="1123191"/>
                  </a:lnTo>
                  <a:lnTo>
                    <a:pt x="428308" y="1195351"/>
                  </a:lnTo>
                  <a:lnTo>
                    <a:pt x="509891" y="1214175"/>
                  </a:lnTo>
                  <a:close/>
                </a:path>
              </a:pathLst>
            </a:custGeom>
            <a:ln w="3175">
              <a:solidFill>
                <a:srgbClr val="FFFFFF"/>
              </a:solidFill>
            </a:ln>
          </p:spPr>
          <p:txBody>
            <a:bodyPr wrap="square" lIns="0" tIns="0" rIns="0" bIns="0" rtlCol="0"/>
            <a:lstStyle/>
            <a:p>
              <a:endParaRPr/>
            </a:p>
          </p:txBody>
        </p:sp>
        <p:sp>
          <p:nvSpPr>
            <p:cNvPr id="17" name="object 15"/>
            <p:cNvSpPr/>
            <p:nvPr/>
          </p:nvSpPr>
          <p:spPr>
            <a:xfrm>
              <a:off x="4991358" y="2133817"/>
              <a:ext cx="265430" cy="301625"/>
            </a:xfrm>
            <a:custGeom>
              <a:avLst/>
              <a:gdLst/>
              <a:ahLst/>
              <a:cxnLst/>
              <a:rect l="l" t="t" r="r" b="b"/>
              <a:pathLst>
                <a:path w="265429" h="301625">
                  <a:moveTo>
                    <a:pt x="90996" y="81569"/>
                  </a:moveTo>
                  <a:lnTo>
                    <a:pt x="62755" y="64313"/>
                  </a:lnTo>
                  <a:lnTo>
                    <a:pt x="81582" y="18821"/>
                  </a:lnTo>
                  <a:lnTo>
                    <a:pt x="155305" y="0"/>
                  </a:lnTo>
                  <a:lnTo>
                    <a:pt x="246316" y="26664"/>
                  </a:lnTo>
                  <a:lnTo>
                    <a:pt x="254582" y="54901"/>
                  </a:lnTo>
                  <a:lnTo>
                    <a:pt x="155320" y="54901"/>
                  </a:lnTo>
                  <a:lnTo>
                    <a:pt x="117667" y="64313"/>
                  </a:lnTo>
                  <a:lnTo>
                    <a:pt x="90996" y="81569"/>
                  </a:lnTo>
                  <a:close/>
                </a:path>
                <a:path w="265429" h="301625">
                  <a:moveTo>
                    <a:pt x="241010" y="191378"/>
                  </a:moveTo>
                  <a:lnTo>
                    <a:pt x="145907" y="191378"/>
                  </a:lnTo>
                  <a:lnTo>
                    <a:pt x="191405" y="181966"/>
                  </a:lnTo>
                  <a:lnTo>
                    <a:pt x="218076" y="136473"/>
                  </a:lnTo>
                  <a:lnTo>
                    <a:pt x="218076" y="81569"/>
                  </a:lnTo>
                  <a:lnTo>
                    <a:pt x="191405" y="54901"/>
                  </a:lnTo>
                  <a:lnTo>
                    <a:pt x="254582" y="54901"/>
                  </a:lnTo>
                  <a:lnTo>
                    <a:pt x="265143" y="90981"/>
                  </a:lnTo>
                  <a:lnTo>
                    <a:pt x="255730" y="174122"/>
                  </a:lnTo>
                  <a:lnTo>
                    <a:pt x="241010" y="191378"/>
                  </a:lnTo>
                  <a:close/>
                </a:path>
                <a:path w="265429" h="301625">
                  <a:moveTo>
                    <a:pt x="36084" y="301187"/>
                  </a:moveTo>
                  <a:lnTo>
                    <a:pt x="0" y="291775"/>
                  </a:lnTo>
                  <a:lnTo>
                    <a:pt x="7844" y="246283"/>
                  </a:lnTo>
                  <a:lnTo>
                    <a:pt x="36084" y="210203"/>
                  </a:lnTo>
                  <a:lnTo>
                    <a:pt x="90996" y="181966"/>
                  </a:lnTo>
                  <a:lnTo>
                    <a:pt x="145907" y="191378"/>
                  </a:lnTo>
                  <a:lnTo>
                    <a:pt x="241010" y="191378"/>
                  </a:lnTo>
                  <a:lnTo>
                    <a:pt x="210232" y="227458"/>
                  </a:lnTo>
                  <a:lnTo>
                    <a:pt x="145907" y="236870"/>
                  </a:lnTo>
                  <a:lnTo>
                    <a:pt x="81582" y="236870"/>
                  </a:lnTo>
                  <a:lnTo>
                    <a:pt x="53342" y="265107"/>
                  </a:lnTo>
                  <a:lnTo>
                    <a:pt x="53342" y="282363"/>
                  </a:lnTo>
                  <a:lnTo>
                    <a:pt x="36084" y="301187"/>
                  </a:lnTo>
                  <a:close/>
                </a:path>
              </a:pathLst>
            </a:custGeom>
            <a:solidFill>
              <a:srgbClr val="000000"/>
            </a:solidFill>
          </p:spPr>
          <p:txBody>
            <a:bodyPr wrap="square" lIns="0" tIns="0" rIns="0" bIns="0" rtlCol="0"/>
            <a:lstStyle/>
            <a:p>
              <a:endParaRPr/>
            </a:p>
          </p:txBody>
        </p:sp>
        <p:sp>
          <p:nvSpPr>
            <p:cNvPr id="18" name="object 16"/>
            <p:cNvSpPr/>
            <p:nvPr/>
          </p:nvSpPr>
          <p:spPr>
            <a:xfrm>
              <a:off x="4991358" y="2133814"/>
              <a:ext cx="265430" cy="301625"/>
            </a:xfrm>
            <a:custGeom>
              <a:avLst/>
              <a:gdLst/>
              <a:ahLst/>
              <a:cxnLst/>
              <a:rect l="l" t="t" r="r" b="b"/>
              <a:pathLst>
                <a:path w="265429" h="301625">
                  <a:moveTo>
                    <a:pt x="81582" y="18824"/>
                  </a:moveTo>
                  <a:lnTo>
                    <a:pt x="155320" y="0"/>
                  </a:lnTo>
                  <a:lnTo>
                    <a:pt x="246316" y="26667"/>
                  </a:lnTo>
                  <a:lnTo>
                    <a:pt x="265143" y="90984"/>
                  </a:lnTo>
                  <a:lnTo>
                    <a:pt x="255730" y="174125"/>
                  </a:lnTo>
                  <a:lnTo>
                    <a:pt x="210232" y="227461"/>
                  </a:lnTo>
                  <a:lnTo>
                    <a:pt x="145907" y="236874"/>
                  </a:lnTo>
                  <a:lnTo>
                    <a:pt x="81582" y="236874"/>
                  </a:lnTo>
                  <a:lnTo>
                    <a:pt x="53342" y="265110"/>
                  </a:lnTo>
                  <a:lnTo>
                    <a:pt x="53342" y="282366"/>
                  </a:lnTo>
                  <a:lnTo>
                    <a:pt x="36084" y="301190"/>
                  </a:lnTo>
                  <a:lnTo>
                    <a:pt x="0" y="291778"/>
                  </a:lnTo>
                  <a:lnTo>
                    <a:pt x="7844" y="246286"/>
                  </a:lnTo>
                  <a:lnTo>
                    <a:pt x="36084" y="210206"/>
                  </a:lnTo>
                  <a:lnTo>
                    <a:pt x="90996" y="181969"/>
                  </a:lnTo>
                  <a:lnTo>
                    <a:pt x="145907" y="191381"/>
                  </a:lnTo>
                  <a:lnTo>
                    <a:pt x="191405" y="181969"/>
                  </a:lnTo>
                  <a:lnTo>
                    <a:pt x="218076" y="136477"/>
                  </a:lnTo>
                  <a:lnTo>
                    <a:pt x="218076" y="81572"/>
                  </a:lnTo>
                  <a:lnTo>
                    <a:pt x="191405" y="54904"/>
                  </a:lnTo>
                  <a:lnTo>
                    <a:pt x="155320" y="54904"/>
                  </a:lnTo>
                  <a:lnTo>
                    <a:pt x="117667" y="64316"/>
                  </a:lnTo>
                  <a:lnTo>
                    <a:pt x="90996" y="81572"/>
                  </a:lnTo>
                  <a:lnTo>
                    <a:pt x="62755" y="64316"/>
                  </a:lnTo>
                  <a:lnTo>
                    <a:pt x="81582" y="18824"/>
                  </a:lnTo>
                  <a:close/>
                </a:path>
              </a:pathLst>
            </a:custGeom>
            <a:ln w="3175">
              <a:solidFill>
                <a:srgbClr val="FFFFFF"/>
              </a:solidFill>
            </a:ln>
          </p:spPr>
          <p:txBody>
            <a:bodyPr wrap="square" lIns="0" tIns="0" rIns="0" bIns="0" rtlCol="0"/>
            <a:lstStyle/>
            <a:p>
              <a:endParaRPr/>
            </a:p>
          </p:txBody>
        </p:sp>
        <p:sp>
          <p:nvSpPr>
            <p:cNvPr id="19" name="object 17"/>
            <p:cNvSpPr/>
            <p:nvPr/>
          </p:nvSpPr>
          <p:spPr>
            <a:xfrm>
              <a:off x="4927033" y="2472665"/>
              <a:ext cx="75565" cy="71120"/>
            </a:xfrm>
            <a:custGeom>
              <a:avLst/>
              <a:gdLst/>
              <a:ahLst/>
              <a:cxnLst/>
              <a:rect l="l" t="t" r="r" b="b"/>
              <a:pathLst>
                <a:path w="75564" h="71119">
                  <a:moveTo>
                    <a:pt x="40046" y="70511"/>
                  </a:moveTo>
                  <a:lnTo>
                    <a:pt x="3891" y="50912"/>
                  </a:lnTo>
                  <a:lnTo>
                    <a:pt x="0" y="35284"/>
                  </a:lnTo>
                  <a:lnTo>
                    <a:pt x="2853" y="21696"/>
                  </a:lnTo>
                  <a:lnTo>
                    <a:pt x="10664" y="10584"/>
                  </a:lnTo>
                  <a:lnTo>
                    <a:pt x="22311" y="3002"/>
                  </a:lnTo>
                  <a:lnTo>
                    <a:pt x="36671" y="0"/>
                  </a:lnTo>
                  <a:lnTo>
                    <a:pt x="51536" y="2596"/>
                  </a:lnTo>
                  <a:lnTo>
                    <a:pt x="63584" y="9729"/>
                  </a:lnTo>
                  <a:lnTo>
                    <a:pt x="71824" y="20388"/>
                  </a:lnTo>
                  <a:lnTo>
                    <a:pt x="75263" y="33565"/>
                  </a:lnTo>
                  <a:lnTo>
                    <a:pt x="72561" y="47829"/>
                  </a:lnTo>
                  <a:lnTo>
                    <a:pt x="65090" y="59299"/>
                  </a:lnTo>
                  <a:lnTo>
                    <a:pt x="53902" y="67139"/>
                  </a:lnTo>
                  <a:lnTo>
                    <a:pt x="40046" y="70511"/>
                  </a:lnTo>
                  <a:close/>
                </a:path>
              </a:pathLst>
            </a:custGeom>
            <a:solidFill>
              <a:srgbClr val="000000"/>
            </a:solidFill>
          </p:spPr>
          <p:txBody>
            <a:bodyPr wrap="square" lIns="0" tIns="0" rIns="0" bIns="0" rtlCol="0"/>
            <a:lstStyle/>
            <a:p>
              <a:endParaRPr/>
            </a:p>
          </p:txBody>
        </p:sp>
        <p:sp>
          <p:nvSpPr>
            <p:cNvPr id="20" name="object 18"/>
            <p:cNvSpPr/>
            <p:nvPr/>
          </p:nvSpPr>
          <p:spPr>
            <a:xfrm>
              <a:off x="4927033" y="2472665"/>
              <a:ext cx="75565" cy="71120"/>
            </a:xfrm>
            <a:custGeom>
              <a:avLst/>
              <a:gdLst/>
              <a:ahLst/>
              <a:cxnLst/>
              <a:rect l="l" t="t" r="r" b="b"/>
              <a:pathLst>
                <a:path w="75564" h="71119">
                  <a:moveTo>
                    <a:pt x="0" y="35284"/>
                  </a:moveTo>
                  <a:lnTo>
                    <a:pt x="2853" y="21696"/>
                  </a:lnTo>
                  <a:lnTo>
                    <a:pt x="10664" y="10584"/>
                  </a:lnTo>
                  <a:lnTo>
                    <a:pt x="22311" y="3002"/>
                  </a:lnTo>
                  <a:lnTo>
                    <a:pt x="36671" y="0"/>
                  </a:lnTo>
                  <a:lnTo>
                    <a:pt x="51536" y="2596"/>
                  </a:lnTo>
                  <a:lnTo>
                    <a:pt x="63584" y="9729"/>
                  </a:lnTo>
                  <a:lnTo>
                    <a:pt x="71824" y="20388"/>
                  </a:lnTo>
                  <a:lnTo>
                    <a:pt x="75263" y="33565"/>
                  </a:lnTo>
                  <a:lnTo>
                    <a:pt x="72561" y="47829"/>
                  </a:lnTo>
                  <a:lnTo>
                    <a:pt x="65090" y="59299"/>
                  </a:lnTo>
                  <a:lnTo>
                    <a:pt x="53902" y="67139"/>
                  </a:lnTo>
                  <a:lnTo>
                    <a:pt x="40046" y="70511"/>
                  </a:lnTo>
                  <a:lnTo>
                    <a:pt x="24673" y="68048"/>
                  </a:lnTo>
                  <a:lnTo>
                    <a:pt x="12349" y="61197"/>
                  </a:lnTo>
                  <a:lnTo>
                    <a:pt x="3891" y="50912"/>
                  </a:lnTo>
                  <a:lnTo>
                    <a:pt x="120" y="38146"/>
                  </a:lnTo>
                  <a:lnTo>
                    <a:pt x="0" y="35284"/>
                  </a:lnTo>
                  <a:close/>
                </a:path>
              </a:pathLst>
            </a:custGeom>
            <a:ln w="3175">
              <a:solidFill>
                <a:srgbClr val="FFFFFF"/>
              </a:solidFill>
            </a:ln>
          </p:spPr>
          <p:txBody>
            <a:bodyPr wrap="square" lIns="0" tIns="0" rIns="0" bIns="0" rtlCol="0"/>
            <a:lstStyle/>
            <a:p>
              <a:endParaRPr/>
            </a:p>
          </p:txBody>
        </p:sp>
      </p:grpSp>
    </p:spTree>
    <p:extLst>
      <p:ext uri="{BB962C8B-B14F-4D97-AF65-F5344CB8AC3E}">
        <p14:creationId xmlns:p14="http://schemas.microsoft.com/office/powerpoint/2010/main" val="2497285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Purpose</a:t>
            </a:r>
            <a:endParaRPr lang="en-US" dirty="0"/>
          </a:p>
        </p:txBody>
      </p:sp>
      <p:sp>
        <p:nvSpPr>
          <p:cNvPr id="38915" name="Rectangle 3"/>
          <p:cNvSpPr>
            <a:spLocks noGrp="1" noChangeArrowheads="1"/>
          </p:cNvSpPr>
          <p:nvPr>
            <p:ph idx="1"/>
          </p:nvPr>
        </p:nvSpPr>
        <p:spPr/>
        <p:txBody>
          <a:bodyPr/>
          <a:lstStyle/>
          <a:p>
            <a:r>
              <a:rPr lang="en-US" dirty="0" smtClean="0"/>
              <a:t>“In enacting this chapter, the Legislature finds and declares that the public commissions, boards and councils and the other public agencies in this State exist to aid in the conduct of the people’s business. It is the intent of the law that their actions be taken openly and that their deliberations be conducted openly.”</a:t>
            </a:r>
          </a:p>
          <a:p>
            <a:endParaRPr lang="en-US" dirty="0" smtClean="0"/>
          </a:p>
          <a:p>
            <a:r>
              <a:rPr lang="en-US" dirty="0" smtClean="0"/>
              <a:t>“The people of this State do not yield their sovereignty to the agencies which serve them. The people, in delegating authority, do not give their public servants the right to decide what is good for the people to know and what is not good for them to know. The people insist on remaining informed so that they may retain control over the instruments they have created.”</a:t>
            </a:r>
          </a:p>
          <a:p>
            <a:endParaRPr lang="en-US" dirty="0" smtClean="0"/>
          </a:p>
          <a:p>
            <a:pPr marL="0" indent="0" algn="r">
              <a:buNone/>
            </a:pPr>
            <a:r>
              <a:rPr lang="en-US" i="1" dirty="0" smtClean="0"/>
              <a:t>Government Code section 54950</a:t>
            </a:r>
            <a:endParaRPr lang="en-US"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Principle</a:t>
            </a:r>
            <a:endParaRPr lang="en-US" dirty="0"/>
          </a:p>
        </p:txBody>
      </p:sp>
      <p:sp>
        <p:nvSpPr>
          <p:cNvPr id="5123" name="Rectangle 3"/>
          <p:cNvSpPr>
            <a:spLocks noGrp="1" noChangeArrowheads="1"/>
          </p:cNvSpPr>
          <p:nvPr>
            <p:ph idx="1"/>
          </p:nvPr>
        </p:nvSpPr>
        <p:spPr/>
        <p:txBody>
          <a:bodyPr/>
          <a:lstStyle/>
          <a:p>
            <a:r>
              <a:rPr lang="en-US" dirty="0" smtClean="0"/>
              <a:t>“All meetings of the legislative body of a local agency shall be open and public, and all persons shall be permitted to attend any meeting of the legislative body of a local agency, except as otherwise provided in this chapter.”</a:t>
            </a:r>
            <a:br>
              <a:rPr lang="en-US" dirty="0" smtClean="0"/>
            </a:br>
            <a:r>
              <a:rPr lang="en-US" dirty="0" smtClean="0"/>
              <a:t>				</a:t>
            </a:r>
          </a:p>
          <a:p>
            <a:pPr marL="0" indent="0" algn="r">
              <a:buNone/>
            </a:pPr>
            <a:r>
              <a:rPr lang="en-US" i="1" dirty="0" smtClean="0"/>
              <a:t>Government Code section 54953(a)</a:t>
            </a:r>
            <a:endParaRPr lang="en-US"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Key Components</a:t>
            </a:r>
            <a:endParaRPr lang="en-US" dirty="0"/>
          </a:p>
        </p:txBody>
      </p:sp>
      <p:sp>
        <p:nvSpPr>
          <p:cNvPr id="3" name="Content Placeholder 2"/>
          <p:cNvSpPr>
            <a:spLocks noGrp="1"/>
          </p:cNvSpPr>
          <p:nvPr>
            <p:ph idx="1"/>
          </p:nvPr>
        </p:nvSpPr>
        <p:spPr/>
        <p:txBody>
          <a:bodyPr/>
          <a:lstStyle/>
          <a:p>
            <a:r>
              <a:rPr lang="en-US" smtClean="0"/>
              <a:t>All meetings shall be open and public.</a:t>
            </a:r>
          </a:p>
          <a:p>
            <a:endParaRPr lang="en-US" smtClean="0"/>
          </a:p>
          <a:p>
            <a:r>
              <a:rPr lang="en-US" smtClean="0"/>
              <a:t>The public shall know ahead of time when and where you plan to meet and what you intend to discuss.</a:t>
            </a:r>
          </a:p>
          <a:p>
            <a:endParaRPr lang="en-US" smtClean="0"/>
          </a:p>
          <a:p>
            <a:r>
              <a:rPr lang="en-US" smtClean="0"/>
              <a:t>All persons shall be permitted to attend and testify at the meeting.</a:t>
            </a:r>
          </a:p>
          <a:p>
            <a:endParaRPr lang="en-US" dirty="0"/>
          </a:p>
        </p:txBody>
      </p:sp>
      <p:pic>
        <p:nvPicPr>
          <p:cNvPr id="1026" name="Picture 2" descr="http://www.worldwidedojo.com/reality-based/wp-content/uploads/key-component-sml.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24200" y="3429000"/>
            <a:ext cx="3126638"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044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This so called… “Meeting”</a:t>
            </a:r>
            <a:endParaRPr lang="en-US" dirty="0"/>
          </a:p>
        </p:txBody>
      </p:sp>
      <p:sp>
        <p:nvSpPr>
          <p:cNvPr id="6147" name="Rectangle 3"/>
          <p:cNvSpPr>
            <a:spLocks noGrp="1" noChangeArrowheads="1"/>
          </p:cNvSpPr>
          <p:nvPr>
            <p:ph idx="1"/>
          </p:nvPr>
        </p:nvSpPr>
        <p:spPr/>
        <p:txBody>
          <a:bodyPr/>
          <a:lstStyle/>
          <a:p>
            <a:r>
              <a:rPr lang="en-US" dirty="0" smtClean="0"/>
              <a:t>“As used in this chapter, “meeting” means any congregation of a majority of the members of a legislative body at the same time and location, including teleconference location as permitted by Section 54953, to hear, discuss, deliberate, or take action on any item that is within the subject matter jurisdiction of the legislative body”</a:t>
            </a:r>
          </a:p>
          <a:p>
            <a:pPr marL="0" indent="0">
              <a:buNone/>
            </a:pPr>
            <a:endParaRPr lang="en-US" dirty="0" smtClean="0"/>
          </a:p>
          <a:p>
            <a:pPr marL="0" indent="0" algn="r">
              <a:buNone/>
            </a:pPr>
            <a:r>
              <a:rPr lang="en-US" i="1" dirty="0" smtClean="0"/>
              <a:t>Government Code section 54952.2(a)</a:t>
            </a:r>
          </a:p>
          <a:p>
            <a:endParaRPr lang="en-US" dirty="0" smtClean="0"/>
          </a:p>
          <a:p>
            <a:r>
              <a:rPr lang="en-US" dirty="0" smtClean="0"/>
              <a:t>“‘Meeting’ includes any congregation of a majority of the members of a state body at the same time and place to hear, discuss, or deliberate upon any item that is within the subject matter jurisdiction of the state body to which it pertains.</a:t>
            </a:r>
          </a:p>
          <a:p>
            <a:pPr marL="0" indent="0">
              <a:buNone/>
            </a:pPr>
            <a:endParaRPr lang="en-US" dirty="0" smtClean="0"/>
          </a:p>
          <a:p>
            <a:pPr marL="0" indent="0" algn="r">
              <a:buNone/>
            </a:pPr>
            <a:r>
              <a:rPr lang="en-US" i="1" dirty="0" smtClean="0"/>
              <a:t>Government Code section 11122.5(a)</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Meetings</a:t>
            </a:r>
            <a:endParaRPr lang="en-US" dirty="0"/>
          </a:p>
        </p:txBody>
      </p:sp>
      <p:sp>
        <p:nvSpPr>
          <p:cNvPr id="3" name="Content Placeholder 2"/>
          <p:cNvSpPr>
            <a:spLocks noGrp="1"/>
          </p:cNvSpPr>
          <p:nvPr>
            <p:ph idx="1"/>
          </p:nvPr>
        </p:nvSpPr>
        <p:spPr/>
        <p:txBody>
          <a:bodyPr>
            <a:normAutofit/>
          </a:bodyPr>
          <a:lstStyle/>
          <a:p>
            <a:r>
              <a:rPr lang="en-US" dirty="0" smtClean="0"/>
              <a:t>A meeting is a gathering of a majority of members to hear or discuss any item of Board business or potential business (very broad). A meeting can simply be the exchange of information.</a:t>
            </a:r>
          </a:p>
          <a:p>
            <a:endParaRPr lang="en-US" dirty="0" smtClean="0"/>
          </a:p>
          <a:p>
            <a:r>
              <a:rPr lang="en-US" dirty="0" smtClean="0"/>
              <a:t>The Board CANNOT meet to discuss Board business outside of a meeting that the public has not received proper notice about. Generally, Board members cannot meet for coffee or lunch to discuss Board business outside of a meeting.</a:t>
            </a:r>
          </a:p>
          <a:p>
            <a:endParaRPr lang="en-US" dirty="0" smtClean="0"/>
          </a:p>
          <a:p>
            <a:r>
              <a:rPr lang="en-US" dirty="0" smtClean="0"/>
              <a:t>There are a few exceptions where a majority of you can get together without violating the Brown Act, e.g., attending a conference that is open to the public, social or other event – but don’t talk shop.</a:t>
            </a:r>
          </a:p>
          <a:p>
            <a:endParaRPr lang="en-US" dirty="0" smtClean="0"/>
          </a:p>
        </p:txBody>
      </p:sp>
    </p:spTree>
    <p:extLst>
      <p:ext uri="{BB962C8B-B14F-4D97-AF65-F5344CB8AC3E}">
        <p14:creationId xmlns:p14="http://schemas.microsoft.com/office/powerpoint/2010/main" val="450227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Discussing Outside </a:t>
            </a:r>
            <a:r>
              <a:rPr lang="en-US" dirty="0"/>
              <a:t>of a </a:t>
            </a:r>
            <a:r>
              <a:rPr lang="en-US" dirty="0" smtClean="0"/>
              <a:t>Meeting</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“A majority of the members of a legislative body shall not, outside a meeting authorized by this chapter, use a series of communications of any kind, directly or through intermediaries, to discuss, deliberate, or take action on any item of </a:t>
            </a:r>
            <a:r>
              <a:rPr lang="en-US" dirty="0" smtClean="0"/>
              <a:t>business </a:t>
            </a:r>
            <a:r>
              <a:rPr lang="en-US" dirty="0"/>
              <a:t>that is within the subject matter jurisdiction of the legislative body.</a:t>
            </a:r>
          </a:p>
          <a:p>
            <a:pPr marL="0" indent="0">
              <a:buNone/>
            </a:pPr>
            <a:r>
              <a:rPr lang="en-US" dirty="0"/>
              <a:t>					</a:t>
            </a:r>
          </a:p>
          <a:p>
            <a:pPr marL="0" indent="0" algn="r">
              <a:buNone/>
            </a:pPr>
            <a:r>
              <a:rPr lang="en-US" i="1" dirty="0"/>
              <a:t>Government Code section 54952.2(b)</a:t>
            </a:r>
          </a:p>
          <a:p>
            <a:endParaRPr lang="en-US" dirty="0"/>
          </a:p>
          <a:p>
            <a:endParaRPr lang="en-US" dirty="0"/>
          </a:p>
        </p:txBody>
      </p:sp>
      <p:pic>
        <p:nvPicPr>
          <p:cNvPr id="2050" name="Picture 2" descr="http://img09.deviantart.net/6078/i/2012/201/c/d/talking_ducks_by_a_wingmaster-d5819oc.jpg"/>
          <p:cNvPicPr>
            <a:picLocks noChangeAspect="1" noChangeArrowheads="1"/>
          </p:cNvPicPr>
          <p:nvPr/>
        </p:nvPicPr>
        <p:blipFill rotWithShape="1">
          <a:blip r:embed="rId2">
            <a:extLst>
              <a:ext uri="{28A0092B-C50C-407E-A947-70E740481C1C}">
                <a14:useLocalDpi xmlns:a14="http://schemas.microsoft.com/office/drawing/2010/main" val="0"/>
              </a:ext>
            </a:extLst>
          </a:blip>
          <a:srcRect l="10629" t="13495" r="12037" b="11819"/>
          <a:stretch/>
        </p:blipFill>
        <p:spPr bwMode="auto">
          <a:xfrm>
            <a:off x="762000" y="4000500"/>
            <a:ext cx="4267200" cy="255051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535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“Action Taken”</a:t>
            </a:r>
            <a:endParaRPr lang="en-US" dirty="0"/>
          </a:p>
        </p:txBody>
      </p:sp>
      <p:sp>
        <p:nvSpPr>
          <p:cNvPr id="9219" name="Rectangle 3"/>
          <p:cNvSpPr>
            <a:spLocks noGrp="1" noChangeArrowheads="1"/>
          </p:cNvSpPr>
          <p:nvPr>
            <p:ph idx="1"/>
          </p:nvPr>
        </p:nvSpPr>
        <p:spPr/>
        <p:txBody>
          <a:bodyPr/>
          <a:lstStyle/>
          <a:p>
            <a:endParaRPr lang="en-US" dirty="0"/>
          </a:p>
          <a:p>
            <a:r>
              <a:rPr lang="en-US" dirty="0" smtClean="0"/>
              <a:t>“Action </a:t>
            </a:r>
            <a:r>
              <a:rPr lang="en-US" dirty="0"/>
              <a:t>taken” means:</a:t>
            </a:r>
          </a:p>
          <a:p>
            <a:pPr lvl="1"/>
            <a:endParaRPr lang="en-US" dirty="0" smtClean="0"/>
          </a:p>
          <a:p>
            <a:pPr lvl="1"/>
            <a:r>
              <a:rPr lang="en-US" dirty="0" smtClean="0"/>
              <a:t>A </a:t>
            </a:r>
            <a:r>
              <a:rPr lang="en-US" dirty="0"/>
              <a:t>collective decision made by a majority of the members of a legislative body, </a:t>
            </a:r>
          </a:p>
          <a:p>
            <a:pPr lvl="1"/>
            <a:endParaRPr lang="en-US" dirty="0" smtClean="0"/>
          </a:p>
          <a:p>
            <a:pPr lvl="1"/>
            <a:r>
              <a:rPr lang="en-US" dirty="0" smtClean="0"/>
              <a:t>A </a:t>
            </a:r>
            <a:r>
              <a:rPr lang="en-US" dirty="0"/>
              <a:t>collective commitment or promise by a majority of the members of a legislative body to make a positive or a negative decision, or </a:t>
            </a:r>
          </a:p>
          <a:p>
            <a:pPr lvl="1"/>
            <a:endParaRPr lang="en-US" dirty="0" smtClean="0"/>
          </a:p>
          <a:p>
            <a:pPr lvl="1"/>
            <a:r>
              <a:rPr lang="en-US" dirty="0" smtClean="0"/>
              <a:t>An </a:t>
            </a:r>
            <a:r>
              <a:rPr lang="en-US" dirty="0"/>
              <a:t>actual vote by a majority of the members of a legislative body when sitting as a body or entity, upon a motion, proposal, resolution, order or ordinance</a:t>
            </a:r>
            <a:r>
              <a:rPr lang="en-US" dirty="0" smtClean="0"/>
              <a:t>.</a:t>
            </a:r>
            <a:endParaRPr lang="en-US" dirty="0"/>
          </a:p>
          <a:p>
            <a:pPr marL="457200" lvl="1" indent="0">
              <a:buNone/>
            </a:pPr>
            <a:endParaRPr lang="en-US" dirty="0" smtClean="0"/>
          </a:p>
          <a:p>
            <a:pPr marL="457200" lvl="1" indent="0">
              <a:buNone/>
            </a:pPr>
            <a:endParaRPr lang="en-US" dirty="0"/>
          </a:p>
          <a:p>
            <a:pPr marL="457200" lvl="1" indent="0" algn="r">
              <a:buNone/>
            </a:pPr>
            <a:r>
              <a:rPr lang="en-US" i="1" dirty="0"/>
              <a:t>Government Code section 54952.6</a:t>
            </a:r>
          </a:p>
          <a:p>
            <a:pPr marL="457200" lvl="1" indent="0">
              <a:buNone/>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1124</TotalTime>
  <Words>1929</Words>
  <Application>Microsoft Office PowerPoint</Application>
  <PresentationFormat>On-screen Show (4:3)</PresentationFormat>
  <Paragraphs>166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Black</vt:lpstr>
      <vt:lpstr>Tahoma</vt:lpstr>
      <vt:lpstr>Trebuchet MS</vt:lpstr>
      <vt:lpstr>Wingdings 3</vt:lpstr>
      <vt:lpstr>Facet</vt:lpstr>
      <vt:lpstr>The Looking Glass:  Eyes of Transparency</vt:lpstr>
      <vt:lpstr>Transparency Laws: The Big Picture</vt:lpstr>
      <vt:lpstr>Purpose</vt:lpstr>
      <vt:lpstr>Principle</vt:lpstr>
      <vt:lpstr>3 Key Components</vt:lpstr>
      <vt:lpstr>This so called… “Meeting”</vt:lpstr>
      <vt:lpstr>Meetings</vt:lpstr>
      <vt:lpstr>Discussing Outside of a Meeting </vt:lpstr>
      <vt:lpstr>“Action Taken”</vt:lpstr>
      <vt:lpstr>Not a Meeting</vt:lpstr>
      <vt:lpstr>Socializing</vt:lpstr>
      <vt:lpstr>Teleconferencing</vt:lpstr>
      <vt:lpstr>Meetings within Boundaries except:</vt:lpstr>
      <vt:lpstr>Types of Meetings</vt:lpstr>
      <vt:lpstr>Emergency Meetings</vt:lpstr>
      <vt:lpstr>Special meetings</vt:lpstr>
      <vt:lpstr>Notice of regular meetings</vt:lpstr>
      <vt:lpstr>Agenda Requirements</vt:lpstr>
      <vt:lpstr>Electronic Medium</vt:lpstr>
      <vt:lpstr>Is it a Public Record?</vt:lpstr>
      <vt:lpstr>Resources </vt:lpstr>
      <vt:lpstr>Questions?</vt:lpstr>
    </vt:vector>
  </TitlesOfParts>
  <Company>LACCD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Information Technology</dc:creator>
  <cp:lastModifiedBy>Linda Allday</cp:lastModifiedBy>
  <cp:revision>44</cp:revision>
  <cp:lastPrinted>2018-10-04T16:47:48Z</cp:lastPrinted>
  <dcterms:created xsi:type="dcterms:W3CDTF">2002-08-26T17:53:23Z</dcterms:created>
  <dcterms:modified xsi:type="dcterms:W3CDTF">2018-10-09T16:18:28Z</dcterms:modified>
</cp:coreProperties>
</file>