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4"/>
    <p:sldMasterId id="2147483673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E549C4-6CA5-4AC6-9815-672A226137F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50F8FF-FB38-489C-B282-722C0558B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44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10091a64cc_0_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210091a64cc_0_661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43" name="Google Shape;143;g210091a64cc_0_66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0091a64c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424612" cy="3613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210091a64cc_0_12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168451" indent="0">
              <a:buNone/>
            </a:pPr>
            <a:endParaRPr sz="1800" dirty="0"/>
          </a:p>
        </p:txBody>
      </p:sp>
      <p:sp>
        <p:nvSpPr>
          <p:cNvPr id="158" name="Google Shape;158;g210091a64cc_0_12:notes"/>
          <p:cNvSpPr txBox="1">
            <a:spLocks noGrp="1"/>
          </p:cNvSpPr>
          <p:nvPr>
            <p:ph type="sldNum" idx="12"/>
          </p:nvPr>
        </p:nvSpPr>
        <p:spPr>
          <a:xfrm>
            <a:off x="4162784" y="9149648"/>
            <a:ext cx="3184733" cy="481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dd82d59037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1dd82d59037_0_184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161766" indent="0">
              <a:buClr>
                <a:schemeClr val="dk1"/>
              </a:buClr>
              <a:buSzPts val="1200"/>
              <a:buNone/>
            </a:pPr>
            <a:endParaRPr dirty="0"/>
          </a:p>
        </p:txBody>
      </p:sp>
      <p:sp>
        <p:nvSpPr>
          <p:cNvPr id="168" name="Google Shape;168;g1dd82d59037_0_18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>
              <a:buSzPts val="1400"/>
            </a:pPr>
            <a:fld id="{00000000-1234-1234-1234-123412341234}" type="slidenum">
              <a:rPr lang="en"/>
              <a:pPr>
                <a:buSzPts val="1400"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10091a64cc_0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g210091a64cc_0_845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96" name="Google Shape;196;g210091a64cc_0_84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10091a64c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10091a64cc_0_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10efe2fe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10efe2fe5b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dd82d59037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g1dd82d59037_0_98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>
              <a:buClr>
                <a:schemeClr val="dk1"/>
              </a:buClr>
              <a:buSzPts val="2000"/>
              <a:buNone/>
            </a:pPr>
            <a:endParaRPr sz="2000"/>
          </a:p>
        </p:txBody>
      </p:sp>
      <p:sp>
        <p:nvSpPr>
          <p:cNvPr id="223" name="Google Shape;223;g1dd82d59037_0_9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628650" y="820342"/>
            <a:ext cx="7886700" cy="4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cjc.org/wp-content/uploads/19.b.i-FirstReading-StandardsCriteriaEvidence-CLEAN-2022-12-09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ccjc.org/standards-review-comment-for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Accreditation Update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 Council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24,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8048" y="915754"/>
            <a:ext cx="1947720" cy="1947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372" y="661633"/>
            <a:ext cx="2531225" cy="253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3861" y="2738018"/>
            <a:ext cx="1947720" cy="194772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/>
          <p:nvPr/>
        </p:nvSpPr>
        <p:spPr>
          <a:xfrm>
            <a:off x="1291980" y="1684871"/>
            <a:ext cx="15429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Educational Master Plan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50615" y="554549"/>
            <a:ext cx="2920538" cy="2920538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8"/>
          <p:cNvSpPr txBox="1"/>
          <p:nvPr/>
        </p:nvSpPr>
        <p:spPr>
          <a:xfrm>
            <a:off x="4113320" y="1703194"/>
            <a:ext cx="12570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Strategic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Directions</a:t>
            </a:r>
            <a:endParaRPr sz="1100"/>
          </a:p>
        </p:txBody>
      </p:sp>
      <p:pic>
        <p:nvPicPr>
          <p:cNvPr id="151" name="Google Shape;151;p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37906" y="2889457"/>
            <a:ext cx="2162642" cy="20796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8"/>
          <p:cNvSpPr txBox="1"/>
          <p:nvPr/>
        </p:nvSpPr>
        <p:spPr>
          <a:xfrm>
            <a:off x="2416427" y="3582172"/>
            <a:ext cx="14055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Institutional Self-Evaluation Report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8"/>
          <p:cNvSpPr txBox="1"/>
          <p:nvPr/>
        </p:nvSpPr>
        <p:spPr>
          <a:xfrm>
            <a:off x="5729469" y="3468798"/>
            <a:ext cx="13542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Facilities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Master Plan</a:t>
            </a:r>
            <a:endParaRPr sz="1200" b="1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Google Shape;154;p28"/>
          <p:cNvSpPr txBox="1"/>
          <p:nvPr/>
        </p:nvSpPr>
        <p:spPr>
          <a:xfrm>
            <a:off x="6587012" y="1647945"/>
            <a:ext cx="10785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Technology Master Plan</a:t>
            </a:r>
            <a:endParaRPr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5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9495" y="1439572"/>
            <a:ext cx="4327821" cy="324215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9"/>
          <p:cNvSpPr txBox="1"/>
          <p:nvPr/>
        </p:nvSpPr>
        <p:spPr>
          <a:xfrm>
            <a:off x="5916899" y="2465340"/>
            <a:ext cx="6243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Year</a:t>
            </a:r>
            <a:endParaRPr sz="1100"/>
          </a:p>
        </p:txBody>
      </p:sp>
      <p:sp>
        <p:nvSpPr>
          <p:cNvPr id="162" name="Google Shape;162;p29"/>
          <p:cNvSpPr txBox="1">
            <a:spLocks noGrp="1"/>
          </p:cNvSpPr>
          <p:nvPr>
            <p:ph type="title"/>
          </p:nvPr>
        </p:nvSpPr>
        <p:spPr>
          <a:xfrm>
            <a:off x="628650" y="820342"/>
            <a:ext cx="7886700" cy="4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b="1"/>
              <a:t>Accreditation Cycle and Reports</a:t>
            </a:r>
            <a:endParaRPr/>
          </a:p>
        </p:txBody>
      </p:sp>
      <p:sp>
        <p:nvSpPr>
          <p:cNvPr id="163" name="Google Shape;163;p29"/>
          <p:cNvSpPr txBox="1"/>
          <p:nvPr/>
        </p:nvSpPr>
        <p:spPr>
          <a:xfrm>
            <a:off x="531115" y="1549300"/>
            <a:ext cx="3809700" cy="33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27000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" sz="16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Institutional Self Evaluation &amp; Comprehensive Review </a:t>
            </a:r>
            <a:r>
              <a:rPr lang="en" sz="16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600" b="0" i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7 years</a:t>
            </a:r>
            <a:r>
              <a:rPr lang="en" sz="16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100"/>
          </a:p>
          <a:p>
            <a:pPr marL="381000" marR="0" lvl="1" indent="-1270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lang="en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Up Reports </a:t>
            </a:r>
            <a:r>
              <a:rPr lang="en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(if required)</a:t>
            </a:r>
            <a:endParaRPr sz="1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0" marR="0" lvl="0" indent="-1270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" sz="16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Midterm Reporting (</a:t>
            </a:r>
            <a:r>
              <a:rPr lang="en" sz="1600" b="0" i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" sz="1600" b="0" i="1" u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" sz="1600" b="0" i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 after comp review</a:t>
            </a:r>
            <a:r>
              <a:rPr lang="en" sz="16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100"/>
          </a:p>
          <a:p>
            <a:pPr marL="127000" marR="0" lvl="0" indent="-1270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" sz="16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Ongoing Reporting </a:t>
            </a:r>
            <a:endParaRPr sz="1100"/>
          </a:p>
          <a:p>
            <a:pPr marL="381000" marR="0" lvl="1" indent="-1270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Annual Report</a:t>
            </a:r>
            <a:endParaRPr sz="1100"/>
          </a:p>
          <a:p>
            <a:pPr marL="381000" marR="0" lvl="1" indent="-1270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Annual Fiscal Report</a:t>
            </a:r>
            <a:endParaRPr sz="1100"/>
          </a:p>
          <a:p>
            <a:pPr marL="381000" marR="0" lvl="1" indent="-1270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Substantive Change</a:t>
            </a:r>
            <a:endParaRPr sz="1100"/>
          </a:p>
          <a:p>
            <a:pPr marL="381000" marR="0" lvl="1" indent="-254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1000" marR="0" lvl="1" indent="-1270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22 Training with ACCJC liaison to begin ISER work</a:t>
            </a:r>
            <a:endParaRPr sz="1100"/>
          </a:p>
        </p:txBody>
      </p:sp>
      <p:sp>
        <p:nvSpPr>
          <p:cNvPr id="164" name="Google Shape;164;p29"/>
          <p:cNvSpPr/>
          <p:nvPr/>
        </p:nvSpPr>
        <p:spPr>
          <a:xfrm>
            <a:off x="5392361" y="1777409"/>
            <a:ext cx="253500" cy="230400"/>
          </a:xfrm>
          <a:prstGeom prst="star4">
            <a:avLst>
              <a:gd name="adj" fmla="val 12500"/>
            </a:avLst>
          </a:prstGeom>
          <a:solidFill>
            <a:srgbClr val="C00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30"/>
          <p:cNvGrpSpPr/>
          <p:nvPr/>
        </p:nvGrpSpPr>
        <p:grpSpPr>
          <a:xfrm>
            <a:off x="554251" y="1262293"/>
            <a:ext cx="7727750" cy="3094200"/>
            <a:chOff x="530597" y="0"/>
            <a:chExt cx="10303666" cy="4125600"/>
          </a:xfrm>
        </p:grpSpPr>
        <p:sp>
          <p:nvSpPr>
            <p:cNvPr id="171" name="Google Shape;171;p30"/>
            <p:cNvSpPr/>
            <p:nvPr/>
          </p:nvSpPr>
          <p:spPr>
            <a:xfrm>
              <a:off x="878463" y="0"/>
              <a:ext cx="9955800" cy="4125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0"/>
            <p:cNvSpPr/>
            <p:nvPr/>
          </p:nvSpPr>
          <p:spPr>
            <a:xfrm>
              <a:off x="530597" y="1237637"/>
              <a:ext cx="1410900" cy="16503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0"/>
            <p:cNvSpPr txBox="1"/>
            <p:nvPr/>
          </p:nvSpPr>
          <p:spPr>
            <a:xfrm>
              <a:off x="599465" y="1306505"/>
              <a:ext cx="1272900" cy="151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1425" tIns="51425" rIns="51425" bIns="5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n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College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n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Self-Reflection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n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ISER</a:t>
              </a:r>
              <a:endParaRPr sz="1100"/>
            </a:p>
          </p:txBody>
        </p:sp>
        <p:sp>
          <p:nvSpPr>
            <p:cNvPr id="174" name="Google Shape;174;p30"/>
            <p:cNvSpPr/>
            <p:nvPr/>
          </p:nvSpPr>
          <p:spPr>
            <a:xfrm>
              <a:off x="2946466" y="1228891"/>
              <a:ext cx="1881000" cy="16503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0"/>
            <p:cNvSpPr txBox="1"/>
            <p:nvPr/>
          </p:nvSpPr>
          <p:spPr>
            <a:xfrm>
              <a:off x="3027021" y="1309446"/>
              <a:ext cx="1719900" cy="148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000" tIns="40000" rIns="40000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" sz="110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Team ISER Review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Standards Validation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Core Inquires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Off-Campus Site</a:t>
              </a:r>
              <a:endParaRPr sz="1100"/>
            </a:p>
          </p:txBody>
        </p:sp>
      </p:grpSp>
      <p:sp>
        <p:nvSpPr>
          <p:cNvPr id="176" name="Google Shape;176;p30"/>
          <p:cNvSpPr txBox="1">
            <a:spLocks noGrp="1"/>
          </p:cNvSpPr>
          <p:nvPr>
            <p:ph type="title"/>
          </p:nvPr>
        </p:nvSpPr>
        <p:spPr>
          <a:xfrm>
            <a:off x="471488" y="615256"/>
            <a:ext cx="59151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 b="1">
                <a:latin typeface="Calibri"/>
                <a:ea typeface="Calibri"/>
                <a:cs typeface="Calibri"/>
                <a:sym typeface="Calibri"/>
              </a:rPr>
              <a:t>Comprehensive Peer Review</a:t>
            </a:r>
            <a:endParaRPr/>
          </a:p>
        </p:txBody>
      </p:sp>
      <p:grpSp>
        <p:nvGrpSpPr>
          <p:cNvPr id="177" name="Google Shape;177;p30"/>
          <p:cNvGrpSpPr/>
          <p:nvPr/>
        </p:nvGrpSpPr>
        <p:grpSpPr>
          <a:xfrm>
            <a:off x="3759235" y="2183960"/>
            <a:ext cx="1619775" cy="1237725"/>
            <a:chOff x="4776574" y="1237637"/>
            <a:chExt cx="2159700" cy="1650300"/>
          </a:xfrm>
        </p:grpSpPr>
        <p:sp>
          <p:nvSpPr>
            <p:cNvPr id="178" name="Google Shape;178;p30"/>
            <p:cNvSpPr/>
            <p:nvPr/>
          </p:nvSpPr>
          <p:spPr>
            <a:xfrm>
              <a:off x="4776574" y="1237637"/>
              <a:ext cx="2159700" cy="16503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0"/>
            <p:cNvSpPr txBox="1"/>
            <p:nvPr/>
          </p:nvSpPr>
          <p:spPr>
            <a:xfrm>
              <a:off x="4857129" y="1318192"/>
              <a:ext cx="1998600" cy="148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 u="sng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Focused Site Visit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None/>
              </a:pPr>
              <a:r>
                <a:rPr lang="en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Core Inquires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None/>
              </a:pPr>
              <a:r>
                <a:rPr lang="en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On-Campus Site</a:t>
              </a:r>
              <a:endParaRPr sz="1100"/>
            </a:p>
          </p:txBody>
        </p:sp>
      </p:grpSp>
      <p:grpSp>
        <p:nvGrpSpPr>
          <p:cNvPr id="180" name="Google Shape;180;p30"/>
          <p:cNvGrpSpPr/>
          <p:nvPr/>
        </p:nvGrpSpPr>
        <p:grpSpPr>
          <a:xfrm>
            <a:off x="5549512" y="2183960"/>
            <a:ext cx="1619775" cy="1237725"/>
            <a:chOff x="7163610" y="1237637"/>
            <a:chExt cx="2159700" cy="1650300"/>
          </a:xfrm>
        </p:grpSpPr>
        <p:sp>
          <p:nvSpPr>
            <p:cNvPr id="181" name="Google Shape;181;p30"/>
            <p:cNvSpPr/>
            <p:nvPr/>
          </p:nvSpPr>
          <p:spPr>
            <a:xfrm>
              <a:off x="7163610" y="1237637"/>
              <a:ext cx="2159700" cy="16503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0"/>
            <p:cNvSpPr txBox="1"/>
            <p:nvPr/>
          </p:nvSpPr>
          <p:spPr>
            <a:xfrm>
              <a:off x="7244165" y="1318192"/>
              <a:ext cx="1998600" cy="148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Team Report</a:t>
              </a:r>
              <a:endParaRPr sz="1100"/>
            </a:p>
          </p:txBody>
        </p:sp>
      </p:grpSp>
      <p:sp>
        <p:nvSpPr>
          <p:cNvPr id="183" name="Google Shape;183;p30"/>
          <p:cNvSpPr/>
          <p:nvPr/>
        </p:nvSpPr>
        <p:spPr>
          <a:xfrm>
            <a:off x="3428703" y="2671386"/>
            <a:ext cx="498900" cy="3663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30"/>
          <p:cNvSpPr txBox="1"/>
          <p:nvPr/>
        </p:nvSpPr>
        <p:spPr>
          <a:xfrm>
            <a:off x="3375539" y="2685299"/>
            <a:ext cx="606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College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Prep</a:t>
            </a:r>
            <a:endParaRPr sz="1100"/>
          </a:p>
        </p:txBody>
      </p:sp>
      <p:grpSp>
        <p:nvGrpSpPr>
          <p:cNvPr id="185" name="Google Shape;185;p30"/>
          <p:cNvGrpSpPr/>
          <p:nvPr/>
        </p:nvGrpSpPr>
        <p:grpSpPr>
          <a:xfrm>
            <a:off x="7309000" y="2171141"/>
            <a:ext cx="1619775" cy="1237725"/>
            <a:chOff x="9550646" y="1237637"/>
            <a:chExt cx="2159700" cy="1650300"/>
          </a:xfrm>
        </p:grpSpPr>
        <p:sp>
          <p:nvSpPr>
            <p:cNvPr id="186" name="Google Shape;186;p30"/>
            <p:cNvSpPr/>
            <p:nvPr/>
          </p:nvSpPr>
          <p:spPr>
            <a:xfrm>
              <a:off x="9550646" y="1237637"/>
              <a:ext cx="2159700" cy="16503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0"/>
            <p:cNvSpPr txBox="1"/>
            <p:nvPr/>
          </p:nvSpPr>
          <p:spPr>
            <a:xfrm>
              <a:off x="9631201" y="1318192"/>
              <a:ext cx="1998600" cy="148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450" tIns="71450" rIns="71450" bIns="71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Commission Action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None/>
              </a:pPr>
              <a:r>
                <a:rPr lang="en" sz="1400" i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(Affirmation)</a:t>
              </a:r>
              <a:endParaRPr sz="1100"/>
            </a:p>
          </p:txBody>
        </p:sp>
      </p:grpSp>
      <p:sp>
        <p:nvSpPr>
          <p:cNvPr id="188" name="Google Shape;188;p30"/>
          <p:cNvSpPr/>
          <p:nvPr/>
        </p:nvSpPr>
        <p:spPr>
          <a:xfrm>
            <a:off x="-35483" y="3527164"/>
            <a:ext cx="1811400" cy="874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ISER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Due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12/15/24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30"/>
          <p:cNvSpPr/>
          <p:nvPr/>
        </p:nvSpPr>
        <p:spPr>
          <a:xfrm>
            <a:off x="1892569" y="3525740"/>
            <a:ext cx="1505400" cy="837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sz="1100"/>
          </a:p>
        </p:txBody>
      </p:sp>
      <p:sp>
        <p:nvSpPr>
          <p:cNvPr id="190" name="Google Shape;190;p30"/>
          <p:cNvSpPr/>
          <p:nvPr/>
        </p:nvSpPr>
        <p:spPr>
          <a:xfrm>
            <a:off x="3819662" y="3525416"/>
            <a:ext cx="1482600" cy="837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sz="1100"/>
          </a:p>
        </p:txBody>
      </p:sp>
      <p:sp>
        <p:nvSpPr>
          <p:cNvPr id="191" name="Google Shape;191;p30"/>
          <p:cNvSpPr/>
          <p:nvPr/>
        </p:nvSpPr>
        <p:spPr>
          <a:xfrm>
            <a:off x="7199393" y="3519377"/>
            <a:ext cx="1811400" cy="837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January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2026</a:t>
            </a:r>
            <a:endParaRPr sz="1100"/>
          </a:p>
        </p:txBody>
      </p:sp>
      <p:sp>
        <p:nvSpPr>
          <p:cNvPr id="192" name="Google Shape;192;p30"/>
          <p:cNvSpPr/>
          <p:nvPr/>
        </p:nvSpPr>
        <p:spPr>
          <a:xfrm>
            <a:off x="3382241" y="3023753"/>
            <a:ext cx="592282" cy="721415"/>
          </a:xfrm>
          <a:prstGeom prst="flowChartExtra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b="1"/>
              <a:t>Beyond the ISER</a:t>
            </a:r>
            <a:endParaRPr/>
          </a:p>
        </p:txBody>
      </p:sp>
      <p:sp>
        <p:nvSpPr>
          <p:cNvPr id="199" name="Google Shape;199;p31"/>
          <p:cNvSpPr/>
          <p:nvPr/>
        </p:nvSpPr>
        <p:spPr>
          <a:xfrm>
            <a:off x="629575" y="1721375"/>
            <a:ext cx="2322000" cy="896400"/>
          </a:xfrm>
          <a:prstGeom prst="chevron">
            <a:avLst>
              <a:gd name="adj" fmla="val 40000"/>
            </a:avLst>
          </a:prstGeom>
          <a:solidFill>
            <a:srgbClr val="8296B0"/>
          </a:solidFill>
          <a:ln w="127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1"/>
          <p:cNvSpPr/>
          <p:nvPr/>
        </p:nvSpPr>
        <p:spPr>
          <a:xfrm>
            <a:off x="1248802" y="1958518"/>
            <a:ext cx="1857945" cy="752921"/>
          </a:xfrm>
          <a:custGeom>
            <a:avLst/>
            <a:gdLst/>
            <a:ahLst/>
            <a:cxnLst/>
            <a:rect l="l" t="t" r="r" b="b"/>
            <a:pathLst>
              <a:path w="1960892" h="896334" extrusionOk="0">
                <a:moveTo>
                  <a:pt x="0" y="89633"/>
                </a:moveTo>
                <a:cubicBezTo>
                  <a:pt x="0" y="40130"/>
                  <a:pt x="40130" y="0"/>
                  <a:pt x="89633" y="0"/>
                </a:cubicBezTo>
                <a:lnTo>
                  <a:pt x="1871259" y="0"/>
                </a:lnTo>
                <a:cubicBezTo>
                  <a:pt x="1920762" y="0"/>
                  <a:pt x="1960892" y="40130"/>
                  <a:pt x="1960892" y="89633"/>
                </a:cubicBezTo>
                <a:lnTo>
                  <a:pt x="1960892" y="806701"/>
                </a:lnTo>
                <a:cubicBezTo>
                  <a:pt x="1960892" y="856204"/>
                  <a:pt x="1920762" y="896334"/>
                  <a:pt x="1871259" y="896334"/>
                </a:cubicBezTo>
                <a:lnTo>
                  <a:pt x="89633" y="896334"/>
                </a:lnTo>
                <a:cubicBezTo>
                  <a:pt x="40130" y="896334"/>
                  <a:pt x="0" y="856204"/>
                  <a:pt x="0" y="806701"/>
                </a:cubicBezTo>
                <a:lnTo>
                  <a:pt x="0" y="89633"/>
                </a:lnTo>
                <a:close/>
              </a:path>
            </a:pathLst>
          </a:custGeom>
          <a:solidFill>
            <a:schemeClr val="lt2">
              <a:alpha val="89800"/>
            </a:schemeClr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68500" tIns="168500" rIns="168500" bIns="1685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Self-Reflection</a:t>
            </a:r>
            <a:br>
              <a:rPr lang="e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(ISER)</a:t>
            </a:r>
            <a:endParaRPr sz="1100"/>
          </a:p>
        </p:txBody>
      </p:sp>
      <p:sp>
        <p:nvSpPr>
          <p:cNvPr id="201" name="Google Shape;201;p31"/>
          <p:cNvSpPr/>
          <p:nvPr/>
        </p:nvSpPr>
        <p:spPr>
          <a:xfrm>
            <a:off x="3281940" y="1734434"/>
            <a:ext cx="2322000" cy="896400"/>
          </a:xfrm>
          <a:prstGeom prst="chevron">
            <a:avLst>
              <a:gd name="adj" fmla="val 40000"/>
            </a:avLst>
          </a:prstGeom>
          <a:solidFill>
            <a:srgbClr val="8296B0"/>
          </a:solidFill>
          <a:ln w="127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31"/>
          <p:cNvSpPr/>
          <p:nvPr/>
        </p:nvSpPr>
        <p:spPr>
          <a:xfrm>
            <a:off x="3828924" y="1943440"/>
            <a:ext cx="1951088" cy="768606"/>
          </a:xfrm>
          <a:custGeom>
            <a:avLst/>
            <a:gdLst/>
            <a:ahLst/>
            <a:cxnLst/>
            <a:rect l="l" t="t" r="r" b="b"/>
            <a:pathLst>
              <a:path w="1960892" h="896334" extrusionOk="0">
                <a:moveTo>
                  <a:pt x="0" y="89633"/>
                </a:moveTo>
                <a:cubicBezTo>
                  <a:pt x="0" y="40130"/>
                  <a:pt x="40130" y="0"/>
                  <a:pt x="89633" y="0"/>
                </a:cubicBezTo>
                <a:lnTo>
                  <a:pt x="1871259" y="0"/>
                </a:lnTo>
                <a:cubicBezTo>
                  <a:pt x="1920762" y="0"/>
                  <a:pt x="1960892" y="40130"/>
                  <a:pt x="1960892" y="89633"/>
                </a:cubicBezTo>
                <a:lnTo>
                  <a:pt x="1960892" y="806701"/>
                </a:lnTo>
                <a:cubicBezTo>
                  <a:pt x="1960892" y="856204"/>
                  <a:pt x="1920762" y="896334"/>
                  <a:pt x="1871259" y="896334"/>
                </a:cubicBezTo>
                <a:lnTo>
                  <a:pt x="89633" y="896334"/>
                </a:lnTo>
                <a:cubicBezTo>
                  <a:pt x="40130" y="896334"/>
                  <a:pt x="0" y="856204"/>
                  <a:pt x="0" y="806701"/>
                </a:cubicBezTo>
                <a:lnTo>
                  <a:pt x="0" y="89633"/>
                </a:lnTo>
                <a:close/>
              </a:path>
            </a:pathLst>
          </a:custGeom>
          <a:solidFill>
            <a:schemeClr val="lt2">
              <a:alpha val="89800"/>
            </a:schemeClr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68500" tIns="168500" rIns="168500" bIns="1685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Peer Review</a:t>
            </a:r>
            <a:br>
              <a:rPr lang="e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(Team ISER Review &amp; Focused Site Visit)</a:t>
            </a:r>
            <a:endParaRPr sz="1100"/>
          </a:p>
        </p:txBody>
      </p:sp>
      <p:sp>
        <p:nvSpPr>
          <p:cNvPr id="203" name="Google Shape;203;p31"/>
          <p:cNvSpPr/>
          <p:nvPr/>
        </p:nvSpPr>
        <p:spPr>
          <a:xfrm>
            <a:off x="5934305" y="1734434"/>
            <a:ext cx="2322000" cy="896400"/>
          </a:xfrm>
          <a:prstGeom prst="chevron">
            <a:avLst>
              <a:gd name="adj" fmla="val 40000"/>
            </a:avLst>
          </a:prstGeom>
          <a:solidFill>
            <a:srgbClr val="8296B0"/>
          </a:solidFill>
          <a:ln w="127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31"/>
          <p:cNvSpPr/>
          <p:nvPr/>
        </p:nvSpPr>
        <p:spPr>
          <a:xfrm>
            <a:off x="6553533" y="1958518"/>
            <a:ext cx="1906967" cy="752921"/>
          </a:xfrm>
          <a:custGeom>
            <a:avLst/>
            <a:gdLst/>
            <a:ahLst/>
            <a:cxnLst/>
            <a:rect l="l" t="t" r="r" b="b"/>
            <a:pathLst>
              <a:path w="1960892" h="896334" extrusionOk="0">
                <a:moveTo>
                  <a:pt x="0" y="89633"/>
                </a:moveTo>
                <a:cubicBezTo>
                  <a:pt x="0" y="40130"/>
                  <a:pt x="40130" y="0"/>
                  <a:pt x="89633" y="0"/>
                </a:cubicBezTo>
                <a:lnTo>
                  <a:pt x="1871259" y="0"/>
                </a:lnTo>
                <a:cubicBezTo>
                  <a:pt x="1920762" y="0"/>
                  <a:pt x="1960892" y="40130"/>
                  <a:pt x="1960892" y="89633"/>
                </a:cubicBezTo>
                <a:lnTo>
                  <a:pt x="1960892" y="806701"/>
                </a:lnTo>
                <a:cubicBezTo>
                  <a:pt x="1960892" y="856204"/>
                  <a:pt x="1920762" y="896334"/>
                  <a:pt x="1871259" y="896334"/>
                </a:cubicBezTo>
                <a:lnTo>
                  <a:pt x="89633" y="896334"/>
                </a:lnTo>
                <a:cubicBezTo>
                  <a:pt x="40130" y="896334"/>
                  <a:pt x="0" y="856204"/>
                  <a:pt x="0" y="806701"/>
                </a:cubicBezTo>
                <a:lnTo>
                  <a:pt x="0" y="89633"/>
                </a:lnTo>
                <a:close/>
              </a:path>
            </a:pathLst>
          </a:custGeom>
          <a:solidFill>
            <a:schemeClr val="lt2">
              <a:alpha val="89800"/>
            </a:schemeClr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68500" tIns="168500" rIns="168500" bIns="1685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Affirmation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ACCJC Action)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1"/>
          <p:cNvSpPr/>
          <p:nvPr/>
        </p:nvSpPr>
        <p:spPr>
          <a:xfrm>
            <a:off x="628650" y="3073833"/>
            <a:ext cx="7666200" cy="896100"/>
          </a:xfrm>
          <a:prstGeom prst="chevron">
            <a:avLst>
              <a:gd name="adj" fmla="val 41254"/>
            </a:avLst>
          </a:prstGeom>
          <a:solidFill>
            <a:srgbClr val="8296B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1"/>
          <p:cNvSpPr/>
          <p:nvPr/>
        </p:nvSpPr>
        <p:spPr>
          <a:xfrm>
            <a:off x="1162594" y="3282839"/>
            <a:ext cx="7352700" cy="896100"/>
          </a:xfrm>
          <a:prstGeom prst="roundRect">
            <a:avLst>
              <a:gd name="adj" fmla="val 16667"/>
            </a:avLst>
          </a:prstGeom>
          <a:solidFill>
            <a:schemeClr val="lt2">
              <a:alpha val="89800"/>
            </a:schemeClr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Ongoing Commitment to Improvement &amp; Educational Excellence</a:t>
            </a:r>
            <a:endParaRPr sz="1100"/>
          </a:p>
        </p:txBody>
      </p:sp>
      <p:sp>
        <p:nvSpPr>
          <p:cNvPr id="207" name="Google Shape;207;p31"/>
          <p:cNvSpPr/>
          <p:nvPr/>
        </p:nvSpPr>
        <p:spPr>
          <a:xfrm rot="-2746228">
            <a:off x="1285442" y="2855810"/>
            <a:ext cx="394389" cy="74231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FFD9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Standards </a:t>
            </a:r>
            <a:endParaRPr/>
          </a:p>
        </p:txBody>
      </p:sp>
      <p:sp>
        <p:nvSpPr>
          <p:cNvPr id="213" name="Google Shape;213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Draft 2024 with Draft Review Criteria/Evidence: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https://accjc.org/wp-content/uploads/19.b.i-FirstReading-StandardsCriteriaEvidence-CLEAN-2022-12-09.pdf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Comment Form: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https://accjc.org/standards-review-comment-form/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2nd and expected final reading: June 2023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 to the New Standards</a:t>
            </a:r>
            <a:endParaRPr/>
          </a:p>
        </p:txBody>
      </p:sp>
      <p:sp>
        <p:nvSpPr>
          <p:cNvPr id="219" name="Google Shape;219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42700" cy="36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609600" marR="381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rgbClr val="42424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Fewer standards to write to: 127 to about 30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 QFE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Revised Data Prelude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Sections focus upon analysis  (not Evidence of Meeting the Standard and Analysis of Evaluation)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Shift to 8 year cycle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Support ACCJC by helping to pilot the new standards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"/>
          <p:cNvSpPr txBox="1">
            <a:spLocks noGrp="1"/>
          </p:cNvSpPr>
          <p:nvPr>
            <p:ph type="title"/>
          </p:nvPr>
        </p:nvSpPr>
        <p:spPr>
          <a:xfrm>
            <a:off x="699818" y="854663"/>
            <a:ext cx="7886700" cy="8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" sz="3600" b="1"/>
              <a:t>Developing the ISER</a:t>
            </a:r>
            <a:endParaRPr/>
          </a:p>
        </p:txBody>
      </p:sp>
      <p:sp>
        <p:nvSpPr>
          <p:cNvPr id="226" name="Google Shape;226;p34"/>
          <p:cNvSpPr txBox="1">
            <a:spLocks noGrp="1"/>
          </p:cNvSpPr>
          <p:nvPr>
            <p:ph type="body" idx="1"/>
          </p:nvPr>
        </p:nvSpPr>
        <p:spPr>
          <a:xfrm>
            <a:off x="340863" y="2229080"/>
            <a:ext cx="6018000" cy="14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" sz="3000" b="1"/>
              <a:t>Collaborative Partnership</a:t>
            </a:r>
            <a:r>
              <a:rPr lang="en" sz="3000"/>
              <a:t> – multiple groups and perspectives working together!</a:t>
            </a:r>
            <a:endParaRPr/>
          </a:p>
        </p:txBody>
      </p:sp>
      <p:pic>
        <p:nvPicPr>
          <p:cNvPr id="227" name="Google Shape;227;p34" descr="ON LIBRARIES: Leading from the Middle – Hilda K. Weisbur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288667">
            <a:off x="6467216" y="1716917"/>
            <a:ext cx="2137703" cy="1258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4" descr="Leading From The Middle: A New Series On Leadership For Everyone Else | by  Chris Huennekens | Medium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74705" y="2929826"/>
            <a:ext cx="2186332" cy="13300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558208-0F8E-41FC-B115-962322DB30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52A18-9199-42F9-813B-51F7F86EE9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7FB8-C744-4092-BC9C-F56BD73DD69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85d49c8-389c-47bd-832a-51e0da33a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242</Words>
  <Application>Microsoft Office PowerPoint</Application>
  <PresentationFormat>On-screen Show (16:9)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</vt:lpstr>
      <vt:lpstr>Noto Sans Symbols</vt:lpstr>
      <vt:lpstr>Simple Light</vt:lpstr>
      <vt:lpstr>Office Theme</vt:lpstr>
      <vt:lpstr>Accreditation Update</vt:lpstr>
      <vt:lpstr>PowerPoint Presentation</vt:lpstr>
      <vt:lpstr>Accreditation Cycle and Reports</vt:lpstr>
      <vt:lpstr>Comprehensive Peer Review</vt:lpstr>
      <vt:lpstr>Beyond the ISER</vt:lpstr>
      <vt:lpstr>New Standards </vt:lpstr>
      <vt:lpstr>Benefits to the New Standards</vt:lpstr>
      <vt:lpstr>Developing the 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 Update</dc:title>
  <dc:creator>Jessica Wojtysiak</dc:creator>
  <cp:lastModifiedBy>Debra Anderson</cp:lastModifiedBy>
  <cp:revision>3</cp:revision>
  <cp:lastPrinted>2023-02-24T15:28:17Z</cp:lastPrinted>
  <dcterms:modified xsi:type="dcterms:W3CDTF">2023-02-24T15:29:38Z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