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316" r:id="rId6"/>
    <p:sldId id="317" r:id="rId7"/>
    <p:sldId id="334" r:id="rId8"/>
    <p:sldId id="327" r:id="rId9"/>
    <p:sldId id="328" r:id="rId10"/>
    <p:sldId id="329" r:id="rId11"/>
    <p:sldId id="330" r:id="rId12"/>
    <p:sldId id="332" r:id="rId13"/>
    <p:sldId id="331" r:id="rId14"/>
    <p:sldId id="335" r:id="rId15"/>
    <p:sldId id="310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5292E"/>
    <a:srgbClr val="F9EFEB"/>
    <a:srgbClr val="F8EEF0"/>
    <a:srgbClr val="D5879F"/>
    <a:srgbClr val="F3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75" autoAdjust="0"/>
  </p:normalViewPr>
  <p:slideViewPr>
    <p:cSldViewPr snapToGrid="0">
      <p:cViewPr varScale="1">
        <p:scale>
          <a:sx n="65" d="100"/>
          <a:sy n="65" d="100"/>
        </p:scale>
        <p:origin x="10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elda Valdez" userId="4436584e-bf46-4161-96dc-c2eeccd21c82" providerId="ADAL" clId="{5ADA958C-0AE7-4627-BFA0-4C9B608A31D1}"/>
    <pc:docChg chg="modSld sldOrd">
      <pc:chgData name="Imelda Valdez" userId="4436584e-bf46-4161-96dc-c2eeccd21c82" providerId="ADAL" clId="{5ADA958C-0AE7-4627-BFA0-4C9B608A31D1}" dt="2022-11-18T15:12:56.657" v="1"/>
      <pc:docMkLst>
        <pc:docMk/>
      </pc:docMkLst>
      <pc:sldChg chg="ord">
        <pc:chgData name="Imelda Valdez" userId="4436584e-bf46-4161-96dc-c2eeccd21c82" providerId="ADAL" clId="{5ADA958C-0AE7-4627-BFA0-4C9B608A31D1}" dt="2022-11-18T15:12:56.657" v="1"/>
        <pc:sldMkLst>
          <pc:docMk/>
          <pc:sldMk cId="2772317741" sldId="32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BCA1EE-63F8-40A9-8835-0DA4E5FE244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EF91B3-BB0E-4E93-8D4B-B782C719DCEB}">
      <dgm:prSet phldrT="[Text]" custT="1"/>
      <dgm:spPr/>
      <dgm:t>
        <a:bodyPr/>
        <a:lstStyle/>
        <a:p>
          <a:r>
            <a:rPr lang="en-US" sz="2800" dirty="0"/>
            <a:t>Access</a:t>
          </a:r>
        </a:p>
      </dgm:t>
    </dgm:pt>
    <dgm:pt modelId="{434AD6A5-D48C-4370-8437-9E9F15AE47BB}" type="parTrans" cxnId="{54458DEE-C5CB-493B-A403-B1400ABD7AB0}">
      <dgm:prSet/>
      <dgm:spPr/>
      <dgm:t>
        <a:bodyPr/>
        <a:lstStyle/>
        <a:p>
          <a:endParaRPr lang="en-US"/>
        </a:p>
      </dgm:t>
    </dgm:pt>
    <dgm:pt modelId="{A4BC9F61-CB13-484D-A2FC-B9A9BA29C0E5}" type="sibTrans" cxnId="{54458DEE-C5CB-493B-A403-B1400ABD7AB0}">
      <dgm:prSet/>
      <dgm:spPr/>
      <dgm:t>
        <a:bodyPr/>
        <a:lstStyle/>
        <a:p>
          <a:endParaRPr lang="en-US"/>
        </a:p>
      </dgm:t>
    </dgm:pt>
    <dgm:pt modelId="{90FEA1EE-B6E9-432D-BD38-0FD654877DD1}">
      <dgm:prSet phldrT="[Text]"/>
      <dgm:spPr/>
      <dgm:t>
        <a:bodyPr/>
        <a:lstStyle/>
        <a:p>
          <a:r>
            <a:rPr lang="en-US" dirty="0"/>
            <a:t>Black/African American</a:t>
          </a:r>
        </a:p>
      </dgm:t>
    </dgm:pt>
    <dgm:pt modelId="{4C3E46F9-881A-4BDA-A529-FF48211CE38C}" type="parTrans" cxnId="{09E5010B-6A5A-4584-928F-EA353941F461}">
      <dgm:prSet/>
      <dgm:spPr/>
      <dgm:t>
        <a:bodyPr/>
        <a:lstStyle/>
        <a:p>
          <a:endParaRPr lang="en-US"/>
        </a:p>
      </dgm:t>
    </dgm:pt>
    <dgm:pt modelId="{DAB35922-76B6-470E-8876-DB7B52D3D394}" type="sibTrans" cxnId="{09E5010B-6A5A-4584-928F-EA353941F461}">
      <dgm:prSet/>
      <dgm:spPr/>
      <dgm:t>
        <a:bodyPr/>
        <a:lstStyle/>
        <a:p>
          <a:endParaRPr lang="en-US"/>
        </a:p>
      </dgm:t>
    </dgm:pt>
    <dgm:pt modelId="{E15F4224-1DA3-4B9A-8211-396A1DAFD440}">
      <dgm:prSet phldrT="[Text]" custT="1"/>
      <dgm:spPr/>
      <dgm:t>
        <a:bodyPr/>
        <a:lstStyle/>
        <a:p>
          <a:r>
            <a:rPr lang="en-US" sz="2800" dirty="0"/>
            <a:t>Progress</a:t>
          </a:r>
        </a:p>
      </dgm:t>
    </dgm:pt>
    <dgm:pt modelId="{4B1F73CA-56F5-4C47-99F1-EC218E1F54DD}" type="parTrans" cxnId="{0DBED4B0-8191-46C0-94D2-C93A72E24C7B}">
      <dgm:prSet/>
      <dgm:spPr/>
      <dgm:t>
        <a:bodyPr/>
        <a:lstStyle/>
        <a:p>
          <a:endParaRPr lang="en-US"/>
        </a:p>
      </dgm:t>
    </dgm:pt>
    <dgm:pt modelId="{095821A9-5EC4-4E35-BAC5-3E563D859284}" type="sibTrans" cxnId="{0DBED4B0-8191-46C0-94D2-C93A72E24C7B}">
      <dgm:prSet/>
      <dgm:spPr/>
      <dgm:t>
        <a:bodyPr/>
        <a:lstStyle/>
        <a:p>
          <a:endParaRPr lang="en-US"/>
        </a:p>
      </dgm:t>
    </dgm:pt>
    <dgm:pt modelId="{ABF35C6A-23DD-46E7-B946-7D6E3A25A63B}">
      <dgm:prSet phldrT="[Text]"/>
      <dgm:spPr/>
      <dgm:t>
        <a:bodyPr/>
        <a:lstStyle/>
        <a:p>
          <a:r>
            <a:rPr lang="en-US" dirty="0"/>
            <a:t>Black/African American</a:t>
          </a:r>
        </a:p>
      </dgm:t>
    </dgm:pt>
    <dgm:pt modelId="{89AEB203-F044-42A4-8CE2-250434A4BCF2}" type="parTrans" cxnId="{B155D1FA-D09F-4ABD-9A2B-2277A0FDC6BC}">
      <dgm:prSet/>
      <dgm:spPr/>
      <dgm:t>
        <a:bodyPr/>
        <a:lstStyle/>
        <a:p>
          <a:endParaRPr lang="en-US"/>
        </a:p>
      </dgm:t>
    </dgm:pt>
    <dgm:pt modelId="{053885FC-93FE-4B00-BDA6-5F11FE25111E}" type="sibTrans" cxnId="{B155D1FA-D09F-4ABD-9A2B-2277A0FDC6BC}">
      <dgm:prSet/>
      <dgm:spPr/>
      <dgm:t>
        <a:bodyPr/>
        <a:lstStyle/>
        <a:p>
          <a:endParaRPr lang="en-US"/>
        </a:p>
      </dgm:t>
    </dgm:pt>
    <dgm:pt modelId="{45EFF275-5A32-49AE-9D86-2D51B304A4C0}">
      <dgm:prSet phldrT="[Text]"/>
      <dgm:spPr/>
      <dgm:t>
        <a:bodyPr/>
        <a:lstStyle/>
        <a:p>
          <a:r>
            <a:rPr lang="en-US" dirty="0"/>
            <a:t>First Generation</a:t>
          </a:r>
        </a:p>
      </dgm:t>
    </dgm:pt>
    <dgm:pt modelId="{D3633D89-9A22-47D3-9A88-90847F1C9976}" type="parTrans" cxnId="{27EDCDF0-B575-4417-B107-5F60F972EDB2}">
      <dgm:prSet/>
      <dgm:spPr/>
      <dgm:t>
        <a:bodyPr/>
        <a:lstStyle/>
        <a:p>
          <a:endParaRPr lang="en-US"/>
        </a:p>
      </dgm:t>
    </dgm:pt>
    <dgm:pt modelId="{433C6C83-E3F8-432C-A1C5-571703410588}" type="sibTrans" cxnId="{27EDCDF0-B575-4417-B107-5F60F972EDB2}">
      <dgm:prSet/>
      <dgm:spPr/>
      <dgm:t>
        <a:bodyPr/>
        <a:lstStyle/>
        <a:p>
          <a:endParaRPr lang="en-US"/>
        </a:p>
      </dgm:t>
    </dgm:pt>
    <dgm:pt modelId="{128C22A6-8BDA-4B9B-A513-03C66F11D3B8}">
      <dgm:prSet phldrT="[Text]" custT="1"/>
      <dgm:spPr/>
      <dgm:t>
        <a:bodyPr/>
        <a:lstStyle/>
        <a:p>
          <a:r>
            <a:rPr lang="en-US" sz="2400" dirty="0"/>
            <a:t>Persistence</a:t>
          </a:r>
        </a:p>
      </dgm:t>
    </dgm:pt>
    <dgm:pt modelId="{E6924DE3-B0C8-4BCA-AB9C-FF0DCB8D43B6}" type="parTrans" cxnId="{B2263693-1DE3-45BD-BA5B-975F0B6AA0B5}">
      <dgm:prSet/>
      <dgm:spPr/>
      <dgm:t>
        <a:bodyPr/>
        <a:lstStyle/>
        <a:p>
          <a:endParaRPr lang="en-US"/>
        </a:p>
      </dgm:t>
    </dgm:pt>
    <dgm:pt modelId="{B7F5A83C-88C2-471B-B1D9-F1F2A5DF5B5C}" type="sibTrans" cxnId="{B2263693-1DE3-45BD-BA5B-975F0B6AA0B5}">
      <dgm:prSet/>
      <dgm:spPr/>
      <dgm:t>
        <a:bodyPr/>
        <a:lstStyle/>
        <a:p>
          <a:endParaRPr lang="en-US"/>
        </a:p>
      </dgm:t>
    </dgm:pt>
    <dgm:pt modelId="{3ABABEFA-7D74-4DE0-A66C-B81B4070CFB1}">
      <dgm:prSet phldrT="[Text]"/>
      <dgm:spPr/>
      <dgm:t>
        <a:bodyPr/>
        <a:lstStyle/>
        <a:p>
          <a:r>
            <a:rPr lang="en-US" dirty="0"/>
            <a:t>Black/African American</a:t>
          </a:r>
        </a:p>
      </dgm:t>
    </dgm:pt>
    <dgm:pt modelId="{065ED986-44FF-4D09-9345-0A5D22FC1E21}" type="parTrans" cxnId="{01E9DC8B-DF94-4873-B729-4CE5F98FDFF3}">
      <dgm:prSet/>
      <dgm:spPr/>
      <dgm:t>
        <a:bodyPr/>
        <a:lstStyle/>
        <a:p>
          <a:endParaRPr lang="en-US"/>
        </a:p>
      </dgm:t>
    </dgm:pt>
    <dgm:pt modelId="{25E78992-CCD0-4079-8DF9-87D402EA895F}" type="sibTrans" cxnId="{01E9DC8B-DF94-4873-B729-4CE5F98FDFF3}">
      <dgm:prSet/>
      <dgm:spPr/>
      <dgm:t>
        <a:bodyPr/>
        <a:lstStyle/>
        <a:p>
          <a:endParaRPr lang="en-US"/>
        </a:p>
      </dgm:t>
    </dgm:pt>
    <dgm:pt modelId="{841FD0A4-2F65-4EAF-A85C-099BA361C328}">
      <dgm:prSet phldrT="[Text]"/>
      <dgm:spPr/>
      <dgm:t>
        <a:bodyPr/>
        <a:lstStyle/>
        <a:p>
          <a:r>
            <a:rPr lang="en-US" dirty="0"/>
            <a:t>Economically Disadvantaged</a:t>
          </a:r>
        </a:p>
      </dgm:t>
    </dgm:pt>
    <dgm:pt modelId="{8CD1CDAD-0B5E-4BDA-B1BC-618EE3C27D6F}" type="parTrans" cxnId="{899C0795-EE87-49FC-A3BA-FE4734B6505E}">
      <dgm:prSet/>
      <dgm:spPr/>
      <dgm:t>
        <a:bodyPr/>
        <a:lstStyle/>
        <a:p>
          <a:endParaRPr lang="en-US"/>
        </a:p>
      </dgm:t>
    </dgm:pt>
    <dgm:pt modelId="{51CE5A85-4A96-4C4A-AF56-58B00BF831E8}" type="sibTrans" cxnId="{899C0795-EE87-49FC-A3BA-FE4734B6505E}">
      <dgm:prSet/>
      <dgm:spPr/>
      <dgm:t>
        <a:bodyPr/>
        <a:lstStyle/>
        <a:p>
          <a:endParaRPr lang="en-US"/>
        </a:p>
      </dgm:t>
    </dgm:pt>
    <dgm:pt modelId="{E2C37021-070B-49AB-89CF-A4D41AFBDBCF}">
      <dgm:prSet phldrT="[Text]"/>
      <dgm:spPr/>
      <dgm:t>
        <a:bodyPr/>
        <a:lstStyle/>
        <a:p>
          <a:r>
            <a:rPr lang="en-US" dirty="0"/>
            <a:t>Hispanic/Latinx</a:t>
          </a:r>
        </a:p>
      </dgm:t>
    </dgm:pt>
    <dgm:pt modelId="{2E5702B6-15AC-47CA-8C51-24DB81E0BEB9}" type="parTrans" cxnId="{9743C6C8-08FF-4ACC-BA4E-92E84749C9DF}">
      <dgm:prSet/>
      <dgm:spPr/>
      <dgm:t>
        <a:bodyPr/>
        <a:lstStyle/>
        <a:p>
          <a:endParaRPr lang="en-US"/>
        </a:p>
      </dgm:t>
    </dgm:pt>
    <dgm:pt modelId="{A428613E-3730-41BB-B161-6A0EF1D8ECA1}" type="sibTrans" cxnId="{9743C6C8-08FF-4ACC-BA4E-92E84749C9DF}">
      <dgm:prSet/>
      <dgm:spPr/>
      <dgm:t>
        <a:bodyPr/>
        <a:lstStyle/>
        <a:p>
          <a:endParaRPr lang="en-US"/>
        </a:p>
      </dgm:t>
    </dgm:pt>
    <dgm:pt modelId="{D6F58DA8-B550-414E-AA48-0716A6EBC1FD}">
      <dgm:prSet phldrT="[Text]" custT="1"/>
      <dgm:spPr/>
      <dgm:t>
        <a:bodyPr/>
        <a:lstStyle/>
        <a:p>
          <a:r>
            <a:rPr lang="en-US" sz="2800" dirty="0"/>
            <a:t>Transfer</a:t>
          </a:r>
        </a:p>
      </dgm:t>
    </dgm:pt>
    <dgm:pt modelId="{01786F54-B17C-4835-900B-0219733E0D9D}" type="parTrans" cxnId="{29B48020-F920-4994-99C7-9828ED00F8E4}">
      <dgm:prSet/>
      <dgm:spPr/>
      <dgm:t>
        <a:bodyPr/>
        <a:lstStyle/>
        <a:p>
          <a:endParaRPr lang="en-US"/>
        </a:p>
      </dgm:t>
    </dgm:pt>
    <dgm:pt modelId="{8EE4B05B-D16A-4E33-B73D-461CFA17D570}" type="sibTrans" cxnId="{29B48020-F920-4994-99C7-9828ED00F8E4}">
      <dgm:prSet/>
      <dgm:spPr/>
      <dgm:t>
        <a:bodyPr/>
        <a:lstStyle/>
        <a:p>
          <a:endParaRPr lang="en-US"/>
        </a:p>
      </dgm:t>
    </dgm:pt>
    <dgm:pt modelId="{B86959BE-8C60-493B-A89B-D1185931E534}">
      <dgm:prSet phldrT="[Text]" custT="1"/>
      <dgm:spPr/>
      <dgm:t>
        <a:bodyPr/>
        <a:lstStyle/>
        <a:p>
          <a:r>
            <a:rPr lang="en-US" sz="2400" dirty="0"/>
            <a:t>Completion</a:t>
          </a:r>
        </a:p>
      </dgm:t>
    </dgm:pt>
    <dgm:pt modelId="{8CE68518-4FC5-45E4-9B28-D611151E28BD}" type="parTrans" cxnId="{8788D96D-B135-493F-84F1-0918E65F083F}">
      <dgm:prSet/>
      <dgm:spPr/>
      <dgm:t>
        <a:bodyPr/>
        <a:lstStyle/>
        <a:p>
          <a:endParaRPr lang="en-US"/>
        </a:p>
      </dgm:t>
    </dgm:pt>
    <dgm:pt modelId="{B8EFA2F1-1149-44EB-8BF6-F54474D1132A}" type="sibTrans" cxnId="{8788D96D-B135-493F-84F1-0918E65F083F}">
      <dgm:prSet/>
      <dgm:spPr/>
      <dgm:t>
        <a:bodyPr/>
        <a:lstStyle/>
        <a:p>
          <a:endParaRPr lang="en-US"/>
        </a:p>
      </dgm:t>
    </dgm:pt>
    <dgm:pt modelId="{1030022C-4269-44C2-9AEE-1ACC3F980B71}">
      <dgm:prSet phldrT="[Text]"/>
      <dgm:spPr/>
      <dgm:t>
        <a:bodyPr/>
        <a:lstStyle/>
        <a:p>
          <a:r>
            <a:rPr lang="en-US" dirty="0"/>
            <a:t>Black/African American</a:t>
          </a:r>
        </a:p>
      </dgm:t>
    </dgm:pt>
    <dgm:pt modelId="{461E0F50-4DDE-4379-BC17-13AEA867964F}" type="parTrans" cxnId="{00BE742C-5863-43DF-9BB3-5E11ECDCDEC6}">
      <dgm:prSet/>
      <dgm:spPr/>
      <dgm:t>
        <a:bodyPr/>
        <a:lstStyle/>
        <a:p>
          <a:endParaRPr lang="en-US"/>
        </a:p>
      </dgm:t>
    </dgm:pt>
    <dgm:pt modelId="{D92F88EA-1F4D-4CDC-9258-D91CCCAF703C}" type="sibTrans" cxnId="{00BE742C-5863-43DF-9BB3-5E11ECDCDEC6}">
      <dgm:prSet/>
      <dgm:spPr/>
      <dgm:t>
        <a:bodyPr/>
        <a:lstStyle/>
        <a:p>
          <a:endParaRPr lang="en-US"/>
        </a:p>
      </dgm:t>
    </dgm:pt>
    <dgm:pt modelId="{3A90A399-F6D6-4001-817A-28486F46FA7F}">
      <dgm:prSet phldrT="[Text]"/>
      <dgm:spPr/>
      <dgm:t>
        <a:bodyPr/>
        <a:lstStyle/>
        <a:p>
          <a:r>
            <a:rPr lang="en-US" dirty="0"/>
            <a:t>Male</a:t>
          </a:r>
        </a:p>
      </dgm:t>
    </dgm:pt>
    <dgm:pt modelId="{22EF8F0A-35C0-413F-9D2A-A6C20E7646FC}" type="parTrans" cxnId="{EB2CAA6E-0207-4453-9BEC-6549D478EC0C}">
      <dgm:prSet/>
      <dgm:spPr/>
      <dgm:t>
        <a:bodyPr/>
        <a:lstStyle/>
        <a:p>
          <a:endParaRPr lang="en-US"/>
        </a:p>
      </dgm:t>
    </dgm:pt>
    <dgm:pt modelId="{084114FC-499E-4DD9-ACDB-6637C3106C30}" type="sibTrans" cxnId="{EB2CAA6E-0207-4453-9BEC-6549D478EC0C}">
      <dgm:prSet/>
      <dgm:spPr/>
      <dgm:t>
        <a:bodyPr/>
        <a:lstStyle/>
        <a:p>
          <a:endParaRPr lang="en-US"/>
        </a:p>
      </dgm:t>
    </dgm:pt>
    <dgm:pt modelId="{620B53A0-00F1-4A88-96A0-8777751C8A19}">
      <dgm:prSet phldrT="[Text]"/>
      <dgm:spPr/>
      <dgm:t>
        <a:bodyPr/>
        <a:lstStyle/>
        <a:p>
          <a:r>
            <a:rPr lang="en-US" dirty="0"/>
            <a:t>Male</a:t>
          </a:r>
        </a:p>
      </dgm:t>
    </dgm:pt>
    <dgm:pt modelId="{772928E8-763F-48AB-92D7-C035EA1874A2}" type="parTrans" cxnId="{68D4CE83-CF10-4259-9867-FB27EFB0F753}">
      <dgm:prSet/>
      <dgm:spPr/>
      <dgm:t>
        <a:bodyPr/>
        <a:lstStyle/>
        <a:p>
          <a:endParaRPr lang="en-US"/>
        </a:p>
      </dgm:t>
    </dgm:pt>
    <dgm:pt modelId="{5DC8C5CD-08A3-4C06-9414-11B2CEB6B450}" type="sibTrans" cxnId="{68D4CE83-CF10-4259-9867-FB27EFB0F753}">
      <dgm:prSet/>
      <dgm:spPr/>
      <dgm:t>
        <a:bodyPr/>
        <a:lstStyle/>
        <a:p>
          <a:endParaRPr lang="en-US"/>
        </a:p>
      </dgm:t>
    </dgm:pt>
    <dgm:pt modelId="{1F5814AC-166C-4F90-B5B5-60AE1611B4E0}">
      <dgm:prSet phldrT="[Text]"/>
      <dgm:spPr/>
      <dgm:t>
        <a:bodyPr/>
        <a:lstStyle/>
        <a:p>
          <a:r>
            <a:rPr lang="en-US" dirty="0"/>
            <a:t>First Generation</a:t>
          </a:r>
        </a:p>
      </dgm:t>
    </dgm:pt>
    <dgm:pt modelId="{BCF623E6-B56A-4973-9FCE-95381BA0ECDA}" type="parTrans" cxnId="{8838E628-D9E1-4E44-9C64-7567EE100AEB}">
      <dgm:prSet/>
      <dgm:spPr/>
      <dgm:t>
        <a:bodyPr/>
        <a:lstStyle/>
        <a:p>
          <a:endParaRPr lang="en-US"/>
        </a:p>
      </dgm:t>
    </dgm:pt>
    <dgm:pt modelId="{F97C8504-73F2-4804-8E15-6D8815374040}" type="sibTrans" cxnId="{8838E628-D9E1-4E44-9C64-7567EE100AEB}">
      <dgm:prSet/>
      <dgm:spPr/>
      <dgm:t>
        <a:bodyPr/>
        <a:lstStyle/>
        <a:p>
          <a:endParaRPr lang="en-US"/>
        </a:p>
      </dgm:t>
    </dgm:pt>
    <dgm:pt modelId="{DD5AA381-E74B-411A-817F-0EB7E38EDE28}">
      <dgm:prSet phldrT="[Text]"/>
      <dgm:spPr/>
      <dgm:t>
        <a:bodyPr/>
        <a:lstStyle/>
        <a:p>
          <a:r>
            <a:rPr lang="en-US" dirty="0"/>
            <a:t>Economically Disadvantaged</a:t>
          </a:r>
        </a:p>
      </dgm:t>
    </dgm:pt>
    <dgm:pt modelId="{0AE0813B-F6F2-4517-8CF3-F7A93792B156}" type="parTrans" cxnId="{CFBCA0C8-F517-4CBB-92D0-0E40E3EAAF6B}">
      <dgm:prSet/>
      <dgm:spPr/>
      <dgm:t>
        <a:bodyPr/>
        <a:lstStyle/>
        <a:p>
          <a:endParaRPr lang="en-US"/>
        </a:p>
      </dgm:t>
    </dgm:pt>
    <dgm:pt modelId="{F89588E4-EE79-46EC-90A8-CB899BCB0CD5}" type="sibTrans" cxnId="{CFBCA0C8-F517-4CBB-92D0-0E40E3EAAF6B}">
      <dgm:prSet/>
      <dgm:spPr/>
      <dgm:t>
        <a:bodyPr/>
        <a:lstStyle/>
        <a:p>
          <a:endParaRPr lang="en-US"/>
        </a:p>
      </dgm:t>
    </dgm:pt>
    <dgm:pt modelId="{0DF36E09-13DC-435C-AE05-9A61456D5005}">
      <dgm:prSet phldrT="[Text]"/>
      <dgm:spPr/>
      <dgm:t>
        <a:bodyPr/>
        <a:lstStyle/>
        <a:p>
          <a:r>
            <a:rPr lang="en-US" dirty="0"/>
            <a:t>Hispanic/Latinx</a:t>
          </a:r>
        </a:p>
      </dgm:t>
    </dgm:pt>
    <dgm:pt modelId="{1EEC24BC-E000-46A8-B693-9DF2AA998399}" type="parTrans" cxnId="{14E4057C-17E5-4DC6-803B-26342E529349}">
      <dgm:prSet/>
      <dgm:spPr/>
      <dgm:t>
        <a:bodyPr/>
        <a:lstStyle/>
        <a:p>
          <a:endParaRPr lang="en-US"/>
        </a:p>
      </dgm:t>
    </dgm:pt>
    <dgm:pt modelId="{F9CF27A2-42C4-43E7-926A-2FA15A71A4E2}" type="sibTrans" cxnId="{14E4057C-17E5-4DC6-803B-26342E529349}">
      <dgm:prSet/>
      <dgm:spPr/>
      <dgm:t>
        <a:bodyPr/>
        <a:lstStyle/>
        <a:p>
          <a:endParaRPr lang="en-US"/>
        </a:p>
      </dgm:t>
    </dgm:pt>
    <dgm:pt modelId="{48D87614-A237-4286-AB84-D33CAADD14C5}">
      <dgm:prSet phldrT="[Text]"/>
      <dgm:spPr/>
      <dgm:t>
        <a:bodyPr/>
        <a:lstStyle/>
        <a:p>
          <a:r>
            <a:rPr lang="en-US" dirty="0"/>
            <a:t>First Generation</a:t>
          </a:r>
        </a:p>
      </dgm:t>
    </dgm:pt>
    <dgm:pt modelId="{3E1B89ED-2D4F-48C6-B9E5-5E3A4F5555FA}" type="parTrans" cxnId="{43249C91-1DF9-4B97-AB92-1A1C393EC181}">
      <dgm:prSet/>
      <dgm:spPr/>
      <dgm:t>
        <a:bodyPr/>
        <a:lstStyle/>
        <a:p>
          <a:endParaRPr lang="en-US"/>
        </a:p>
      </dgm:t>
    </dgm:pt>
    <dgm:pt modelId="{52AE56B1-2059-4A75-AFBF-F7BD24A6B368}" type="sibTrans" cxnId="{43249C91-1DF9-4B97-AB92-1A1C393EC181}">
      <dgm:prSet/>
      <dgm:spPr/>
      <dgm:t>
        <a:bodyPr/>
        <a:lstStyle/>
        <a:p>
          <a:endParaRPr lang="en-US"/>
        </a:p>
      </dgm:t>
    </dgm:pt>
    <dgm:pt modelId="{134EEBB0-4AAA-43F3-8732-3BE209B6F868}" type="pres">
      <dgm:prSet presAssocID="{8DBCA1EE-63F8-40A9-8835-0DA4E5FE24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6B2942-9EA7-42C1-A69E-676CCBCBDD2B}" type="pres">
      <dgm:prSet presAssocID="{06EF91B3-BB0E-4E93-8D4B-B782C719DCEB}" presName="composite" presStyleCnt="0"/>
      <dgm:spPr/>
    </dgm:pt>
    <dgm:pt modelId="{ABD50346-F2BA-4B29-9A0D-6CA485C07805}" type="pres">
      <dgm:prSet presAssocID="{06EF91B3-BB0E-4E93-8D4B-B782C719DCEB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8BE95-53BF-41E3-8F67-003BD2B565E3}" type="pres">
      <dgm:prSet presAssocID="{06EF91B3-BB0E-4E93-8D4B-B782C719DCEB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D1EE0E-9116-4CDB-8037-BFBD454854C0}" type="pres">
      <dgm:prSet presAssocID="{A4BC9F61-CB13-484D-A2FC-B9A9BA29C0E5}" presName="space" presStyleCnt="0"/>
      <dgm:spPr/>
    </dgm:pt>
    <dgm:pt modelId="{EF7A2334-408A-4CE0-9BD0-AAB8232611B3}" type="pres">
      <dgm:prSet presAssocID="{E15F4224-1DA3-4B9A-8211-396A1DAFD440}" presName="composite" presStyleCnt="0"/>
      <dgm:spPr/>
    </dgm:pt>
    <dgm:pt modelId="{FE6DD8E3-C85C-4283-A268-7C8FE751B75C}" type="pres">
      <dgm:prSet presAssocID="{E15F4224-1DA3-4B9A-8211-396A1DAFD440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F82B8B-53E6-4145-82C4-F38DFF0CF57E}" type="pres">
      <dgm:prSet presAssocID="{E15F4224-1DA3-4B9A-8211-396A1DAFD440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37D270-FD18-4024-B50D-66AAE83179AC}" type="pres">
      <dgm:prSet presAssocID="{095821A9-5EC4-4E35-BAC5-3E563D859284}" presName="space" presStyleCnt="0"/>
      <dgm:spPr/>
    </dgm:pt>
    <dgm:pt modelId="{CCE1B150-B0FA-41A4-9D1F-AA8A35FF12A1}" type="pres">
      <dgm:prSet presAssocID="{128C22A6-8BDA-4B9B-A513-03C66F11D3B8}" presName="composite" presStyleCnt="0"/>
      <dgm:spPr/>
    </dgm:pt>
    <dgm:pt modelId="{771C3798-A502-412E-9E12-EF68C4AC212B}" type="pres">
      <dgm:prSet presAssocID="{128C22A6-8BDA-4B9B-A513-03C66F11D3B8}" presName="parTx" presStyleLbl="alignNode1" presStyleIdx="2" presStyleCnt="5" custScaleX="982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60B9C-3022-47AC-953C-BE13677F31AF}" type="pres">
      <dgm:prSet presAssocID="{128C22A6-8BDA-4B9B-A513-03C66F11D3B8}" presName="desTx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BD9683-018E-4D08-BA3D-950353283FF2}" type="pres">
      <dgm:prSet presAssocID="{B7F5A83C-88C2-471B-B1D9-F1F2A5DF5B5C}" presName="space" presStyleCnt="0"/>
      <dgm:spPr/>
    </dgm:pt>
    <dgm:pt modelId="{C85F661E-5A13-4F26-A791-D4C44EC86E94}" type="pres">
      <dgm:prSet presAssocID="{D6F58DA8-B550-414E-AA48-0716A6EBC1FD}" presName="composite" presStyleCnt="0"/>
      <dgm:spPr/>
    </dgm:pt>
    <dgm:pt modelId="{B1E5C0B1-43BF-4A6C-B33B-7FE9ADF432C3}" type="pres">
      <dgm:prSet presAssocID="{D6F58DA8-B550-414E-AA48-0716A6EBC1FD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52AAD1-BE14-4266-B732-DF1CC0702902}" type="pres">
      <dgm:prSet presAssocID="{D6F58DA8-B550-414E-AA48-0716A6EBC1FD}" presName="desTx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DE21D0-A7AE-4C82-AAD5-4FFB0EE247F8}" type="pres">
      <dgm:prSet presAssocID="{8EE4B05B-D16A-4E33-B73D-461CFA17D570}" presName="space" presStyleCnt="0"/>
      <dgm:spPr/>
    </dgm:pt>
    <dgm:pt modelId="{B55235FA-4645-43AA-9244-17DFB8BF7C79}" type="pres">
      <dgm:prSet presAssocID="{B86959BE-8C60-493B-A89B-D1185931E534}" presName="composite" presStyleCnt="0"/>
      <dgm:spPr/>
    </dgm:pt>
    <dgm:pt modelId="{05F16012-FF57-4409-BFB2-905F65D1E0B3}" type="pres">
      <dgm:prSet presAssocID="{B86959BE-8C60-493B-A89B-D1185931E534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340EED-671B-4D23-B0B9-6FBE67EFE8F0}" type="pres">
      <dgm:prSet presAssocID="{B86959BE-8C60-493B-A89B-D1185931E534}" presName="desTx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B48020-F920-4994-99C7-9828ED00F8E4}" srcId="{8DBCA1EE-63F8-40A9-8835-0DA4E5FE244F}" destId="{D6F58DA8-B550-414E-AA48-0716A6EBC1FD}" srcOrd="3" destOrd="0" parTransId="{01786F54-B17C-4835-900B-0219733E0D9D}" sibTransId="{8EE4B05B-D16A-4E33-B73D-461CFA17D570}"/>
    <dgm:cxn modelId="{386941FC-27CF-41F1-8665-7C5B1A35E262}" type="presOf" srcId="{8DBCA1EE-63F8-40A9-8835-0DA4E5FE244F}" destId="{134EEBB0-4AAA-43F3-8732-3BE209B6F868}" srcOrd="0" destOrd="0" presId="urn:microsoft.com/office/officeart/2005/8/layout/hList1"/>
    <dgm:cxn modelId="{BA85D108-F127-4630-BF48-F9D3C4AE133C}" type="presOf" srcId="{06EF91B3-BB0E-4E93-8D4B-B782C719DCEB}" destId="{ABD50346-F2BA-4B29-9A0D-6CA485C07805}" srcOrd="0" destOrd="0" presId="urn:microsoft.com/office/officeart/2005/8/layout/hList1"/>
    <dgm:cxn modelId="{B155D1FA-D09F-4ABD-9A2B-2277A0FDC6BC}" srcId="{E15F4224-1DA3-4B9A-8211-396A1DAFD440}" destId="{ABF35C6A-23DD-46E7-B946-7D6E3A25A63B}" srcOrd="0" destOrd="0" parTransId="{89AEB203-F044-42A4-8CE2-250434A4BCF2}" sibTransId="{053885FC-93FE-4B00-BDA6-5F11FE25111E}"/>
    <dgm:cxn modelId="{54458DEE-C5CB-493B-A403-B1400ABD7AB0}" srcId="{8DBCA1EE-63F8-40A9-8835-0DA4E5FE244F}" destId="{06EF91B3-BB0E-4E93-8D4B-B782C719DCEB}" srcOrd="0" destOrd="0" parTransId="{434AD6A5-D48C-4370-8437-9E9F15AE47BB}" sibTransId="{A4BC9F61-CB13-484D-A2FC-B9A9BA29C0E5}"/>
    <dgm:cxn modelId="{8C142269-EB92-4FAD-BA5B-36A656F3B3EB}" type="presOf" srcId="{3ABABEFA-7D74-4DE0-A66C-B81B4070CFB1}" destId="{9E340EED-671B-4D23-B0B9-6FBE67EFE8F0}" srcOrd="0" destOrd="0" presId="urn:microsoft.com/office/officeart/2005/8/layout/hList1"/>
    <dgm:cxn modelId="{8838E628-D9E1-4E44-9C64-7567EE100AEB}" srcId="{D6F58DA8-B550-414E-AA48-0716A6EBC1FD}" destId="{1F5814AC-166C-4F90-B5B5-60AE1611B4E0}" srcOrd="1" destOrd="0" parTransId="{BCF623E6-B56A-4973-9FCE-95381BA0ECDA}" sibTransId="{F97C8504-73F2-4804-8E15-6D8815374040}"/>
    <dgm:cxn modelId="{EB2CAA6E-0207-4453-9BEC-6549D478EC0C}" srcId="{128C22A6-8BDA-4B9B-A513-03C66F11D3B8}" destId="{3A90A399-F6D6-4001-817A-28486F46FA7F}" srcOrd="1" destOrd="0" parTransId="{22EF8F0A-35C0-413F-9D2A-A6C20E7646FC}" sibTransId="{084114FC-499E-4DD9-ACDB-6637C3106C30}"/>
    <dgm:cxn modelId="{27EDCDF0-B575-4417-B107-5F60F972EDB2}" srcId="{E15F4224-1DA3-4B9A-8211-396A1DAFD440}" destId="{45EFF275-5A32-49AE-9D86-2D51B304A4C0}" srcOrd="1" destOrd="0" parTransId="{D3633D89-9A22-47D3-9A88-90847F1C9976}" sibTransId="{433C6C83-E3F8-432C-A1C5-571703410588}"/>
    <dgm:cxn modelId="{644B040D-366C-45D9-B159-4914E1215443}" type="presOf" srcId="{B86959BE-8C60-493B-A89B-D1185931E534}" destId="{05F16012-FF57-4409-BFB2-905F65D1E0B3}" srcOrd="0" destOrd="0" presId="urn:microsoft.com/office/officeart/2005/8/layout/hList1"/>
    <dgm:cxn modelId="{D228A1C4-0F16-453C-8225-AD0494B44556}" type="presOf" srcId="{ABF35C6A-23DD-46E7-B946-7D6E3A25A63B}" destId="{2DF82B8B-53E6-4145-82C4-F38DFF0CF57E}" srcOrd="0" destOrd="0" presId="urn:microsoft.com/office/officeart/2005/8/layout/hList1"/>
    <dgm:cxn modelId="{0DBED4B0-8191-46C0-94D2-C93A72E24C7B}" srcId="{8DBCA1EE-63F8-40A9-8835-0DA4E5FE244F}" destId="{E15F4224-1DA3-4B9A-8211-396A1DAFD440}" srcOrd="1" destOrd="0" parTransId="{4B1F73CA-56F5-4C47-99F1-EC218E1F54DD}" sibTransId="{095821A9-5EC4-4E35-BAC5-3E563D859284}"/>
    <dgm:cxn modelId="{68D4CE83-CF10-4259-9867-FB27EFB0F753}" srcId="{D6F58DA8-B550-414E-AA48-0716A6EBC1FD}" destId="{620B53A0-00F1-4A88-96A0-8777751C8A19}" srcOrd="0" destOrd="0" parTransId="{772928E8-763F-48AB-92D7-C035EA1874A2}" sibTransId="{5DC8C5CD-08A3-4C06-9414-11B2CEB6B450}"/>
    <dgm:cxn modelId="{3CF7BCA2-31C3-4697-9776-4E53FDFD9EFD}" type="presOf" srcId="{0DF36E09-13DC-435C-AE05-9A61456D5005}" destId="{E352AAD1-BE14-4266-B732-DF1CC0702902}" srcOrd="0" destOrd="3" presId="urn:microsoft.com/office/officeart/2005/8/layout/hList1"/>
    <dgm:cxn modelId="{4651E297-5869-4C0E-BF16-DFB817F7F491}" type="presOf" srcId="{E15F4224-1DA3-4B9A-8211-396A1DAFD440}" destId="{FE6DD8E3-C85C-4283-A268-7C8FE751B75C}" srcOrd="0" destOrd="0" presId="urn:microsoft.com/office/officeart/2005/8/layout/hList1"/>
    <dgm:cxn modelId="{9BBF268D-5CDA-4B70-8EB1-F4B4ADCD7577}" type="presOf" srcId="{1F5814AC-166C-4F90-B5B5-60AE1611B4E0}" destId="{E352AAD1-BE14-4266-B732-DF1CC0702902}" srcOrd="0" destOrd="1" presId="urn:microsoft.com/office/officeart/2005/8/layout/hList1"/>
    <dgm:cxn modelId="{767B849C-E1B5-4034-ABB6-670D060393C2}" type="presOf" srcId="{1030022C-4269-44C2-9AEE-1ACC3F980B71}" destId="{C6A60B9C-3022-47AC-953C-BE13677F31AF}" srcOrd="0" destOrd="0" presId="urn:microsoft.com/office/officeart/2005/8/layout/hList1"/>
    <dgm:cxn modelId="{14E4057C-17E5-4DC6-803B-26342E529349}" srcId="{D6F58DA8-B550-414E-AA48-0716A6EBC1FD}" destId="{0DF36E09-13DC-435C-AE05-9A61456D5005}" srcOrd="3" destOrd="0" parTransId="{1EEC24BC-E000-46A8-B693-9DF2AA998399}" sibTransId="{F9CF27A2-42C4-43E7-926A-2FA15A71A4E2}"/>
    <dgm:cxn modelId="{15C45964-8E85-4CE0-BADD-A946D508703F}" type="presOf" srcId="{620B53A0-00F1-4A88-96A0-8777751C8A19}" destId="{E352AAD1-BE14-4266-B732-DF1CC0702902}" srcOrd="0" destOrd="0" presId="urn:microsoft.com/office/officeart/2005/8/layout/hList1"/>
    <dgm:cxn modelId="{CFBCA0C8-F517-4CBB-92D0-0E40E3EAAF6B}" srcId="{D6F58DA8-B550-414E-AA48-0716A6EBC1FD}" destId="{DD5AA381-E74B-411A-817F-0EB7E38EDE28}" srcOrd="2" destOrd="0" parTransId="{0AE0813B-F6F2-4517-8CF3-F7A93792B156}" sibTransId="{F89588E4-EE79-46EC-90A8-CB899BCB0CD5}"/>
    <dgm:cxn modelId="{09A76E34-F6CE-43E9-AF76-572B3816F24A}" type="presOf" srcId="{E2C37021-070B-49AB-89CF-A4D41AFBDBCF}" destId="{2DF82B8B-53E6-4145-82C4-F38DFF0CF57E}" srcOrd="0" destOrd="3" presId="urn:microsoft.com/office/officeart/2005/8/layout/hList1"/>
    <dgm:cxn modelId="{2B8C9E02-B8BC-43A7-86D2-11F38034AE7F}" type="presOf" srcId="{90FEA1EE-B6E9-432D-BD38-0FD654877DD1}" destId="{14B8BE95-53BF-41E3-8F67-003BD2B565E3}" srcOrd="0" destOrd="0" presId="urn:microsoft.com/office/officeart/2005/8/layout/hList1"/>
    <dgm:cxn modelId="{43249C91-1DF9-4B97-AB92-1A1C393EC181}" srcId="{B86959BE-8C60-493B-A89B-D1185931E534}" destId="{48D87614-A237-4286-AB84-D33CAADD14C5}" srcOrd="1" destOrd="0" parTransId="{3E1B89ED-2D4F-48C6-B9E5-5E3A4F5555FA}" sibTransId="{52AE56B1-2059-4A75-AFBF-F7BD24A6B368}"/>
    <dgm:cxn modelId="{B2263693-1DE3-45BD-BA5B-975F0B6AA0B5}" srcId="{8DBCA1EE-63F8-40A9-8835-0DA4E5FE244F}" destId="{128C22A6-8BDA-4B9B-A513-03C66F11D3B8}" srcOrd="2" destOrd="0" parTransId="{E6924DE3-B0C8-4BCA-AB9C-FF0DCB8D43B6}" sibTransId="{B7F5A83C-88C2-471B-B1D9-F1F2A5DF5B5C}"/>
    <dgm:cxn modelId="{09E5010B-6A5A-4584-928F-EA353941F461}" srcId="{06EF91B3-BB0E-4E93-8D4B-B782C719DCEB}" destId="{90FEA1EE-B6E9-432D-BD38-0FD654877DD1}" srcOrd="0" destOrd="0" parTransId="{4C3E46F9-881A-4BDA-A529-FF48211CE38C}" sibTransId="{DAB35922-76B6-470E-8876-DB7B52D3D394}"/>
    <dgm:cxn modelId="{90A7571F-2838-4FBE-9298-471D3F8B328C}" type="presOf" srcId="{3A90A399-F6D6-4001-817A-28486F46FA7F}" destId="{C6A60B9C-3022-47AC-953C-BE13677F31AF}" srcOrd="0" destOrd="1" presId="urn:microsoft.com/office/officeart/2005/8/layout/hList1"/>
    <dgm:cxn modelId="{899C0795-EE87-49FC-A3BA-FE4734B6505E}" srcId="{E15F4224-1DA3-4B9A-8211-396A1DAFD440}" destId="{841FD0A4-2F65-4EAF-A85C-099BA361C328}" srcOrd="2" destOrd="0" parTransId="{8CD1CDAD-0B5E-4BDA-B1BC-618EE3C27D6F}" sibTransId="{51CE5A85-4A96-4C4A-AF56-58B00BF831E8}"/>
    <dgm:cxn modelId="{01E9DC8B-DF94-4873-B729-4CE5F98FDFF3}" srcId="{B86959BE-8C60-493B-A89B-D1185931E534}" destId="{3ABABEFA-7D74-4DE0-A66C-B81B4070CFB1}" srcOrd="0" destOrd="0" parTransId="{065ED986-44FF-4D09-9345-0A5D22FC1E21}" sibTransId="{25E78992-CCD0-4079-8DF9-87D402EA895F}"/>
    <dgm:cxn modelId="{00BE742C-5863-43DF-9BB3-5E11ECDCDEC6}" srcId="{128C22A6-8BDA-4B9B-A513-03C66F11D3B8}" destId="{1030022C-4269-44C2-9AEE-1ACC3F980B71}" srcOrd="0" destOrd="0" parTransId="{461E0F50-4DDE-4379-BC17-13AEA867964F}" sibTransId="{D92F88EA-1F4D-4CDC-9258-D91CCCAF703C}"/>
    <dgm:cxn modelId="{F0F84E97-D138-4544-98C5-4112857A49CD}" type="presOf" srcId="{841FD0A4-2F65-4EAF-A85C-099BA361C328}" destId="{2DF82B8B-53E6-4145-82C4-F38DFF0CF57E}" srcOrd="0" destOrd="2" presId="urn:microsoft.com/office/officeart/2005/8/layout/hList1"/>
    <dgm:cxn modelId="{9743C6C8-08FF-4ACC-BA4E-92E84749C9DF}" srcId="{E15F4224-1DA3-4B9A-8211-396A1DAFD440}" destId="{E2C37021-070B-49AB-89CF-A4D41AFBDBCF}" srcOrd="3" destOrd="0" parTransId="{2E5702B6-15AC-47CA-8C51-24DB81E0BEB9}" sibTransId="{A428613E-3730-41BB-B161-6A0EF1D8ECA1}"/>
    <dgm:cxn modelId="{A46B6DF4-C941-4B6F-8FBE-EE3B4C20DD82}" type="presOf" srcId="{45EFF275-5A32-49AE-9D86-2D51B304A4C0}" destId="{2DF82B8B-53E6-4145-82C4-F38DFF0CF57E}" srcOrd="0" destOrd="1" presId="urn:microsoft.com/office/officeart/2005/8/layout/hList1"/>
    <dgm:cxn modelId="{CA8A27F8-E5BF-4002-9D94-2473072017BC}" type="presOf" srcId="{D6F58DA8-B550-414E-AA48-0716A6EBC1FD}" destId="{B1E5C0B1-43BF-4A6C-B33B-7FE9ADF432C3}" srcOrd="0" destOrd="0" presId="urn:microsoft.com/office/officeart/2005/8/layout/hList1"/>
    <dgm:cxn modelId="{400AA517-B3F1-4A9F-9527-E08B4D947A11}" type="presOf" srcId="{128C22A6-8BDA-4B9B-A513-03C66F11D3B8}" destId="{771C3798-A502-412E-9E12-EF68C4AC212B}" srcOrd="0" destOrd="0" presId="urn:microsoft.com/office/officeart/2005/8/layout/hList1"/>
    <dgm:cxn modelId="{EA021F8B-1AAE-4D78-AFE0-5FC4A86C0F1C}" type="presOf" srcId="{DD5AA381-E74B-411A-817F-0EB7E38EDE28}" destId="{E352AAD1-BE14-4266-B732-DF1CC0702902}" srcOrd="0" destOrd="2" presId="urn:microsoft.com/office/officeart/2005/8/layout/hList1"/>
    <dgm:cxn modelId="{CDC5B570-07F3-49F6-AA26-6078D435886A}" type="presOf" srcId="{48D87614-A237-4286-AB84-D33CAADD14C5}" destId="{9E340EED-671B-4D23-B0B9-6FBE67EFE8F0}" srcOrd="0" destOrd="1" presId="urn:microsoft.com/office/officeart/2005/8/layout/hList1"/>
    <dgm:cxn modelId="{8788D96D-B135-493F-84F1-0918E65F083F}" srcId="{8DBCA1EE-63F8-40A9-8835-0DA4E5FE244F}" destId="{B86959BE-8C60-493B-A89B-D1185931E534}" srcOrd="4" destOrd="0" parTransId="{8CE68518-4FC5-45E4-9B28-D611151E28BD}" sibTransId="{B8EFA2F1-1149-44EB-8BF6-F54474D1132A}"/>
    <dgm:cxn modelId="{E1800DC9-5836-4C5E-A273-0DBB2BD2A827}" type="presParOf" srcId="{134EEBB0-4AAA-43F3-8732-3BE209B6F868}" destId="{D76B2942-9EA7-42C1-A69E-676CCBCBDD2B}" srcOrd="0" destOrd="0" presId="urn:microsoft.com/office/officeart/2005/8/layout/hList1"/>
    <dgm:cxn modelId="{E4D619FF-BDA0-47CA-B1D0-9666C92BC8B9}" type="presParOf" srcId="{D76B2942-9EA7-42C1-A69E-676CCBCBDD2B}" destId="{ABD50346-F2BA-4B29-9A0D-6CA485C07805}" srcOrd="0" destOrd="0" presId="urn:microsoft.com/office/officeart/2005/8/layout/hList1"/>
    <dgm:cxn modelId="{4FA5C7A8-4603-49D0-86DC-07F0CE76C667}" type="presParOf" srcId="{D76B2942-9EA7-42C1-A69E-676CCBCBDD2B}" destId="{14B8BE95-53BF-41E3-8F67-003BD2B565E3}" srcOrd="1" destOrd="0" presId="urn:microsoft.com/office/officeart/2005/8/layout/hList1"/>
    <dgm:cxn modelId="{7FBC15D1-19D9-4188-AFB4-EC90CC12D81E}" type="presParOf" srcId="{134EEBB0-4AAA-43F3-8732-3BE209B6F868}" destId="{7BD1EE0E-9116-4CDB-8037-BFBD454854C0}" srcOrd="1" destOrd="0" presId="urn:microsoft.com/office/officeart/2005/8/layout/hList1"/>
    <dgm:cxn modelId="{CAFD398A-81DC-4859-82C1-EFA85D9EB4AE}" type="presParOf" srcId="{134EEBB0-4AAA-43F3-8732-3BE209B6F868}" destId="{EF7A2334-408A-4CE0-9BD0-AAB8232611B3}" srcOrd="2" destOrd="0" presId="urn:microsoft.com/office/officeart/2005/8/layout/hList1"/>
    <dgm:cxn modelId="{D476F7FD-C50B-4070-BFB0-EAA62339D37D}" type="presParOf" srcId="{EF7A2334-408A-4CE0-9BD0-AAB8232611B3}" destId="{FE6DD8E3-C85C-4283-A268-7C8FE751B75C}" srcOrd="0" destOrd="0" presId="urn:microsoft.com/office/officeart/2005/8/layout/hList1"/>
    <dgm:cxn modelId="{6850EE00-66A0-49C8-8FCB-FDC76BD97331}" type="presParOf" srcId="{EF7A2334-408A-4CE0-9BD0-AAB8232611B3}" destId="{2DF82B8B-53E6-4145-82C4-F38DFF0CF57E}" srcOrd="1" destOrd="0" presId="urn:microsoft.com/office/officeart/2005/8/layout/hList1"/>
    <dgm:cxn modelId="{D7B6C22F-A26E-4EE7-835D-2F5A4B314E77}" type="presParOf" srcId="{134EEBB0-4AAA-43F3-8732-3BE209B6F868}" destId="{C037D270-FD18-4024-B50D-66AAE83179AC}" srcOrd="3" destOrd="0" presId="urn:microsoft.com/office/officeart/2005/8/layout/hList1"/>
    <dgm:cxn modelId="{ADA980AC-E599-49EB-B661-250C1FBBA880}" type="presParOf" srcId="{134EEBB0-4AAA-43F3-8732-3BE209B6F868}" destId="{CCE1B150-B0FA-41A4-9D1F-AA8A35FF12A1}" srcOrd="4" destOrd="0" presId="urn:microsoft.com/office/officeart/2005/8/layout/hList1"/>
    <dgm:cxn modelId="{CE2391C5-8117-420F-A989-69AF699F2BE6}" type="presParOf" srcId="{CCE1B150-B0FA-41A4-9D1F-AA8A35FF12A1}" destId="{771C3798-A502-412E-9E12-EF68C4AC212B}" srcOrd="0" destOrd="0" presId="urn:microsoft.com/office/officeart/2005/8/layout/hList1"/>
    <dgm:cxn modelId="{8E19E5CB-BE5E-40AC-99F4-7F79481EE048}" type="presParOf" srcId="{CCE1B150-B0FA-41A4-9D1F-AA8A35FF12A1}" destId="{C6A60B9C-3022-47AC-953C-BE13677F31AF}" srcOrd="1" destOrd="0" presId="urn:microsoft.com/office/officeart/2005/8/layout/hList1"/>
    <dgm:cxn modelId="{8904E0C3-23F6-441C-B544-9B9E539FAC74}" type="presParOf" srcId="{134EEBB0-4AAA-43F3-8732-3BE209B6F868}" destId="{34BD9683-018E-4D08-BA3D-950353283FF2}" srcOrd="5" destOrd="0" presId="urn:microsoft.com/office/officeart/2005/8/layout/hList1"/>
    <dgm:cxn modelId="{2D1E2935-DB22-4373-ADA9-6D1435470B04}" type="presParOf" srcId="{134EEBB0-4AAA-43F3-8732-3BE209B6F868}" destId="{C85F661E-5A13-4F26-A791-D4C44EC86E94}" srcOrd="6" destOrd="0" presId="urn:microsoft.com/office/officeart/2005/8/layout/hList1"/>
    <dgm:cxn modelId="{322DDCCC-52A8-4DEB-92F3-90863B2AE060}" type="presParOf" srcId="{C85F661E-5A13-4F26-A791-D4C44EC86E94}" destId="{B1E5C0B1-43BF-4A6C-B33B-7FE9ADF432C3}" srcOrd="0" destOrd="0" presId="urn:microsoft.com/office/officeart/2005/8/layout/hList1"/>
    <dgm:cxn modelId="{051A7DB7-B331-4E33-B774-699BB0CA8021}" type="presParOf" srcId="{C85F661E-5A13-4F26-A791-D4C44EC86E94}" destId="{E352AAD1-BE14-4266-B732-DF1CC0702902}" srcOrd="1" destOrd="0" presId="urn:microsoft.com/office/officeart/2005/8/layout/hList1"/>
    <dgm:cxn modelId="{3438A191-D389-48C8-9BA5-346488B49C06}" type="presParOf" srcId="{134EEBB0-4AAA-43F3-8732-3BE209B6F868}" destId="{49DE21D0-A7AE-4C82-AAD5-4FFB0EE247F8}" srcOrd="7" destOrd="0" presId="urn:microsoft.com/office/officeart/2005/8/layout/hList1"/>
    <dgm:cxn modelId="{F9A6DBDC-6CF2-4254-8047-E779310452D3}" type="presParOf" srcId="{134EEBB0-4AAA-43F3-8732-3BE209B6F868}" destId="{B55235FA-4645-43AA-9244-17DFB8BF7C79}" srcOrd="8" destOrd="0" presId="urn:microsoft.com/office/officeart/2005/8/layout/hList1"/>
    <dgm:cxn modelId="{BD998BA9-C5FD-4072-A111-5A2B9509AF79}" type="presParOf" srcId="{B55235FA-4645-43AA-9244-17DFB8BF7C79}" destId="{05F16012-FF57-4409-BFB2-905F65D1E0B3}" srcOrd="0" destOrd="0" presId="urn:microsoft.com/office/officeart/2005/8/layout/hList1"/>
    <dgm:cxn modelId="{CA5056FB-635A-4E3E-A9B9-19DD71803CFF}" type="presParOf" srcId="{B55235FA-4645-43AA-9244-17DFB8BF7C79}" destId="{9E340EED-671B-4D23-B0B9-6FBE67EFE8F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50346-F2BA-4B29-9A0D-6CA485C07805}">
      <dsp:nvSpPr>
        <dsp:cNvPr id="0" name=""/>
        <dsp:cNvSpPr/>
      </dsp:nvSpPr>
      <dsp:spPr>
        <a:xfrm>
          <a:off x="4929" y="1030745"/>
          <a:ext cx="1889521" cy="622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Access</a:t>
          </a:r>
        </a:p>
      </dsp:txBody>
      <dsp:txXfrm>
        <a:off x="4929" y="1030745"/>
        <a:ext cx="1889521" cy="622266"/>
      </dsp:txXfrm>
    </dsp:sp>
    <dsp:sp modelId="{14B8BE95-53BF-41E3-8F67-003BD2B565E3}">
      <dsp:nvSpPr>
        <dsp:cNvPr id="0" name=""/>
        <dsp:cNvSpPr/>
      </dsp:nvSpPr>
      <dsp:spPr>
        <a:xfrm>
          <a:off x="4929" y="1653011"/>
          <a:ext cx="1889521" cy="18775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Black/African American</a:t>
          </a:r>
        </a:p>
      </dsp:txBody>
      <dsp:txXfrm>
        <a:off x="4929" y="1653011"/>
        <a:ext cx="1889521" cy="1877579"/>
      </dsp:txXfrm>
    </dsp:sp>
    <dsp:sp modelId="{FE6DD8E3-C85C-4283-A268-7C8FE751B75C}">
      <dsp:nvSpPr>
        <dsp:cNvPr id="0" name=""/>
        <dsp:cNvSpPr/>
      </dsp:nvSpPr>
      <dsp:spPr>
        <a:xfrm>
          <a:off x="2158984" y="1030745"/>
          <a:ext cx="1889521" cy="622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Progress</a:t>
          </a:r>
        </a:p>
      </dsp:txBody>
      <dsp:txXfrm>
        <a:off x="2158984" y="1030745"/>
        <a:ext cx="1889521" cy="622266"/>
      </dsp:txXfrm>
    </dsp:sp>
    <dsp:sp modelId="{2DF82B8B-53E6-4145-82C4-F38DFF0CF57E}">
      <dsp:nvSpPr>
        <dsp:cNvPr id="0" name=""/>
        <dsp:cNvSpPr/>
      </dsp:nvSpPr>
      <dsp:spPr>
        <a:xfrm>
          <a:off x="2158984" y="1653011"/>
          <a:ext cx="1889521" cy="18775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Black/African American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First Generation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Economically Disadvantaged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Hispanic/Latinx</a:t>
          </a:r>
        </a:p>
      </dsp:txBody>
      <dsp:txXfrm>
        <a:off x="2158984" y="1653011"/>
        <a:ext cx="1889521" cy="1877579"/>
      </dsp:txXfrm>
    </dsp:sp>
    <dsp:sp modelId="{771C3798-A502-412E-9E12-EF68C4AC212B}">
      <dsp:nvSpPr>
        <dsp:cNvPr id="0" name=""/>
        <dsp:cNvSpPr/>
      </dsp:nvSpPr>
      <dsp:spPr>
        <a:xfrm>
          <a:off x="4329997" y="1030745"/>
          <a:ext cx="1855604" cy="622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Persistence</a:t>
          </a:r>
        </a:p>
      </dsp:txBody>
      <dsp:txXfrm>
        <a:off x="4329997" y="1030745"/>
        <a:ext cx="1855604" cy="622266"/>
      </dsp:txXfrm>
    </dsp:sp>
    <dsp:sp modelId="{C6A60B9C-3022-47AC-953C-BE13677F31AF}">
      <dsp:nvSpPr>
        <dsp:cNvPr id="0" name=""/>
        <dsp:cNvSpPr/>
      </dsp:nvSpPr>
      <dsp:spPr>
        <a:xfrm>
          <a:off x="4313039" y="1653011"/>
          <a:ext cx="1889521" cy="18775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Black/African American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Male</a:t>
          </a:r>
        </a:p>
      </dsp:txBody>
      <dsp:txXfrm>
        <a:off x="4313039" y="1653011"/>
        <a:ext cx="1889521" cy="1877579"/>
      </dsp:txXfrm>
    </dsp:sp>
    <dsp:sp modelId="{B1E5C0B1-43BF-4A6C-B33B-7FE9ADF432C3}">
      <dsp:nvSpPr>
        <dsp:cNvPr id="0" name=""/>
        <dsp:cNvSpPr/>
      </dsp:nvSpPr>
      <dsp:spPr>
        <a:xfrm>
          <a:off x="6467094" y="1030745"/>
          <a:ext cx="1889521" cy="622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Transfer</a:t>
          </a:r>
        </a:p>
      </dsp:txBody>
      <dsp:txXfrm>
        <a:off x="6467094" y="1030745"/>
        <a:ext cx="1889521" cy="622266"/>
      </dsp:txXfrm>
    </dsp:sp>
    <dsp:sp modelId="{E352AAD1-BE14-4266-B732-DF1CC0702902}">
      <dsp:nvSpPr>
        <dsp:cNvPr id="0" name=""/>
        <dsp:cNvSpPr/>
      </dsp:nvSpPr>
      <dsp:spPr>
        <a:xfrm>
          <a:off x="6467094" y="1653011"/>
          <a:ext cx="1889521" cy="18775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Male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First Generation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Economically Disadvantaged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Hispanic/Latinx</a:t>
          </a:r>
        </a:p>
      </dsp:txBody>
      <dsp:txXfrm>
        <a:off x="6467094" y="1653011"/>
        <a:ext cx="1889521" cy="1877579"/>
      </dsp:txXfrm>
    </dsp:sp>
    <dsp:sp modelId="{05F16012-FF57-4409-BFB2-905F65D1E0B3}">
      <dsp:nvSpPr>
        <dsp:cNvPr id="0" name=""/>
        <dsp:cNvSpPr/>
      </dsp:nvSpPr>
      <dsp:spPr>
        <a:xfrm>
          <a:off x="8621148" y="1030745"/>
          <a:ext cx="1889521" cy="622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Completion</a:t>
          </a:r>
        </a:p>
      </dsp:txBody>
      <dsp:txXfrm>
        <a:off x="8621148" y="1030745"/>
        <a:ext cx="1889521" cy="622266"/>
      </dsp:txXfrm>
    </dsp:sp>
    <dsp:sp modelId="{9E340EED-671B-4D23-B0B9-6FBE67EFE8F0}">
      <dsp:nvSpPr>
        <dsp:cNvPr id="0" name=""/>
        <dsp:cNvSpPr/>
      </dsp:nvSpPr>
      <dsp:spPr>
        <a:xfrm>
          <a:off x="8621148" y="1653011"/>
          <a:ext cx="1889521" cy="18775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Black/African American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First Generation</a:t>
          </a:r>
        </a:p>
      </dsp:txBody>
      <dsp:txXfrm>
        <a:off x="8621148" y="1653011"/>
        <a:ext cx="1889521" cy="1877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D9CEB-61CB-4A15-852D-F84939E44288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FBAC5-6352-498B-B592-CA83B842C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43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3DFF1C-56A8-4925-A63B-3340E166EBB6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C4CF66-6015-4244-AA46-CA6209F3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7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29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49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143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12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Directly from CCCCO SEP data files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87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2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21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09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19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5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82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07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E209-ACFF-4C82-4412-D8A2980BB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6CAB5-28D0-DBBE-67F7-4E5333AB2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A5B7E-2838-66A2-925D-DDF2C298B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34FF2-38E7-5128-D03D-F29503E2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7A1D7-C8AB-CB75-A56D-97C6FBF46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7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81B8-3380-F48E-CE84-1CE358F8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F36730-DB49-CFA1-FB1D-56F81FCB3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871EC-1415-5221-6948-CE5D5753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5AF08-4494-F928-46CC-0C65A9C8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8543E-B8C8-B3BD-4C56-78624DE3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5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933B7-6380-9543-984B-82AC8451A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97CE16-169F-E542-1D11-540CF2F3C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A6B03-22D3-9BB1-12FD-43935BA5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2F9E4-74D5-14BF-528A-EAFDB96D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1071B-2D6B-906B-737C-B1868988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5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A820D-FB36-4D68-BB4D-D7EE5E77E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A1B7B-3682-C7F0-4DB8-42369A162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46873-A4E9-D432-08AC-2091F726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4AAB2-DE56-55C4-1D83-EBADAB7A7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0C771-BB4D-2FB2-0899-5C750E12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7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46224-D879-6B9D-A645-CB4E6301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C012E-5991-A579-B337-57725C70A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D1343-868E-D185-AC0D-F520B1539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56714-4A83-CD72-2749-B050A9F56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4C1AC-E409-5497-C491-D731F184C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A2A96-D107-B97E-41FD-AA3E0FA4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2F97B-5590-A0B5-AB3A-BBD7A4C3C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03D41-E6D1-96FC-A1BD-790182507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FE69F-9EB7-7034-8136-96E8F1F9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99836-F0BE-E2B6-BDEB-32028857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AB98C-AAAE-3D3F-03C6-E0C7C1451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7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F68D6-8105-8488-21C7-958EB224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24217-A780-6242-2026-3D8C8049C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6DB7D-A89A-DC96-7470-C1FFF980D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7ACE4-6652-8BD8-CE6F-B2A47B1A8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65D5C-BB6D-3C82-BF3A-0B763E011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CDB75E-D7D4-7F97-0419-E5CC19386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40715-3FCA-9695-BEEC-5367E6939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DFE90B-54CB-D60D-EC18-2634A12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0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F844B-BA90-DF56-0B8A-7A5FF0D1E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001B6B-8F65-AA94-2884-4C308FD5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00290-FD7D-C21E-C483-CBD7E8AA6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7EF02-60A9-D249-BD42-8E56580DE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5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B6A5F-4239-4301-F5E0-BDDE34B6C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1A408C-1E52-FCB1-399E-E15DFFBE6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2087D-C4C6-B28B-1288-7CCF2931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9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62DE2-C5C7-C30A-EE07-ED8B6129C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4DD1D-798E-D4A5-9A8B-0C8D9D92F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13BAF-BE99-87B8-D838-530B3D279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520A2-B54E-95DC-5CD5-555A1C96C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0E926-2F72-C96C-E70F-8A500119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6F4FF-B1C0-5B48-F3AB-7E6179DB7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6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B0AB-2F99-ACD1-EF6A-DBCC7BE4E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0173F-73FF-89F6-7C41-BC9ADBC9F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493DC-CE52-8A17-4ABF-8DDBDD143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CAFB6-B3EB-F269-F064-CD7577C6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8BC35-2E81-846F-CB52-B2E5D0DF3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844F6-CB20-5BB2-C7B9-32FB3357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9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23B40F-1B3C-A876-5459-2BFE9D21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C1DDB-85BD-204F-359E-B5B5F6D3B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6AB9B-B585-021E-DE1F-23FBC4A92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9516A-BE0F-4FD6-8C8E-7EC1559C48C3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3F2F0-2F8D-80AD-C014-4DD9C1E74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4210E-1CDA-6776-D8AD-2E41D2ECD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2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C552A-D525-5169-A669-55581447A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294" y="1194300"/>
            <a:ext cx="9635412" cy="279495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2022-25 Student Equity Plan 2.0</a:t>
            </a:r>
            <a:br>
              <a:rPr lang="en-US" dirty="0"/>
            </a:br>
            <a:r>
              <a:rPr lang="en-US" dirty="0"/>
              <a:t> </a:t>
            </a:r>
            <a:r>
              <a:rPr lang="en-US" sz="4400" dirty="0"/>
              <a:t>Activities Planning and Development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C391E-CC6B-AC1D-AD72-3C4EC5E9D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3473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Student Equity Planning Presentation PART 2</a:t>
            </a:r>
          </a:p>
          <a:p>
            <a:r>
              <a:rPr lang="en-US" sz="2800" dirty="0"/>
              <a:t>11/18/2022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C35BC-6D64-3E54-D281-7C8C85BCB50C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</p:spTree>
    <p:extLst>
      <p:ext uri="{BB962C8B-B14F-4D97-AF65-F5344CB8AC3E}">
        <p14:creationId xmlns:p14="http://schemas.microsoft.com/office/powerpoint/2010/main" val="4171246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9D941-11C7-B827-2335-37CAC108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677" y="2136712"/>
            <a:ext cx="11187112" cy="6334040"/>
          </a:xfrm>
        </p:spPr>
        <p:txBody>
          <a:bodyPr>
            <a:noAutofit/>
          </a:bodyPr>
          <a:lstStyle/>
          <a:p>
            <a:pPr lvl="1">
              <a:spcBef>
                <a:spcPts val="1000"/>
              </a:spcBef>
            </a:pPr>
            <a:r>
              <a:rPr lang="en-US" sz="2800" dirty="0"/>
              <a:t>Maximizing current transfer pipeline initiatives and events</a:t>
            </a:r>
          </a:p>
          <a:p>
            <a:pPr lvl="1">
              <a:spcBef>
                <a:spcPts val="1000"/>
              </a:spcBef>
            </a:pPr>
            <a:r>
              <a:rPr lang="en-US" sz="2800" dirty="0"/>
              <a:t>Expanding partnership and collaboration with CSU/UC</a:t>
            </a:r>
          </a:p>
          <a:p>
            <a:pPr lvl="1">
              <a:spcBef>
                <a:spcPts val="1000"/>
              </a:spcBef>
            </a:pPr>
            <a:r>
              <a:rPr lang="en-US" sz="2800" dirty="0"/>
              <a:t>Improving our digital tools to increase and support transfers</a:t>
            </a:r>
          </a:p>
          <a:p>
            <a:pPr lvl="1">
              <a:spcBef>
                <a:spcPts val="1000"/>
              </a:spcBef>
            </a:pPr>
            <a:r>
              <a:rPr lang="en-US" sz="2800" dirty="0"/>
              <a:t>Improving transfer advising and counseling services </a:t>
            </a:r>
          </a:p>
          <a:p>
            <a:pPr lvl="1">
              <a:spcBef>
                <a:spcPts val="1000"/>
              </a:spcBef>
            </a:pPr>
            <a:r>
              <a:rPr lang="en-US" sz="2800" dirty="0"/>
              <a:t>4-year College and University Transfer “Next Steps” workshops</a:t>
            </a:r>
          </a:p>
          <a:p>
            <a:pPr lvl="1">
              <a:spcBef>
                <a:spcPts val="1000"/>
              </a:spcBef>
            </a:pPr>
            <a:r>
              <a:rPr lang="en-US" sz="2800" dirty="0"/>
              <a:t>Developing transfer progress &amp; utilizing momentum reports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D2A739-9FB6-7999-EF68-66EC521F3172}"/>
              </a:ext>
            </a:extLst>
          </p:cNvPr>
          <p:cNvSpPr txBox="1"/>
          <p:nvPr/>
        </p:nvSpPr>
        <p:spPr>
          <a:xfrm>
            <a:off x="0" y="6233930"/>
            <a:ext cx="12192000" cy="707886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TRANSFER</a:t>
            </a:r>
            <a:r>
              <a:rPr lang="en-US" sz="2800" dirty="0">
                <a:solidFill>
                  <a:schemeClr val="bg1"/>
                </a:solidFill>
              </a:rPr>
              <a:t>					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8B252E-50C5-5B52-3088-0F2194C127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726" y="475305"/>
            <a:ext cx="1828800" cy="6813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18A92F-8335-C45E-E271-BD29C5A260A2}"/>
              </a:ext>
            </a:extLst>
          </p:cNvPr>
          <p:cNvSpPr txBox="1"/>
          <p:nvPr/>
        </p:nvSpPr>
        <p:spPr>
          <a:xfrm>
            <a:off x="1340194" y="607776"/>
            <a:ext cx="7921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Transferred to a 4-Year Institution </a:t>
            </a:r>
          </a:p>
          <a:p>
            <a:r>
              <a:rPr lang="en-US" sz="3600" dirty="0"/>
              <a:t>within 3 years</a:t>
            </a:r>
          </a:p>
        </p:txBody>
      </p:sp>
    </p:spTree>
    <p:extLst>
      <p:ext uri="{BB962C8B-B14F-4D97-AF65-F5344CB8AC3E}">
        <p14:creationId xmlns:p14="http://schemas.microsoft.com/office/powerpoint/2010/main" val="3630370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9D941-11C7-B827-2335-37CAC108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30" y="671513"/>
            <a:ext cx="11563814" cy="7529513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800" dirty="0"/>
              <a:t>Defining the process to elicit equitable student success outcomes</a:t>
            </a:r>
          </a:p>
          <a:p>
            <a:pPr marL="457200" lvl="1" indent="0">
              <a:buNone/>
            </a:pPr>
            <a:r>
              <a:rPr lang="en-US" sz="800" dirty="0"/>
              <a:t> </a:t>
            </a:r>
          </a:p>
          <a:p>
            <a:pPr marL="457200" lvl="1" indent="0">
              <a:buNone/>
            </a:pPr>
            <a:endParaRPr lang="en-US" sz="800" dirty="0"/>
          </a:p>
          <a:p>
            <a:pPr marL="457200" lvl="1" indent="0">
              <a:buNone/>
            </a:pPr>
            <a:endParaRPr lang="en-US" sz="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/>
              <a:t>Intrusive advising and financial assistance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/>
              <a:t>Enhancing internal academic support services outreach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/>
              <a:t>Leveraging institutional data for enhanced tracking and evaluation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/>
              <a:t>Maximizing College’s digital tools to support students’ education goals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/>
              <a:t>Coordinated and focused efforts between Instruction and Student Affairs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800" dirty="0"/>
          </a:p>
          <a:p>
            <a:pPr lvl="2"/>
            <a:endParaRPr lang="en-US" sz="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D2CC10-6271-8F3D-E795-367519FC14D9}"/>
              </a:ext>
            </a:extLst>
          </p:cNvPr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Key Themes						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</p:spTree>
    <p:extLst>
      <p:ext uri="{BB962C8B-B14F-4D97-AF65-F5344CB8AC3E}">
        <p14:creationId xmlns:p14="http://schemas.microsoft.com/office/powerpoint/2010/main" val="94180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D63F-7FD1-E9E8-F1AD-B7F22D88F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92" y="788992"/>
            <a:ext cx="10515600" cy="580739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	</a:t>
            </a:r>
            <a:r>
              <a:rPr lang="en-US" b="1" dirty="0"/>
              <a:t>Student Equity Plan 2.0  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1000" dirty="0"/>
              <a:t>	</a:t>
            </a:r>
            <a:br>
              <a:rPr lang="en-US" sz="1000" dirty="0"/>
            </a:br>
            <a:r>
              <a:rPr lang="en-US" sz="1000" dirty="0"/>
              <a:t>   </a:t>
            </a:r>
            <a:r>
              <a:rPr lang="en-US" sz="2800" dirty="0"/>
              <a:t>Imelda Valdez </a:t>
            </a:r>
            <a:br>
              <a:rPr lang="en-US" sz="2800" dirty="0"/>
            </a:br>
            <a:r>
              <a:rPr lang="en-US" sz="2800" dirty="0"/>
              <a:t>Rebecca Farley</a:t>
            </a:r>
            <a:br>
              <a:rPr lang="en-US" sz="2800" dirty="0"/>
            </a:br>
            <a:r>
              <a:rPr lang="en-US" sz="2800" dirty="0"/>
              <a:t>Marisa Marquez</a:t>
            </a:r>
            <a:br>
              <a:rPr lang="en-US" sz="2800" dirty="0"/>
            </a:br>
            <a:r>
              <a:rPr lang="en-US" sz="2800" dirty="0"/>
              <a:t>Ben Perlado</a:t>
            </a:r>
            <a:br>
              <a:rPr lang="en-US" sz="2800" dirty="0"/>
            </a:br>
            <a:r>
              <a:rPr lang="en-US" sz="2800" dirty="0"/>
              <a:t>Ashlea Ward</a:t>
            </a:r>
            <a:br>
              <a:rPr lang="en-US" sz="2800" dirty="0"/>
            </a:br>
            <a:r>
              <a:rPr lang="en-US" sz="2800" dirty="0"/>
              <a:t>Office of Institutional Effectiveness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Focus Groups: Students, Faculty, and Classified Voices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6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A08A33-91DC-8D64-9427-F93597308FC6}"/>
              </a:ext>
            </a:extLst>
          </p:cNvPr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</p:spTree>
    <p:extLst>
      <p:ext uri="{BB962C8B-B14F-4D97-AF65-F5344CB8AC3E}">
        <p14:creationId xmlns:p14="http://schemas.microsoft.com/office/powerpoint/2010/main" val="417067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57794-4A8B-9DBE-478A-94ED16A7B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2795"/>
            <a:ext cx="10515600" cy="904332"/>
          </a:xfrm>
        </p:spPr>
        <p:txBody>
          <a:bodyPr/>
          <a:lstStyle/>
          <a:p>
            <a:r>
              <a:rPr lang="en-US"/>
              <a:t>Five Key Student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F7E60-DF42-D295-D908-A7C2A590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24" y="2134555"/>
            <a:ext cx="11101552" cy="39255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Successful Enrollment in the first year </a:t>
            </a:r>
            <a:r>
              <a:rPr lang="en-US" sz="2400" dirty="0">
                <a:solidFill>
                  <a:srgbClr val="C00000"/>
                </a:solidFill>
              </a:rPr>
              <a:t>[Access]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Completed Transfer Level Math &amp; English in the first year </a:t>
            </a:r>
            <a:r>
              <a:rPr lang="en-US" sz="2400" dirty="0">
                <a:solidFill>
                  <a:srgbClr val="C00000"/>
                </a:solidFill>
              </a:rPr>
              <a:t>[Progress]</a:t>
            </a:r>
            <a:r>
              <a:rPr lang="en-US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Persisted from First Primary Term to Subsequent Primary Term </a:t>
            </a:r>
            <a:r>
              <a:rPr lang="en-US" sz="2400" dirty="0">
                <a:solidFill>
                  <a:srgbClr val="C00000"/>
                </a:solidFill>
              </a:rPr>
              <a:t>[Persistence]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Attained the VFS Definition of Completion within 3 years </a:t>
            </a:r>
            <a:r>
              <a:rPr lang="en-US" sz="2400" dirty="0">
                <a:solidFill>
                  <a:srgbClr val="C00000"/>
                </a:solidFill>
              </a:rPr>
              <a:t>[Completion]</a:t>
            </a:r>
          </a:p>
          <a:p>
            <a:pPr marL="0" indent="0">
              <a:buNone/>
            </a:pPr>
            <a:r>
              <a:rPr lang="en-US" sz="2400" dirty="0"/>
              <a:t>5.    Transferred to a 4-Year Institution within 3 years </a:t>
            </a:r>
            <a:r>
              <a:rPr lang="en-US" sz="2400" dirty="0">
                <a:solidFill>
                  <a:srgbClr val="C00000"/>
                </a:solidFill>
              </a:rPr>
              <a:t>[Transfer]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68265B-924A-1818-8632-6259C2B00D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165" y="457043"/>
            <a:ext cx="1828800" cy="6813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8D6FA04-BB6E-516C-2834-780DF0E148A2}"/>
              </a:ext>
            </a:extLst>
          </p:cNvPr>
          <p:cNvSpPr txBox="1"/>
          <p:nvPr/>
        </p:nvSpPr>
        <p:spPr>
          <a:xfrm>
            <a:off x="0" y="613595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</p:spTree>
    <p:extLst>
      <p:ext uri="{BB962C8B-B14F-4D97-AF65-F5344CB8AC3E}">
        <p14:creationId xmlns:p14="http://schemas.microsoft.com/office/powerpoint/2010/main" val="300498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EF332-89E4-1D46-4DA3-73B5CB618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379"/>
          </a:xfrm>
        </p:spPr>
        <p:txBody>
          <a:bodyPr>
            <a:normAutofit fontScale="90000"/>
          </a:bodyPr>
          <a:lstStyle/>
          <a:p>
            <a:r>
              <a:rPr lang="en-US" dirty="0"/>
              <a:t>Planning and Developing Activities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9D941-11C7-B827-2335-37CAC108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054"/>
            <a:ext cx="10515600" cy="4891417"/>
          </a:xfrm>
        </p:spPr>
        <p:txBody>
          <a:bodyPr>
            <a:noAutofit/>
          </a:bodyPr>
          <a:lstStyle/>
          <a:p>
            <a:r>
              <a:rPr lang="en-US" dirty="0"/>
              <a:t>Data-informed decision-making and dialogues</a:t>
            </a:r>
          </a:p>
          <a:p>
            <a:pPr lvl="1"/>
            <a:r>
              <a:rPr lang="en-US" sz="2000" dirty="0"/>
              <a:t>Key takeaways from past equity work </a:t>
            </a:r>
          </a:p>
          <a:p>
            <a:pPr lvl="1"/>
            <a:r>
              <a:rPr lang="en-US" sz="2000" dirty="0"/>
              <a:t>Evaluation of the current structure and resources</a:t>
            </a:r>
          </a:p>
          <a:p>
            <a:pPr lvl="1"/>
            <a:r>
              <a:rPr lang="en-US" sz="2000" dirty="0"/>
              <a:t>Population experiencing the most significant disproportionate impact</a:t>
            </a:r>
          </a:p>
          <a:p>
            <a:pPr lvl="1"/>
            <a:r>
              <a:rPr lang="en-US" sz="2000" dirty="0"/>
              <a:t>3-Year Goal Setting</a:t>
            </a:r>
          </a:p>
          <a:p>
            <a:pPr lvl="1"/>
            <a:endParaRPr lang="en-US" sz="800" dirty="0"/>
          </a:p>
          <a:p>
            <a:r>
              <a:rPr lang="en-US" dirty="0"/>
              <a:t>College Workplan </a:t>
            </a:r>
          </a:p>
          <a:p>
            <a:pPr lvl="1"/>
            <a:r>
              <a:rPr lang="en-US" sz="2000" dirty="0"/>
              <a:t>Strategies, processes, and actionable activities correlated with 5 metrics</a:t>
            </a:r>
          </a:p>
          <a:p>
            <a:pPr lvl="1"/>
            <a:endParaRPr lang="en-US" sz="2000" dirty="0"/>
          </a:p>
          <a:p>
            <a:r>
              <a:rPr lang="en-US" dirty="0"/>
              <a:t>Engaging and Communicating with Stakeholders</a:t>
            </a:r>
          </a:p>
          <a:p>
            <a:pPr lvl="1"/>
            <a:r>
              <a:rPr lang="en-US" sz="2000" dirty="0"/>
              <a:t>Key stakeholders from student affairs, instruction, and OIE</a:t>
            </a:r>
          </a:p>
          <a:p>
            <a:pPr lvl="1"/>
            <a:r>
              <a:rPr lang="en-US" sz="2000" dirty="0"/>
              <a:t>Focus Groups: Student, Faculty, and Classified Voices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D2CC10-6271-8F3D-E795-367519FC14D9}"/>
              </a:ext>
            </a:extLst>
          </p:cNvPr>
          <p:cNvSpPr txBox="1"/>
          <p:nvPr/>
        </p:nvSpPr>
        <p:spPr>
          <a:xfrm>
            <a:off x="0" y="6341471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</p:spTree>
    <p:extLst>
      <p:ext uri="{BB962C8B-B14F-4D97-AF65-F5344CB8AC3E}">
        <p14:creationId xmlns:p14="http://schemas.microsoft.com/office/powerpoint/2010/main" val="86860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D63F-7FD1-E9E8-F1AD-B7F22D88F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779"/>
            <a:ext cx="10515600" cy="5807398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</a:pPr>
            <a:r>
              <a:rPr lang="en-US" dirty="0"/>
              <a:t>	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1000" b="1" dirty="0"/>
              <a:t/>
            </a:r>
            <a:br>
              <a:rPr lang="en-US" sz="1000" b="1" dirty="0"/>
            </a:br>
            <a:r>
              <a:rPr lang="en-US" sz="1000" dirty="0"/>
              <a:t>	</a:t>
            </a:r>
            <a:br>
              <a:rPr lang="en-US" sz="10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600" dirty="0"/>
              <a:t>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4C09F9-DAD0-BE58-7D83-05AA5E4186F4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726D9D-9197-17BA-8886-0333C73A6E04}"/>
              </a:ext>
            </a:extLst>
          </p:cNvPr>
          <p:cNvSpPr txBox="1"/>
          <p:nvPr/>
        </p:nvSpPr>
        <p:spPr>
          <a:xfrm>
            <a:off x="1371785" y="787058"/>
            <a:ext cx="90695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Cambria" panose="02040503050406030204" pitchFamily="18" charset="0"/>
              </a:rPr>
              <a:t>P</a:t>
            </a: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opulation Experiencing the Most Significant Disproportionate Impact and Metrics</a:t>
            </a:r>
            <a:endParaRPr lang="en-US" sz="3200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8361D18-CCB0-E6B1-B62D-BE66D5C75D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3005472"/>
              </p:ext>
            </p:extLst>
          </p:nvPr>
        </p:nvGraphicFramePr>
        <p:xfrm>
          <a:off x="1090427" y="1210813"/>
          <a:ext cx="10515600" cy="456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41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D63F-7FD1-E9E8-F1AD-B7F22D88F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779"/>
            <a:ext cx="10515600" cy="5807398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</a:pPr>
            <a:r>
              <a:rPr lang="en-US"/>
              <a:t>	</a:t>
            </a:r>
            <a:r>
              <a:rPr lang="en-US" b="1"/>
              <a:t/>
            </a:r>
            <a:br>
              <a:rPr lang="en-US" b="1"/>
            </a:br>
            <a:r>
              <a:rPr lang="en-US" sz="1000" b="1"/>
              <a:t/>
            </a:r>
            <a:br>
              <a:rPr lang="en-US" sz="1000" b="1"/>
            </a:br>
            <a:r>
              <a:rPr lang="en-US" sz="1000"/>
              <a:t>	</a:t>
            </a:r>
            <a:br>
              <a:rPr lang="en-US" sz="1000"/>
            </a:br>
            <a:r>
              <a:rPr lang="en-US" sz="2800"/>
              <a:t/>
            </a:r>
            <a:br>
              <a:rPr lang="en-US" sz="2800"/>
            </a:br>
            <a:r>
              <a:rPr lang="en-US" sz="3600"/>
              <a:t>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4C09F9-DAD0-BE58-7D83-05AA5E4186F4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51672F-C5F2-A1F5-1EBF-2E9EC350F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917" y="394138"/>
            <a:ext cx="10846676" cy="550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17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9D941-11C7-B827-2335-37CAC108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174" y="1661742"/>
            <a:ext cx="8686801" cy="369196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/>
              <a:t>Targeted outreach efforts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/>
              <a:t>High-tech, high-touch advising and counseling support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/>
              <a:t>Expanded community outreach and advertising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/>
              <a:t>Student centered scheduling and course sequencing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/>
              <a:t>Promoting and enhancing BC programs and services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7A5076-60A8-4DAD-F7E2-A1B57FA1A8EA}"/>
              </a:ext>
            </a:extLst>
          </p:cNvPr>
          <p:cNvSpPr txBox="1"/>
          <p:nvPr/>
        </p:nvSpPr>
        <p:spPr>
          <a:xfrm>
            <a:off x="0" y="6233930"/>
            <a:ext cx="12192000" cy="707886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ACCESS</a:t>
            </a:r>
            <a:r>
              <a:rPr lang="en-US" sz="2800" dirty="0">
                <a:solidFill>
                  <a:schemeClr val="bg1"/>
                </a:solidFill>
              </a:rPr>
              <a:t>						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97BFA7-B113-A8D7-C3A7-82C099931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165" y="457043"/>
            <a:ext cx="1828800" cy="6813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8B1E2A-0EF5-BC00-FE5B-92109797173A}"/>
              </a:ext>
            </a:extLst>
          </p:cNvPr>
          <p:cNvSpPr txBox="1"/>
          <p:nvPr/>
        </p:nvSpPr>
        <p:spPr>
          <a:xfrm>
            <a:off x="1110344" y="555171"/>
            <a:ext cx="7674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Successful Enrollment in the first year</a:t>
            </a:r>
          </a:p>
        </p:txBody>
      </p:sp>
    </p:spTree>
    <p:extLst>
      <p:ext uri="{BB962C8B-B14F-4D97-AF65-F5344CB8AC3E}">
        <p14:creationId xmlns:p14="http://schemas.microsoft.com/office/powerpoint/2010/main" val="3588931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9D941-11C7-B827-2335-37CAC108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353" y="2102010"/>
            <a:ext cx="10515600" cy="6600824"/>
          </a:xfrm>
        </p:spPr>
        <p:txBody>
          <a:bodyPr>
            <a:noAutofit/>
          </a:bodyPr>
          <a:lstStyle/>
          <a:p>
            <a:pPr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Leveraging </a:t>
            </a:r>
            <a:r>
              <a:rPr lang="en-US" sz="2800" dirty="0"/>
              <a:t>institutional data for </a:t>
            </a:r>
            <a:r>
              <a:rPr lang="en-US" dirty="0"/>
              <a:t>tracking and </a:t>
            </a:r>
            <a:r>
              <a:rPr lang="en-US" sz="2800" dirty="0"/>
              <a:t>assessment through an equity lens </a:t>
            </a:r>
          </a:p>
          <a:p>
            <a:pPr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Increasing awareness and access to Academic Support Services</a:t>
            </a:r>
          </a:p>
          <a:p>
            <a:pPr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0" dirty="0">
                <a:effectLst/>
              </a:rPr>
              <a:t>Supporting academic success in English and math</a:t>
            </a:r>
          </a:p>
          <a:p>
            <a:pPr marL="76200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Accurate and Consistent Ed Plan/Pathway Resources and Guidance </a:t>
            </a:r>
          </a:p>
          <a:p>
            <a:pPr lvl="1"/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CB8557-9ADC-9EA0-17A7-5495A7BDD484}"/>
              </a:ext>
            </a:extLst>
          </p:cNvPr>
          <p:cNvSpPr txBox="1"/>
          <p:nvPr/>
        </p:nvSpPr>
        <p:spPr>
          <a:xfrm>
            <a:off x="0" y="6233930"/>
            <a:ext cx="12192000" cy="707886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PROGRESS</a:t>
            </a:r>
            <a:r>
              <a:rPr lang="en-US" sz="2800" dirty="0">
                <a:solidFill>
                  <a:schemeClr val="bg1"/>
                </a:solidFill>
              </a:rPr>
              <a:t>						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1FA914-7DB9-CE20-177B-8ACB3FA2B1B9}"/>
              </a:ext>
            </a:extLst>
          </p:cNvPr>
          <p:cNvSpPr txBox="1"/>
          <p:nvPr/>
        </p:nvSpPr>
        <p:spPr>
          <a:xfrm>
            <a:off x="1110343" y="555171"/>
            <a:ext cx="7921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Completed Transfer Level Math &amp; English in the first year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9379BA-8D58-A269-B008-6EB3C162F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618" y="555171"/>
            <a:ext cx="1828800" cy="68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1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9D941-11C7-B827-2335-37CAC108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070" y="2164908"/>
            <a:ext cx="10515600" cy="5576605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Student-centered Scheduling, Course sequencing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Targeted outreach </a:t>
            </a:r>
            <a:r>
              <a:rPr lang="en-US" dirty="0">
                <a:solidFill>
                  <a:srgbClr val="242424"/>
                </a:solidFill>
                <a:latin typeface="-apple-system"/>
              </a:rPr>
              <a:t>with 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holistic support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Intrusive Support for Financial Assistance</a:t>
            </a:r>
            <a:endParaRPr lang="en-US" dirty="0">
              <a:solidFill>
                <a:srgbClr val="242424"/>
              </a:solidFill>
              <a:latin typeface="-apple-system"/>
            </a:endParaRPr>
          </a:p>
          <a:p>
            <a:r>
              <a:rPr lang="en-US" sz="2800" b="0" i="0" u="none" strike="noStrike" dirty="0">
                <a:solidFill>
                  <a:srgbClr val="242424"/>
                </a:solidFill>
                <a:effectLst/>
              </a:rPr>
              <a:t>Encouraging/supporting messages from faculty/counselors/BC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Leveraging College Persistence Initiatives 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4B7925-0C49-9638-3382-B64A8AC9B294}"/>
              </a:ext>
            </a:extLst>
          </p:cNvPr>
          <p:cNvSpPr txBox="1"/>
          <p:nvPr/>
        </p:nvSpPr>
        <p:spPr>
          <a:xfrm>
            <a:off x="1286070" y="583163"/>
            <a:ext cx="7921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Persisted from First Primary Term to Subsequent Primary Term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B8601C-77F8-E128-1C40-B4BC39E43222}"/>
              </a:ext>
            </a:extLst>
          </p:cNvPr>
          <p:cNvSpPr txBox="1"/>
          <p:nvPr/>
        </p:nvSpPr>
        <p:spPr>
          <a:xfrm>
            <a:off x="0" y="6233930"/>
            <a:ext cx="12192000" cy="707886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PERSISTENCE</a:t>
            </a:r>
            <a:r>
              <a:rPr lang="en-US" sz="2800" dirty="0">
                <a:solidFill>
                  <a:schemeClr val="bg1"/>
                </a:solidFill>
              </a:rPr>
              <a:t>					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51A3D4-7E25-7494-07F7-E3392550F3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304" y="583163"/>
            <a:ext cx="1828800" cy="68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40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9D941-11C7-B827-2335-37CAC108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531" y="1865539"/>
            <a:ext cx="10515600" cy="7029449"/>
          </a:xfrm>
        </p:spPr>
        <p:txBody>
          <a:bodyPr>
            <a:noAutofit/>
          </a:bodyPr>
          <a:lstStyle/>
          <a:p>
            <a:pPr lvl="1">
              <a:spcBef>
                <a:spcPts val="1000"/>
              </a:spcBef>
            </a:pPr>
            <a:r>
              <a:rPr lang="en-US" sz="2800" dirty="0"/>
              <a:t>Leveraging institutional data and initiatives</a:t>
            </a:r>
          </a:p>
          <a:p>
            <a:pPr lvl="1">
              <a:spcBef>
                <a:spcPts val="1000"/>
              </a:spcBef>
            </a:pPr>
            <a:r>
              <a:rPr lang="en-US" sz="2800" dirty="0"/>
              <a:t>Continuous awareness of enrollment process</a:t>
            </a:r>
          </a:p>
          <a:p>
            <a:pPr lvl="1">
              <a:spcBef>
                <a:spcPts val="1000"/>
              </a:spcBef>
            </a:pPr>
            <a:r>
              <a:rPr lang="en-US" sz="2800" dirty="0">
                <a:highlight>
                  <a:srgbClr val="FFFFFF"/>
                </a:highlight>
              </a:rPr>
              <a:t>Student-Centered Scheduling</a:t>
            </a:r>
          </a:p>
          <a:p>
            <a:pPr lvl="1">
              <a:spcBef>
                <a:spcPts val="1000"/>
              </a:spcBef>
            </a:pPr>
            <a:r>
              <a:rPr lang="en-US" sz="2800" dirty="0"/>
              <a:t>High-tech, high-touch engagement</a:t>
            </a:r>
          </a:p>
          <a:p>
            <a:pPr lvl="1">
              <a:spcBef>
                <a:spcPts val="1000"/>
              </a:spcBef>
            </a:pPr>
            <a:r>
              <a:rPr lang="en-US" sz="2800" dirty="0"/>
              <a:t>Promoting workforce employment opportunities for students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0D5F27-AF94-4030-F34F-FD73233246AC}"/>
              </a:ext>
            </a:extLst>
          </p:cNvPr>
          <p:cNvSpPr txBox="1"/>
          <p:nvPr/>
        </p:nvSpPr>
        <p:spPr>
          <a:xfrm>
            <a:off x="0" y="6233930"/>
            <a:ext cx="12192000" cy="707886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COMPLETION</a:t>
            </a:r>
            <a:r>
              <a:rPr lang="en-US" sz="2800" dirty="0">
                <a:solidFill>
                  <a:schemeClr val="bg1"/>
                </a:solidFill>
              </a:rPr>
              <a:t>							</a:t>
            </a:r>
            <a:r>
              <a:rPr lang="en-US" sz="2400" i="1" dirty="0">
                <a:solidFill>
                  <a:schemeClr val="bg1"/>
                </a:solidFill>
              </a:rPr>
              <a:t>Student Equity Plan 2.0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A56DA8-1588-2DA1-EFBC-0454B6555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167" y="359227"/>
            <a:ext cx="1828800" cy="6813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D899C1-898A-C04F-CFC5-9D9F5AD32C95}"/>
              </a:ext>
            </a:extLst>
          </p:cNvPr>
          <p:cNvSpPr txBox="1"/>
          <p:nvPr/>
        </p:nvSpPr>
        <p:spPr>
          <a:xfrm>
            <a:off x="1325433" y="277002"/>
            <a:ext cx="7921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Attained the VFS Definition of Completion within 3 years</a:t>
            </a:r>
          </a:p>
        </p:txBody>
      </p:sp>
    </p:spTree>
    <p:extLst>
      <p:ext uri="{BB962C8B-B14F-4D97-AF65-F5344CB8AC3E}">
        <p14:creationId xmlns:p14="http://schemas.microsoft.com/office/powerpoint/2010/main" val="318616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4" ma:contentTypeDescription="Create a new document." ma:contentTypeScope="" ma:versionID="41770923b3bf105a3d4d70166cfe4f55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962271f6abe86fbbabe61889f2a59300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733708-9F34-4BC0-8AC7-6EDAA3A4CF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9CDDB3-26BC-4E78-AF7C-F93D098807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8D207-5E23-4537-8587-6E31CB46337A}">
  <ds:schemaRefs>
    <ds:schemaRef ds:uri="http://purl.org/dc/elements/1.1/"/>
    <ds:schemaRef ds:uri="http://schemas.microsoft.com/office/2006/metadata/properties"/>
    <ds:schemaRef ds:uri="0b1fd2ce-be47-40af-a854-d7ff8d310ba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85d49c8-389c-47bd-832a-51e0da33a8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6280</TotalTime>
  <Words>636</Words>
  <Application>Microsoft Office PowerPoint</Application>
  <PresentationFormat>Widescreen</PresentationFormat>
  <Paragraphs>113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-apple-system</vt:lpstr>
      <vt:lpstr>Arial</vt:lpstr>
      <vt:lpstr>Calibri</vt:lpstr>
      <vt:lpstr>Calibri Light</vt:lpstr>
      <vt:lpstr>Cambria</vt:lpstr>
      <vt:lpstr>Courier New</vt:lpstr>
      <vt:lpstr>Office Theme</vt:lpstr>
      <vt:lpstr>    2022-25 Student Equity Plan 2.0  Activities Planning and Development  </vt:lpstr>
      <vt:lpstr>Five Key Student Outcomes</vt:lpstr>
      <vt:lpstr>Planning and Developing Activities </vt:lpstr>
      <vt:lpstr>       </vt:lpstr>
      <vt:lpstr>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Student Equity Plan 2.0         Imelda Valdez  Rebecca Farley Marisa Marquez Ben Perlado Ashlea Ward Office of Institutional Effectiveness  Focus Groups: Students, Faculty, and Classified Voices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Sooyeon Kim</dc:creator>
  <cp:lastModifiedBy>Debra Anderson</cp:lastModifiedBy>
  <cp:revision>7</cp:revision>
  <cp:lastPrinted>2022-11-18T15:50:36Z</cp:lastPrinted>
  <dcterms:created xsi:type="dcterms:W3CDTF">2022-05-13T17:33:21Z</dcterms:created>
  <dcterms:modified xsi:type="dcterms:W3CDTF">2022-11-18T15:53:20Z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