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7" r:id="rId5"/>
    <p:sldId id="270" r:id="rId6"/>
    <p:sldId id="258" r:id="rId7"/>
    <p:sldId id="259" r:id="rId8"/>
    <p:sldId id="260" r:id="rId9"/>
    <p:sldId id="267" r:id="rId10"/>
    <p:sldId id="268" r:id="rId11"/>
    <p:sldId id="264" r:id="rId12"/>
    <p:sldId id="269" r:id="rId13"/>
    <p:sldId id="277" r:id="rId14"/>
    <p:sldId id="276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674E9B-328B-4C8D-B695-C765B52B747B}" v="1" dt="2022-10-21T00:37:46.526"/>
    <p1510:client id="{783A3F16-1E4A-416F-946B-04A9FBC0CD07}" v="1" dt="2022-10-20T18:33:53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82822" autoAdjust="0"/>
  </p:normalViewPr>
  <p:slideViewPr>
    <p:cSldViewPr snapToGrid="0">
      <p:cViewPr varScale="1">
        <p:scale>
          <a:sx n="95" d="100"/>
          <a:sy n="95" d="100"/>
        </p:scale>
        <p:origin x="11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oyeon Kim" userId="09472054-342c-4555-8276-978a38617ecd" providerId="ADAL" clId="{40674E9B-328B-4C8D-B695-C765B52B747B}"/>
    <pc:docChg chg="custSel delSld modSld modNotesMaster">
      <pc:chgData name="Sooyeon Kim" userId="09472054-342c-4555-8276-978a38617ecd" providerId="ADAL" clId="{40674E9B-328B-4C8D-B695-C765B52B747B}" dt="2022-10-21T00:38:18.578" v="48" actId="6549"/>
      <pc:docMkLst>
        <pc:docMk/>
      </pc:docMkLst>
      <pc:sldChg chg="modSp mod">
        <pc:chgData name="Sooyeon Kim" userId="09472054-342c-4555-8276-978a38617ecd" providerId="ADAL" clId="{40674E9B-328B-4C8D-B695-C765B52B747B}" dt="2022-10-20T23:27:05.931" v="36" actId="20577"/>
        <pc:sldMkLst>
          <pc:docMk/>
          <pc:sldMk cId="819160687" sldId="257"/>
        </pc:sldMkLst>
        <pc:spChg chg="mod">
          <ac:chgData name="Sooyeon Kim" userId="09472054-342c-4555-8276-978a38617ecd" providerId="ADAL" clId="{40674E9B-328B-4C8D-B695-C765B52B747B}" dt="2022-10-20T23:27:05.931" v="36" actId="20577"/>
          <ac:spMkLst>
            <pc:docMk/>
            <pc:sldMk cId="819160687" sldId="257"/>
            <ac:spMk id="4" creationId="{0D538EA4-F632-9EFC-AA5C-A640543C4037}"/>
          </ac:spMkLst>
        </pc:spChg>
      </pc:sldChg>
      <pc:sldChg chg="del">
        <pc:chgData name="Sooyeon Kim" userId="09472054-342c-4555-8276-978a38617ecd" providerId="ADAL" clId="{40674E9B-328B-4C8D-B695-C765B52B747B}" dt="2022-10-20T23:27:18.091" v="38" actId="47"/>
        <pc:sldMkLst>
          <pc:docMk/>
          <pc:sldMk cId="2757392074" sldId="262"/>
        </pc:sldMkLst>
      </pc:sldChg>
      <pc:sldChg chg="modNotesTx">
        <pc:chgData name="Sooyeon Kim" userId="09472054-342c-4555-8276-978a38617ecd" providerId="ADAL" clId="{40674E9B-328B-4C8D-B695-C765B52B747B}" dt="2022-10-21T00:38:15.006" v="47" actId="6549"/>
        <pc:sldMkLst>
          <pc:docMk/>
          <pc:sldMk cId="394354968" sldId="264"/>
        </pc:sldMkLst>
      </pc:sldChg>
      <pc:sldChg chg="del">
        <pc:chgData name="Sooyeon Kim" userId="09472054-342c-4555-8276-978a38617ecd" providerId="ADAL" clId="{40674E9B-328B-4C8D-B695-C765B52B747B}" dt="2022-10-20T23:27:16.405" v="37" actId="47"/>
        <pc:sldMkLst>
          <pc:docMk/>
          <pc:sldMk cId="1686257978" sldId="265"/>
        </pc:sldMkLst>
      </pc:sldChg>
      <pc:sldChg chg="modNotesTx">
        <pc:chgData name="Sooyeon Kim" userId="09472054-342c-4555-8276-978a38617ecd" providerId="ADAL" clId="{40674E9B-328B-4C8D-B695-C765B52B747B}" dt="2022-10-21T00:38:06.847" v="45" actId="6549"/>
        <pc:sldMkLst>
          <pc:docMk/>
          <pc:sldMk cId="2234093879" sldId="267"/>
        </pc:sldMkLst>
      </pc:sldChg>
      <pc:sldChg chg="modNotesTx">
        <pc:chgData name="Sooyeon Kim" userId="09472054-342c-4555-8276-978a38617ecd" providerId="ADAL" clId="{40674E9B-328B-4C8D-B695-C765B52B747B}" dt="2022-10-21T00:38:12.631" v="46" actId="6549"/>
        <pc:sldMkLst>
          <pc:docMk/>
          <pc:sldMk cId="1263365943" sldId="268"/>
        </pc:sldMkLst>
      </pc:sldChg>
      <pc:sldChg chg="modNotesTx">
        <pc:chgData name="Sooyeon Kim" userId="09472054-342c-4555-8276-978a38617ecd" providerId="ADAL" clId="{40674E9B-328B-4C8D-B695-C765B52B747B}" dt="2022-10-21T00:38:18.578" v="48" actId="6549"/>
        <pc:sldMkLst>
          <pc:docMk/>
          <pc:sldMk cId="2377000974" sldId="269"/>
        </pc:sldMkLst>
      </pc:sldChg>
      <pc:sldChg chg="modNotesTx">
        <pc:chgData name="Sooyeon Kim" userId="09472054-342c-4555-8276-978a38617ecd" providerId="ADAL" clId="{40674E9B-328B-4C8D-B695-C765B52B747B}" dt="2022-10-21T00:37:58.757" v="44" actId="6549"/>
        <pc:sldMkLst>
          <pc:docMk/>
          <pc:sldMk cId="4145829438" sldId="270"/>
        </pc:sldMkLst>
      </pc:sldChg>
      <pc:sldChg chg="del">
        <pc:chgData name="Sooyeon Kim" userId="09472054-342c-4555-8276-978a38617ecd" providerId="ADAL" clId="{40674E9B-328B-4C8D-B695-C765B52B747B}" dt="2022-10-20T23:27:20.305" v="39" actId="47"/>
        <pc:sldMkLst>
          <pc:docMk/>
          <pc:sldMk cId="122809280" sldId="271"/>
        </pc:sldMkLst>
      </pc:sldChg>
      <pc:sldChg chg="del">
        <pc:chgData name="Sooyeon Kim" userId="09472054-342c-4555-8276-978a38617ecd" providerId="ADAL" clId="{40674E9B-328B-4C8D-B695-C765B52B747B}" dt="2022-10-20T23:27:22.698" v="41" actId="47"/>
        <pc:sldMkLst>
          <pc:docMk/>
          <pc:sldMk cId="3358960697" sldId="273"/>
        </pc:sldMkLst>
      </pc:sldChg>
      <pc:sldChg chg="del">
        <pc:chgData name="Sooyeon Kim" userId="09472054-342c-4555-8276-978a38617ecd" providerId="ADAL" clId="{40674E9B-328B-4C8D-B695-C765B52B747B}" dt="2022-10-20T23:27:21.730" v="40" actId="47"/>
        <pc:sldMkLst>
          <pc:docMk/>
          <pc:sldMk cId="4069670642" sldId="274"/>
        </pc:sldMkLst>
      </pc:sldChg>
      <pc:sldChg chg="del">
        <pc:chgData name="Sooyeon Kim" userId="09472054-342c-4555-8276-978a38617ecd" providerId="ADAL" clId="{40674E9B-328B-4C8D-B695-C765B52B747B}" dt="2022-10-20T23:27:23.950" v="42" actId="47"/>
        <pc:sldMkLst>
          <pc:docMk/>
          <pc:sldMk cId="4124011189" sldId="27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Fall Credit Success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6.1539124015748146E-2"/>
                  <c:y val="3.3676599248623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81-4998-A3B1-6EDBA51A4E6F}"/>
                </c:ext>
              </c:extLst>
            </c:dLbl>
            <c:dLbl>
              <c:idx val="4"/>
              <c:layout>
                <c:manualLayout>
                  <c:x val="-2.4039124015748144E-2"/>
                  <c:y val="-1.86109824507230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81-4998-A3B1-6EDBA51A4E6F}"/>
                </c:ext>
              </c:extLst>
            </c:dLbl>
            <c:dLbl>
              <c:idx val="5"/>
              <c:layout>
                <c:manualLayout>
                  <c:x val="-1.3101624015748147E-2"/>
                  <c:y val="-2.271113169677439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81-4998-A3B1-6EDBA51A4E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2017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0.68300000000000005</c:v>
                </c:pt>
                <c:pt idx="1">
                  <c:v>0.70699999999999996</c:v>
                </c:pt>
                <c:pt idx="2">
                  <c:v>0.68799999999999994</c:v>
                </c:pt>
                <c:pt idx="3">
                  <c:v>0.67900000000000005</c:v>
                </c:pt>
                <c:pt idx="4">
                  <c:v>0.65500000000000003</c:v>
                </c:pt>
                <c:pt idx="5">
                  <c:v>0.65500000000000003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81-4998-A3B1-6EDBA51A4E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F2F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2017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0.69899999999999995</c:v>
                </c:pt>
                <c:pt idx="1">
                  <c:v>0.71799999999999997</c:v>
                </c:pt>
                <c:pt idx="2">
                  <c:v>0.7</c:v>
                </c:pt>
                <c:pt idx="3">
                  <c:v>0.69099999999999995</c:v>
                </c:pt>
                <c:pt idx="4">
                  <c:v>0.98199999999999998</c:v>
                </c:pt>
                <c:pt idx="5">
                  <c:v>0.71099999999999997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81-4998-A3B1-6EDBA51A4E6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Hybrid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2017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 formatCode="0.0%">
                  <c:v>0.57899999999999996</c:v>
                </c:pt>
                <c:pt idx="3" formatCode="0.0%">
                  <c:v>0.65600000000000003</c:v>
                </c:pt>
                <c:pt idx="4" formatCode="0.0%">
                  <c:v>0.82899999999999996</c:v>
                </c:pt>
                <c:pt idx="5" formatCode="0.0%">
                  <c:v>0.65600000000000003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81-4998-A3B1-6EDBA51A4E6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5.5558686023622045E-2"/>
                  <c:y val="4.3480520817250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81-4998-A3B1-6EDBA51A4E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863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2017</c:v>
                </c:pt>
              </c:strCache>
            </c:strRef>
          </c:cat>
          <c:val>
            <c:numRef>
              <c:f>Sheet1!$E$2:$E$7</c:f>
              <c:numCache>
                <c:formatCode>0.0%</c:formatCode>
                <c:ptCount val="6"/>
                <c:pt idx="0">
                  <c:v>0.54800000000000004</c:v>
                </c:pt>
                <c:pt idx="1">
                  <c:v>0.63400000000000001</c:v>
                </c:pt>
                <c:pt idx="2">
                  <c:v>0.621</c:v>
                </c:pt>
                <c:pt idx="3">
                  <c:v>0.626</c:v>
                </c:pt>
                <c:pt idx="4">
                  <c:v>0.63500000000000001</c:v>
                </c:pt>
                <c:pt idx="5">
                  <c:v>0.61799999999999999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81-4998-A3B1-6EDBA51A4E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0538128"/>
        <c:axId val="1910540624"/>
      </c:lineChart>
      <c:catAx>
        <c:axId val="191053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540624"/>
        <c:crosses val="autoZero"/>
        <c:auto val="1"/>
        <c:lblAlgn val="ctr"/>
        <c:lblOffset val="100"/>
        <c:noMultiLvlLbl val="0"/>
      </c:catAx>
      <c:valAx>
        <c:axId val="1910540624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53812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Student Success Rates by Instructional Method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7245126666923452E-2"/>
          <c:y val="0.13463686937902225"/>
          <c:w val="0.97275487333307653"/>
          <c:h val="0.771239016382889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Ed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2.6483550291588189E-2"/>
                  <c:y val="3.9518787554356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86-405F-8F2F-A2E1CC0BC9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8"/>
                <c:pt idx="0">
                  <c:v>FA 14</c:v>
                </c:pt>
                <c:pt idx="1">
                  <c:v>FA 15</c:v>
                </c:pt>
                <c:pt idx="2">
                  <c:v>FA 16</c:v>
                </c:pt>
                <c:pt idx="3">
                  <c:v>FA 17</c:v>
                </c:pt>
                <c:pt idx="4">
                  <c:v>FA 18</c:v>
                </c:pt>
                <c:pt idx="5">
                  <c:v>FA 19</c:v>
                </c:pt>
                <c:pt idx="6">
                  <c:v>FA 20</c:v>
                </c:pt>
                <c:pt idx="7">
                  <c:v>FA 21</c:v>
                </c:pt>
              </c:strCache>
              <c:extLst/>
            </c:strRef>
          </c:cat>
          <c:val>
            <c:numRef>
              <c:f>Sheet1!$B$2:$B$17</c:f>
              <c:numCache>
                <c:formatCode>0.0%</c:formatCode>
                <c:ptCount val="8"/>
                <c:pt idx="0">
                  <c:v>0.51880000000000004</c:v>
                </c:pt>
                <c:pt idx="1">
                  <c:v>0.5343</c:v>
                </c:pt>
                <c:pt idx="2">
                  <c:v>0.53900000000000003</c:v>
                </c:pt>
                <c:pt idx="3">
                  <c:v>0.63439999999999996</c:v>
                </c:pt>
                <c:pt idx="4">
                  <c:v>0.6149</c:v>
                </c:pt>
                <c:pt idx="5">
                  <c:v>0.62339999999999995</c:v>
                </c:pt>
                <c:pt idx="6">
                  <c:v>0.65429999999999999</c:v>
                </c:pt>
                <c:pt idx="7">
                  <c:v>0.62690000000000001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C585-43FD-BBD6-40DE92F236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7.9073275641403824E-3"/>
                  <c:y val="-3.84697642429160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86-405F-8F2F-A2E1CC0BC9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8"/>
                <c:pt idx="0">
                  <c:v>FA 14</c:v>
                </c:pt>
                <c:pt idx="1">
                  <c:v>FA 15</c:v>
                </c:pt>
                <c:pt idx="2">
                  <c:v>FA 16</c:v>
                </c:pt>
                <c:pt idx="3">
                  <c:v>FA 17</c:v>
                </c:pt>
                <c:pt idx="4">
                  <c:v>FA 18</c:v>
                </c:pt>
                <c:pt idx="5">
                  <c:v>FA 19</c:v>
                </c:pt>
                <c:pt idx="6">
                  <c:v>FA 20</c:v>
                </c:pt>
                <c:pt idx="7">
                  <c:v>FA 21</c:v>
                </c:pt>
              </c:strCache>
              <c:extLst/>
            </c:strRef>
          </c:cat>
          <c:val>
            <c:numRef>
              <c:f>Sheet1!$C$2:$C$17</c:f>
              <c:numCache>
                <c:formatCode>0.0%</c:formatCode>
                <c:ptCount val="8"/>
                <c:pt idx="0">
                  <c:v>0.68559999999999999</c:v>
                </c:pt>
                <c:pt idx="1">
                  <c:v>0.68530000000000002</c:v>
                </c:pt>
                <c:pt idx="2">
                  <c:v>0.69989999999999997</c:v>
                </c:pt>
                <c:pt idx="3">
                  <c:v>0.71199999999999997</c:v>
                </c:pt>
                <c:pt idx="4">
                  <c:v>0.69689999999999996</c:v>
                </c:pt>
                <c:pt idx="5">
                  <c:v>0.68810000000000004</c:v>
                </c:pt>
                <c:pt idx="6">
                  <c:v>0.97060000000000002</c:v>
                </c:pt>
                <c:pt idx="7">
                  <c:v>0.70309999999999995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C585-43FD-BBD6-40DE92F2363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24737888"/>
        <c:axId val="424741168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Sheet1!$A$2:$A$17</c15:sqref>
                        </c15:formulaRef>
                      </c:ext>
                    </c:extLst>
                    <c:strCache>
                      <c:ptCount val="8"/>
                      <c:pt idx="0">
                        <c:v>FA 14</c:v>
                      </c:pt>
                      <c:pt idx="1">
                        <c:v>FA 15</c:v>
                      </c:pt>
                      <c:pt idx="2">
                        <c:v>FA 16</c:v>
                      </c:pt>
                      <c:pt idx="3">
                        <c:v>FA 17</c:v>
                      </c:pt>
                      <c:pt idx="4">
                        <c:v>FA 18</c:v>
                      </c:pt>
                      <c:pt idx="5">
                        <c:v>FA 19</c:v>
                      </c:pt>
                      <c:pt idx="6">
                        <c:v>FA 20</c:v>
                      </c:pt>
                      <c:pt idx="7">
                        <c:v>FA 21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Sheet1!$D$2:$D$17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C585-43FD-BBD6-40DE92F23633}"/>
                  </c:ext>
                </c:extLst>
              </c15:ser>
            </c15:filteredLineSeries>
          </c:ext>
        </c:extLst>
      </c:lineChart>
      <c:catAx>
        <c:axId val="42473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741168"/>
        <c:crosses val="autoZero"/>
        <c:auto val="1"/>
        <c:lblAlgn val="ctr"/>
        <c:lblOffset val="100"/>
        <c:noMultiLvlLbl val="0"/>
      </c:catAx>
      <c:valAx>
        <c:axId val="424741168"/>
        <c:scaling>
          <c:orientation val="minMax"/>
          <c:max val="1"/>
          <c:min val="0.5"/>
        </c:scaling>
        <c:delete val="1"/>
        <c:axPos val="l"/>
        <c:numFmt formatCode="0.0%" sourceLinked="1"/>
        <c:majorTickMark val="out"/>
        <c:minorTickMark val="none"/>
        <c:tickLblPos val="nextTo"/>
        <c:crossAx val="42473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111173573592316"/>
          <c:y val="0.15525100328470925"/>
          <c:w val="0.29380972974765102"/>
          <c:h val="6.8131459518796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Fall Credit Success Rates by Pathway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0.68300000000000005</c:v>
                </c:pt>
                <c:pt idx="1">
                  <c:v>0.70699999999999996</c:v>
                </c:pt>
                <c:pt idx="2">
                  <c:v>0.68799999999999994</c:v>
                </c:pt>
                <c:pt idx="3">
                  <c:v>0.67900000000000005</c:v>
                </c:pt>
                <c:pt idx="4">
                  <c:v>0.65500000000000003</c:v>
                </c:pt>
                <c:pt idx="5">
                  <c:v>0.65500000000000003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81-4998-A3B1-6EDBA51A4E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Ag_Ntrtn_Cul_Art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0.70199999999999996</c:v>
                </c:pt>
                <c:pt idx="1">
                  <c:v>0.71099999999999997</c:v>
                </c:pt>
                <c:pt idx="2">
                  <c:v>0.70899999999999996</c:v>
                </c:pt>
                <c:pt idx="3">
                  <c:v>0.71</c:v>
                </c:pt>
                <c:pt idx="4">
                  <c:v>0.66900000000000004</c:v>
                </c:pt>
                <c:pt idx="5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81-4998-A3B1-6EDBA51A4E6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Arts_Comm_Hum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Sheet1!$D$2:$D$7</c:f>
              <c:numCache>
                <c:formatCode>0.0%</c:formatCode>
                <c:ptCount val="6"/>
                <c:pt idx="0">
                  <c:v>0.69199999999999995</c:v>
                </c:pt>
                <c:pt idx="1">
                  <c:v>0.73299999999999998</c:v>
                </c:pt>
                <c:pt idx="2">
                  <c:v>0.73199999999999998</c:v>
                </c:pt>
                <c:pt idx="3">
                  <c:v>0.70499999999999996</c:v>
                </c:pt>
                <c:pt idx="4">
                  <c:v>0.61</c:v>
                </c:pt>
                <c:pt idx="5">
                  <c:v>0.623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81-4998-A3B1-6EDBA51A4E6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Business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Sheet1!$E$2:$E$7</c:f>
              <c:numCache>
                <c:formatCode>0.0%</c:formatCode>
                <c:ptCount val="6"/>
                <c:pt idx="0">
                  <c:v>0.67700000000000005</c:v>
                </c:pt>
                <c:pt idx="1">
                  <c:v>0.70899999999999996</c:v>
                </c:pt>
                <c:pt idx="2">
                  <c:v>0.66800000000000004</c:v>
                </c:pt>
                <c:pt idx="3">
                  <c:v>0.67400000000000004</c:v>
                </c:pt>
                <c:pt idx="4">
                  <c:v>0.65600000000000003</c:v>
                </c:pt>
                <c:pt idx="5">
                  <c:v>0.66800000000000004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81-4998-A3B1-6EDBA51A4E6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Education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Sheet1!$F$2:$F$7</c:f>
              <c:numCache>
                <c:formatCode>0.0%</c:formatCode>
                <c:ptCount val="6"/>
                <c:pt idx="0">
                  <c:v>0.67900000000000005</c:v>
                </c:pt>
                <c:pt idx="1">
                  <c:v>0.70499999999999996</c:v>
                </c:pt>
                <c:pt idx="2">
                  <c:v>0.68799999999999994</c:v>
                </c:pt>
                <c:pt idx="3">
                  <c:v>0.66</c:v>
                </c:pt>
                <c:pt idx="4">
                  <c:v>0.65300000000000002</c:v>
                </c:pt>
                <c:pt idx="5">
                  <c:v>0.624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62-4E0A-91E1-6DBF79C6684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Health_Sci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Sheet1!$G$2:$G$7</c:f>
              <c:numCache>
                <c:formatCode>0.0%</c:formatCode>
                <c:ptCount val="6"/>
                <c:pt idx="0">
                  <c:v>0.69899999999999995</c:v>
                </c:pt>
                <c:pt idx="1">
                  <c:v>0.72</c:v>
                </c:pt>
                <c:pt idx="2">
                  <c:v>0.69299999999999995</c:v>
                </c:pt>
                <c:pt idx="3">
                  <c:v>0.68</c:v>
                </c:pt>
                <c:pt idx="4">
                  <c:v>0.66500000000000004</c:v>
                </c:pt>
                <c:pt idx="5">
                  <c:v>0.66700000000000004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62-4E0A-91E1-6DBF79C6684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ITT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Sheet1!$H$2:$H$7</c:f>
              <c:numCache>
                <c:formatCode>0.0%</c:formatCode>
                <c:ptCount val="6"/>
                <c:pt idx="0">
                  <c:v>0.65700000000000003</c:v>
                </c:pt>
                <c:pt idx="1">
                  <c:v>0.69099999999999995</c:v>
                </c:pt>
                <c:pt idx="2">
                  <c:v>0.69099999999999995</c:v>
                </c:pt>
                <c:pt idx="3">
                  <c:v>0.67300000000000004</c:v>
                </c:pt>
                <c:pt idx="4">
                  <c:v>0.65</c:v>
                </c:pt>
                <c:pt idx="5">
                  <c:v>0.63900000000000001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62-4E0A-91E1-6DBF79C66848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Public Safety Training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Sheet1!$I$2:$I$7</c:f>
              <c:numCache>
                <c:formatCode>0.0%</c:formatCode>
                <c:ptCount val="6"/>
                <c:pt idx="0">
                  <c:v>0.66700000000000004</c:v>
                </c:pt>
                <c:pt idx="1">
                  <c:v>0.67400000000000004</c:v>
                </c:pt>
                <c:pt idx="2">
                  <c:v>0.63600000000000001</c:v>
                </c:pt>
                <c:pt idx="3">
                  <c:v>0.64400000000000002</c:v>
                </c:pt>
                <c:pt idx="4">
                  <c:v>0.65900000000000003</c:v>
                </c:pt>
                <c:pt idx="5">
                  <c:v>0.68899999999999995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62-4E0A-91E1-6DBF79C66848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STEM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Sheet1!$J$2:$J$7</c:f>
              <c:numCache>
                <c:formatCode>0.0%</c:formatCode>
                <c:ptCount val="6"/>
                <c:pt idx="0">
                  <c:v>0.68799999999999994</c:v>
                </c:pt>
                <c:pt idx="1">
                  <c:v>0.70099999999999996</c:v>
                </c:pt>
                <c:pt idx="2">
                  <c:v>0.68</c:v>
                </c:pt>
                <c:pt idx="3">
                  <c:v>0.66400000000000003</c:v>
                </c:pt>
                <c:pt idx="4">
                  <c:v>0.63200000000000001</c:v>
                </c:pt>
                <c:pt idx="5">
                  <c:v>0.63300000000000001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062-4E0A-91E1-6DBF79C66848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Soc_Behav_Sci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Fall 2016</c:v>
                </c:pt>
                <c:pt idx="1">
                  <c:v>Fall 2017</c:v>
                </c:pt>
                <c:pt idx="2">
                  <c:v>Fall 2018</c:v>
                </c:pt>
                <c:pt idx="3">
                  <c:v>Fall 2019</c:v>
                </c:pt>
                <c:pt idx="4">
                  <c:v>Fall 2020</c:v>
                </c:pt>
                <c:pt idx="5">
                  <c:v>Fall 2021</c:v>
                </c:pt>
              </c:strCache>
            </c:strRef>
          </c:cat>
          <c:val>
            <c:numRef>
              <c:f>Sheet1!$K$2:$K$7</c:f>
              <c:numCache>
                <c:formatCode>0.0%</c:formatCode>
                <c:ptCount val="6"/>
                <c:pt idx="0">
                  <c:v>0.65200000000000002</c:v>
                </c:pt>
                <c:pt idx="1">
                  <c:v>0.70399999999999996</c:v>
                </c:pt>
                <c:pt idx="2">
                  <c:v>0.67900000000000005</c:v>
                </c:pt>
                <c:pt idx="3">
                  <c:v>0.66900000000000004</c:v>
                </c:pt>
                <c:pt idx="4">
                  <c:v>0.65700000000000003</c:v>
                </c:pt>
                <c:pt idx="5">
                  <c:v>0.65600000000000003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62-4E0A-91E1-6DBF79C668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0538128"/>
        <c:axId val="1910540624"/>
        <c:extLst>
          <c:ext xmlns:c15="http://schemas.microsoft.com/office/drawing/2012/chart" uri="{02D57815-91ED-43cb-92C2-25804820EDAC}">
            <c15:filteredLineSeries>
              <c15:ser>
                <c:idx val="10"/>
                <c:order val="10"/>
                <c:tx>
                  <c:strRef>
                    <c:extLst>
                      <c:ext uri="{02D57815-91ED-43cb-92C2-25804820EDAC}">
                        <c15:formulaRef>
                          <c15:sqref>Sheet1!$L$1</c15:sqref>
                        </c15:formulaRef>
                      </c:ext>
                    </c:extLst>
                    <c:strCache>
                      <c:ptCount val="1"/>
                      <c:pt idx="0">
                        <c:v>Personal_Exp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Fall 2016</c:v>
                      </c:pt>
                      <c:pt idx="1">
                        <c:v>Fall 2017</c:v>
                      </c:pt>
                      <c:pt idx="2">
                        <c:v>Fall 2018</c:v>
                      </c:pt>
                      <c:pt idx="3">
                        <c:v>Fall 2019</c:v>
                      </c:pt>
                      <c:pt idx="4">
                        <c:v>Fall 2020</c:v>
                      </c:pt>
                      <c:pt idx="5">
                        <c:v>Fall 2021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Sheet1!$L$2:$L$7</c15:sqref>
                        </c15:formulaRef>
                      </c:ext>
                    </c:extLst>
                    <c:numCache>
                      <c:formatCode>0.0%</c:formatCode>
                      <c:ptCount val="6"/>
                      <c:pt idx="0">
                        <c:v>0.69399999999999995</c:v>
                      </c:pt>
                      <c:pt idx="1">
                        <c:v>0.73399999999999999</c:v>
                      </c:pt>
                      <c:pt idx="2">
                        <c:v>0.69199999999999995</c:v>
                      </c:pt>
                      <c:pt idx="3">
                        <c:v>0.72099999999999997</c:v>
                      </c:pt>
                      <c:pt idx="4">
                        <c:v>0.747</c:v>
                      </c:pt>
                      <c:pt idx="5">
                        <c:v>0.73299999999999998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5062-4E0A-91E1-6DBF79C66848}"/>
                  </c:ext>
                </c:extLst>
              </c15:ser>
            </c15:filteredLineSeries>
            <c15:filteredLine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Sheet1!$M$1</c15:sqref>
                        </c15:formulaRef>
                      </c:ext>
                    </c:extLst>
                    <c:strCache>
                      <c:ptCount val="1"/>
                      <c:pt idx="0">
                        <c:v>CC/PC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60000"/>
                      </a:schemeClr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Fall 2016</c:v>
                      </c:pt>
                      <c:pt idx="1">
                        <c:v>Fall 2017</c:v>
                      </c:pt>
                      <c:pt idx="2">
                        <c:v>Fall 2018</c:v>
                      </c:pt>
                      <c:pt idx="3">
                        <c:v>Fall 2019</c:v>
                      </c:pt>
                      <c:pt idx="4">
                        <c:v>Fall 2020</c:v>
                      </c:pt>
                      <c:pt idx="5">
                        <c:v>Fall 2021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Sheet1!$M$2:$M$7</c15:sqref>
                        </c15:formulaRef>
                      </c:ext>
                    </c:extLst>
                    <c:numCache>
                      <c:formatCode>0.0%</c:formatCode>
                      <c:ptCount val="6"/>
                      <c:pt idx="0">
                        <c:v>0.72199999999999998</c:v>
                      </c:pt>
                      <c:pt idx="1">
                        <c:v>0.75900000000000001</c:v>
                      </c:pt>
                      <c:pt idx="2">
                        <c:v>0.66900000000000004</c:v>
                      </c:pt>
                      <c:pt idx="3">
                        <c:v>0.70899999999999996</c:v>
                      </c:pt>
                      <c:pt idx="4">
                        <c:v>0.626</c:v>
                      </c:pt>
                      <c:pt idx="5">
                        <c:v>0.46400000000000002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062-4E0A-91E1-6DBF79C66848}"/>
                  </c:ext>
                </c:extLst>
              </c15:ser>
            </c15:filteredLineSeries>
            <c15:filteredLine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Sheet1!$N$1</c15:sqref>
                        </c15:formulaRef>
                      </c:ext>
                    </c:extLst>
                    <c:strCache>
                      <c:ptCount val="1"/>
                      <c:pt idx="0">
                        <c:v>Null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Fall 2016</c:v>
                      </c:pt>
                      <c:pt idx="1">
                        <c:v>Fall 2017</c:v>
                      </c:pt>
                      <c:pt idx="2">
                        <c:v>Fall 2018</c:v>
                      </c:pt>
                      <c:pt idx="3">
                        <c:v>Fall 2019</c:v>
                      </c:pt>
                      <c:pt idx="4">
                        <c:v>Fall 2020</c:v>
                      </c:pt>
                      <c:pt idx="5">
                        <c:v>Fall 2021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Sheet1!$N$2:$N$7</c15:sqref>
                        </c15:formulaRef>
                      </c:ext>
                    </c:extLst>
                    <c:numCache>
                      <c:formatCode>0.0%</c:formatCode>
                      <c:ptCount val="6"/>
                      <c:pt idx="0">
                        <c:v>0.68700000000000006</c:v>
                      </c:pt>
                      <c:pt idx="1">
                        <c:v>0.70199999999999996</c:v>
                      </c:pt>
                      <c:pt idx="2">
                        <c:v>0.71399999999999997</c:v>
                      </c:pt>
                      <c:pt idx="3">
                        <c:v>0.748</c:v>
                      </c:pt>
                      <c:pt idx="4">
                        <c:v>0.73899999999999999</c:v>
                      </c:pt>
                      <c:pt idx="5">
                        <c:v>0.74199999999999999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062-4E0A-91E1-6DBF79C66848}"/>
                  </c:ext>
                </c:extLst>
              </c15:ser>
            </c15:filteredLineSeries>
          </c:ext>
        </c:extLst>
      </c:lineChart>
      <c:catAx>
        <c:axId val="191053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540624"/>
        <c:crosses val="autoZero"/>
        <c:auto val="1"/>
        <c:lblAlgn val="ctr"/>
        <c:lblOffset val="100"/>
        <c:noMultiLvlLbl val="0"/>
      </c:catAx>
      <c:valAx>
        <c:axId val="1910540624"/>
        <c:scaling>
          <c:orientation val="minMax"/>
          <c:max val="0.8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53812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0.06061</cdr:x>
      <cdr:y>0.24999</cdr:y>
    </cdr:from>
    <cdr:to>
      <cdr:x>0.30829</cdr:x>
      <cdr:y>0.35756</cdr:y>
    </cdr:to>
    <cdr:sp macro="" textlink="">
      <cdr:nvSpPr>
        <cdr:cNvPr id="2" name="Speech Bubble: Rectangle 1">
          <a:extLst xmlns:a="http://schemas.openxmlformats.org/drawingml/2006/main">
            <a:ext uri="{FF2B5EF4-FFF2-40B4-BE49-F238E27FC236}">
              <a16:creationId xmlns:a16="http://schemas.microsoft.com/office/drawing/2014/main" id="{5A4C6D6D-83F3-C2ED-7319-1A487400033E}"/>
            </a:ext>
          </a:extLst>
        </cdr:cNvPr>
        <cdr:cNvSpPr/>
      </cdr:nvSpPr>
      <cdr:spPr>
        <a:xfrm xmlns:a="http://schemas.openxmlformats.org/drawingml/2006/main">
          <a:off x="621575" y="1180558"/>
          <a:ext cx="2540000" cy="508000"/>
        </a:xfrm>
        <a:prstGeom xmlns:a="http://schemas.openxmlformats.org/drawingml/2006/main" prst="wedgeRectCallou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>
              <a:solidFill>
                <a:schemeClr val="tx1"/>
              </a:solidFill>
            </a:rPr>
            <a:t>Fall Credit Courses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94987DA-EC9F-49DD-A119-499055B26B59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A73B71-411D-415D-BDC0-43453BF8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7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as a tool to identify success and challenges, continuous improvement of student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69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19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50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7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92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51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81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73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75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08F7A-E342-4D57-9F3B-F6DC77DB87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1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3B71-411D-415D-BDC0-43453BF8DB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1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E4F7-187F-D576-7E81-EA3FAA145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47AD9-D376-1B5E-4943-301E5BB68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7C9E2-CABE-F2F8-5F5F-2313CEC7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46EC9-0674-F25E-BB11-0F9D8657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81C7-ED4F-339E-7826-C8EA461C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3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02A96-8D5E-FAD7-3C47-D76B33461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B611CE-1B23-B4C8-89BD-FFB3635D9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5A3B0-D1CC-4966-2C19-F0BFFDD1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40934-1B6F-C425-F1EC-A1C231D3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039E-2748-6BFF-0110-B37F239A7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0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8E2D9-0EB3-827A-04B3-51478B471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94949-04A3-EF32-E044-A6D99BF4E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82F4-94C1-B4E2-6669-41053ED8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57A4-A011-3A42-1574-BFF3A631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7A404-0C4D-58F4-5743-1F0896A41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5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7488-5886-E561-9811-DEB6D67DE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EFB1A-0C63-3779-5BFB-7262F4695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3458E-8A1E-A982-10AC-8D5C46C3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DAB40-1D15-C797-6107-D8D8EE8E5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4345B-2E10-C87F-7F60-51DD3F6A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7C4DE-AF3D-05D5-EE8E-9C6EEAE52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BFD82-FEE0-A140-F82B-B292EAF56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424F1-1BE0-8DEB-450B-EE842A6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8A3EE-B49B-6060-371A-483CEF5B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5E2AF-423B-1B3C-FBD5-411FBFBB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9E7E-63DB-60A0-BE70-4396E538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F705A-032D-7A1D-7311-7F438D4AA8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89808-9566-6C12-8FDE-69A06D648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4A854-B225-F7A4-1164-E6B62322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DC4B8-1754-6B00-A370-2E56BEC5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E030E-7B0C-316A-2636-8F004732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0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853D-EA17-E601-9BB4-6FA48B27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AF810-41FC-B3C5-E264-E733C4BF6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8FA7D-5BBE-7A97-AEED-CC5208E08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AF24B-6E86-690F-42AD-54C5B5F34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FB14D8-852A-5314-A42E-DD41AF86C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2261FA-76F8-68E9-1268-C291C3F53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019494-0FF8-A7F2-6816-FE23EBDA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552537-F776-6BEF-C757-8CF60858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3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F0C3-373D-85B6-558E-6C8B47D1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7706C3-DD1E-50D0-B11D-26C226B07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3B1E6-21D5-03E3-6E98-7B636EAF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D891C-D405-A0E8-2FFD-A6F3FD9F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3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16CE8-487B-88A1-5132-A436ABAA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956D81-8329-9884-155D-5A58998F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283C0-483F-8062-5357-09F53599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8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6109-B3DA-0FA6-62AB-E1035545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3904-1939-846A-0D10-370621567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73DA4-52E9-E0AA-3FC8-E971E8BA8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A0B3-3F28-D14D-24CB-097BBC75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EDCADC-708F-B270-9882-171A7B87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772A8-98D4-0CFB-7EE4-9A63E39F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8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AC2F-F3CD-71DF-E735-7D7A237C0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7A19A-36DA-CCEC-E501-43BBA0740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DAD23F-BC13-AAB9-1292-D2059D40D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79FAF-3B96-4FCC-0E63-CDD435668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E7973-F4FE-D063-D786-488504E3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8AB64-D595-1A5F-C420-8270B515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6FE9AF-72DF-B2B0-3575-7FBEAC415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364E5-9897-5FF3-9850-F9C6ADB5B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2B2EF-3BF7-06E2-49A2-728CEFDDA5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00EF8-1F78-4AA6-88D5-C8EC9743F73D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C4F59-80E8-7235-CD26-52E8A22ED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537A9-2138-1DC7-E0E4-C3BAC3831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3F0F-1F1F-4E02-A78F-6283CE7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2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mart.cccco.edu/Outcomes/Course_Ret_Success.aspx" TargetMode="External"/><Relationship Id="rId7" Type="http://schemas.openxmlformats.org/officeDocument/2006/relationships/hyperlink" Target="https://www.cccco.edu/About-Us/Chancellors-Office/Divisions/Educational-Services-and-Support/transfer-level-dashboar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r.kccd.edu/data-directory/historical-course-success-dashboard/index.html" TargetMode="External"/><Relationship Id="rId5" Type="http://schemas.openxmlformats.org/officeDocument/2006/relationships/hyperlink" Target="https://public.tableau.com/app/profile/bc.office.of.institutional.effectiveness/viz/BakersfieldBottleneckAnalysis/BottleneckSuccess" TargetMode="External"/><Relationship Id="rId4" Type="http://schemas.openxmlformats.org/officeDocument/2006/relationships/hyperlink" Target="https://public.tableau.com/app/profile/bc.office.of.institutional.effectiveness/viz/CourseRetentionandSuccessRates/CourseSucces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F8CDC-041C-3584-B1B4-037C0D8FA15E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</a:t>
            </a:r>
            <a:r>
              <a:rPr lang="en-US" sz="2400" i="1" dirty="0">
                <a:solidFill>
                  <a:schemeClr val="bg1"/>
                </a:solidFill>
              </a:rPr>
              <a:t>Office of Institutional Effectiveness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D538EA4-F632-9EFC-AA5C-A640543C4037}"/>
              </a:ext>
            </a:extLst>
          </p:cNvPr>
          <p:cNvSpPr txBox="1">
            <a:spLocks/>
          </p:cNvSpPr>
          <p:nvPr/>
        </p:nvSpPr>
        <p:spPr>
          <a:xfrm>
            <a:off x="4515728" y="4049211"/>
            <a:ext cx="2293035" cy="103496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College Council</a:t>
            </a:r>
          </a:p>
          <a:p>
            <a:pPr marL="0" indent="0" algn="ctr">
              <a:buNone/>
            </a:pPr>
            <a:r>
              <a:rPr lang="en-US" dirty="0"/>
              <a:t>10/21/2022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1847FA-A55F-3A0D-F1FC-3667D4FA2DB7}"/>
              </a:ext>
            </a:extLst>
          </p:cNvPr>
          <p:cNvSpPr txBox="1">
            <a:spLocks/>
          </p:cNvSpPr>
          <p:nvPr/>
        </p:nvSpPr>
        <p:spPr>
          <a:xfrm>
            <a:off x="1524000" y="1248515"/>
            <a:ext cx="9144000" cy="218048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Student Success: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Exploring online tools to track course success rates  </a:t>
            </a:r>
          </a:p>
        </p:txBody>
      </p:sp>
    </p:spTree>
    <p:extLst>
      <p:ext uri="{BB962C8B-B14F-4D97-AF65-F5344CB8AC3E}">
        <p14:creationId xmlns:p14="http://schemas.microsoft.com/office/powerpoint/2010/main" val="81916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8D2F4-3970-065A-41DD-D5B597A98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&amp;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78FAC-7649-3EBC-6120-0B9B1B317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Though the gap between in-person and online classes has narrowed, there remains a substantial gap in student success</a:t>
            </a:r>
          </a:p>
          <a:p>
            <a:r>
              <a:rPr lang="en-US" dirty="0"/>
              <a:t>Overall credit success rates have dipped as online courses have become a much larger proportion of the college’s offerings</a:t>
            </a:r>
          </a:p>
          <a:p>
            <a:r>
              <a:rPr lang="en-US" dirty="0"/>
              <a:t>BC has a separate ISS for online classes and for CTE classes</a:t>
            </a:r>
          </a:p>
          <a:p>
            <a:r>
              <a:rPr lang="en-US" dirty="0"/>
              <a:t>Recommendation: Adopt a separate standard for in-person credit classes as a complement to the standard for online classes.</a:t>
            </a:r>
          </a:p>
          <a:p>
            <a:pPr lvl="1"/>
            <a:r>
              <a:rPr lang="en-US" dirty="0"/>
              <a:t>Discontinue setting a standard for all credit courses lumped together</a:t>
            </a:r>
          </a:p>
          <a:p>
            <a:r>
              <a:rPr lang="en-US" dirty="0"/>
              <a:t>Recommendation: Evaluate the appropriateness of the online class success rate standard as average success rates of online classes has increased in recent years</a:t>
            </a:r>
          </a:p>
        </p:txBody>
      </p:sp>
    </p:spTree>
    <p:extLst>
      <p:ext uri="{BB962C8B-B14F-4D97-AF65-F5344CB8AC3E}">
        <p14:creationId xmlns:p14="http://schemas.microsoft.com/office/powerpoint/2010/main" val="208996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C1217E0-D105-BC57-6FAA-633E35971914}"/>
              </a:ext>
            </a:extLst>
          </p:cNvPr>
          <p:cNvSpPr txBox="1"/>
          <p:nvPr/>
        </p:nvSpPr>
        <p:spPr>
          <a:xfrm>
            <a:off x="4560570" y="559118"/>
            <a:ext cx="3268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Discussions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22B5A0-CE81-FB7B-8085-CC2E35B0E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9397" y="1493837"/>
            <a:ext cx="679132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F8CDC-041C-3584-B1B4-037C0D8FA15E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</a:t>
            </a:r>
            <a:r>
              <a:rPr lang="en-US" sz="2400" i="1" dirty="0">
                <a:solidFill>
                  <a:schemeClr val="bg1"/>
                </a:solidFill>
              </a:rPr>
              <a:t>Office of Institutional Effectiveness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31A82A-3532-2DD3-25A0-4B9B2C3B4B9D}"/>
              </a:ext>
            </a:extLst>
          </p:cNvPr>
          <p:cNvSpPr txBox="1"/>
          <p:nvPr/>
        </p:nvSpPr>
        <p:spPr>
          <a:xfrm>
            <a:off x="406400" y="961658"/>
            <a:ext cx="11159067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Institution-Set Standards (no login):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https://datamart.cccco.edu/Outcomes/Course_Ret_Success.aspx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Retention and Success Dashboard (no login):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https://public.tableau.com/app/profile/bc.office.of.institutional.effectiveness/viz/CourseRetentionandSuccessRates/CourseSuccess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Bottleneck Dashboard* (no login):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https://public.tableau.com/app/profile/bc.office.of.institutional.effectiveness/viz/BakersfieldBottleneckAnalysis/BottleneckSuccess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EW grades are not counted in the success calculations for Spring 2020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Course Success Dashboard (requires login):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https://ir.kccd.edu/data-directory/historical-course-success-dashboard/index.html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Transfer-Level Gateway Completion Dashboard (no login):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https://www.cccco.edu/About-Us/Chancellors-Office/Divisions/Educational-Services-and-Support/transfer-level-dashboard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Mart Course Success Link (no login):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https://datamart.cccco.edu/Outcomes/Default.aspx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0CF69D-F7CA-CFC5-A386-8C5D02AC6522}"/>
              </a:ext>
            </a:extLst>
          </p:cNvPr>
          <p:cNvSpPr txBox="1"/>
          <p:nvPr/>
        </p:nvSpPr>
        <p:spPr>
          <a:xfrm>
            <a:off x="880533" y="304800"/>
            <a:ext cx="2043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Online Tools</a:t>
            </a:r>
          </a:p>
        </p:txBody>
      </p:sp>
    </p:spTree>
    <p:extLst>
      <p:ext uri="{BB962C8B-B14F-4D97-AF65-F5344CB8AC3E}">
        <p14:creationId xmlns:p14="http://schemas.microsoft.com/office/powerpoint/2010/main" val="4145829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F8CDC-041C-3584-B1B4-037C0D8FA15E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</a:t>
            </a:r>
            <a:r>
              <a:rPr lang="en-US" sz="2400" i="1" dirty="0">
                <a:solidFill>
                  <a:schemeClr val="bg1"/>
                </a:solidFill>
              </a:rPr>
              <a:t>Office of Institutional Effectiveness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1ACF881-1CA5-2CAD-73F6-78B41ADCF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46" y="1547447"/>
            <a:ext cx="6682887" cy="45297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C5B38C6-6F7D-E77D-FBE5-F9D44A0252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0810" y="2398959"/>
            <a:ext cx="1439154" cy="1030041"/>
          </a:xfrm>
          <a:prstGeom prst="rect">
            <a:avLst/>
          </a:prstGeom>
        </p:spPr>
      </p:pic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43B0EC7B-583A-2131-9501-CC09C38F5E3B}"/>
              </a:ext>
            </a:extLst>
          </p:cNvPr>
          <p:cNvSpPr/>
          <p:nvPr/>
        </p:nvSpPr>
        <p:spPr>
          <a:xfrm>
            <a:off x="8385363" y="2812906"/>
            <a:ext cx="3400426" cy="1232187"/>
          </a:xfrm>
          <a:prstGeom prst="wedgeRectCallout">
            <a:avLst>
              <a:gd name="adj1" fmla="val -71643"/>
              <a:gd name="adj2" fmla="val 18556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ISS metrics are updated on an annual basis to track and evaluate student success over time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29292A-515D-9643-5FE9-3B9D8A829E1F}"/>
              </a:ext>
            </a:extLst>
          </p:cNvPr>
          <p:cNvSpPr txBox="1"/>
          <p:nvPr/>
        </p:nvSpPr>
        <p:spPr>
          <a:xfrm>
            <a:off x="914399" y="543339"/>
            <a:ext cx="32286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Fall Credit Course Success Rates</a:t>
            </a:r>
          </a:p>
        </p:txBody>
      </p:sp>
    </p:spTree>
    <p:extLst>
      <p:ext uri="{BB962C8B-B14F-4D97-AF65-F5344CB8AC3E}">
        <p14:creationId xmlns:p14="http://schemas.microsoft.com/office/powerpoint/2010/main" val="302518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F8CDC-041C-3584-B1B4-037C0D8FA15E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</a:t>
            </a:r>
            <a:r>
              <a:rPr lang="en-US" sz="2400" i="1" dirty="0">
                <a:solidFill>
                  <a:schemeClr val="bg1"/>
                </a:solidFill>
              </a:rPr>
              <a:t>Office of Institutional Effectiveness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1847FA-A55F-3A0D-F1FC-3667D4FA2DB7}"/>
              </a:ext>
            </a:extLst>
          </p:cNvPr>
          <p:cNvSpPr txBox="1">
            <a:spLocks/>
          </p:cNvSpPr>
          <p:nvPr/>
        </p:nvSpPr>
        <p:spPr>
          <a:xfrm>
            <a:off x="462845" y="525046"/>
            <a:ext cx="11537244" cy="9537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Renegade Scorecard also shows the historical trends of Student Success metrics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8FDE3C-DA18-2C4B-009A-D646A9502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475" y="1669773"/>
            <a:ext cx="8610600" cy="458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48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F8CDC-041C-3584-B1B4-037C0D8FA15E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	</a:t>
            </a:r>
            <a:r>
              <a:rPr lang="en-US" sz="2400" i="1" dirty="0">
                <a:solidFill>
                  <a:schemeClr val="bg1"/>
                </a:solidFill>
              </a:rPr>
              <a:t>Office of Institutional Effectiveness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899B7A-F9B2-C329-1709-6E50BF1C7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59" y="84451"/>
            <a:ext cx="6172200" cy="29886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36765F-A2C8-15E3-8D54-4A8C3C7EDB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459" y="3394586"/>
            <a:ext cx="5969892" cy="2352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3E4974-8C2B-CD5B-0C5C-D605A3DFCE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2351" y="2955882"/>
            <a:ext cx="6110508" cy="2751897"/>
          </a:xfrm>
          <a:prstGeom prst="rect">
            <a:avLst/>
          </a:prstGeom>
        </p:spPr>
      </p:pic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B95218AD-7FD9-6BAE-A728-925BC0D6D6BE}"/>
              </a:ext>
            </a:extLst>
          </p:cNvPr>
          <p:cNvSpPr/>
          <p:nvPr/>
        </p:nvSpPr>
        <p:spPr>
          <a:xfrm>
            <a:off x="7399606" y="720412"/>
            <a:ext cx="3066757" cy="1413808"/>
          </a:xfrm>
          <a:prstGeom prst="wedgeRectCallout">
            <a:avLst>
              <a:gd name="adj1" fmla="val -66638"/>
              <a:gd name="adj2" fmla="val 723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Average credit success rates have dipped below our ISS over the past 3 years</a:t>
            </a:r>
          </a:p>
        </p:txBody>
      </p:sp>
    </p:spTree>
    <p:extLst>
      <p:ext uri="{BB962C8B-B14F-4D97-AF65-F5344CB8AC3E}">
        <p14:creationId xmlns:p14="http://schemas.microsoft.com/office/powerpoint/2010/main" val="293786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21847FA-A55F-3A0D-F1FC-3667D4FA2DB7}"/>
              </a:ext>
            </a:extLst>
          </p:cNvPr>
          <p:cNvSpPr txBox="1">
            <a:spLocks/>
          </p:cNvSpPr>
          <p:nvPr/>
        </p:nvSpPr>
        <p:spPr>
          <a:xfrm>
            <a:off x="1524000" y="1248515"/>
            <a:ext cx="9144000" cy="1216389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CDAAFA-F4CA-94DF-5A3D-5C34AA6B9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86" y="1079015"/>
            <a:ext cx="9177338" cy="23499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D293CB-D905-3BD7-5484-2E34A2C90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086" y="3384938"/>
            <a:ext cx="9177338" cy="1312333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20368ED-1559-32CA-E760-7535694B3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493523"/>
              </p:ext>
            </p:extLst>
          </p:nvPr>
        </p:nvGraphicFramePr>
        <p:xfrm>
          <a:off x="356086" y="4697271"/>
          <a:ext cx="9177341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470">
                  <a:extLst>
                    <a:ext uri="{9D8B030D-6E8A-4147-A177-3AD203B41FA5}">
                      <a16:colId xmlns:a16="http://schemas.microsoft.com/office/drawing/2014/main" val="428903917"/>
                    </a:ext>
                  </a:extLst>
                </a:gridCol>
                <a:gridCol w="1264355">
                  <a:extLst>
                    <a:ext uri="{9D8B030D-6E8A-4147-A177-3AD203B41FA5}">
                      <a16:colId xmlns:a16="http://schemas.microsoft.com/office/drawing/2014/main" val="3276916513"/>
                    </a:ext>
                  </a:extLst>
                </a:gridCol>
                <a:gridCol w="1264356">
                  <a:extLst>
                    <a:ext uri="{9D8B030D-6E8A-4147-A177-3AD203B41FA5}">
                      <a16:colId xmlns:a16="http://schemas.microsoft.com/office/drawing/2014/main" val="3730719343"/>
                    </a:ext>
                  </a:extLst>
                </a:gridCol>
                <a:gridCol w="1275644">
                  <a:extLst>
                    <a:ext uri="{9D8B030D-6E8A-4147-A177-3AD203B41FA5}">
                      <a16:colId xmlns:a16="http://schemas.microsoft.com/office/drawing/2014/main" val="3562877159"/>
                    </a:ext>
                  </a:extLst>
                </a:gridCol>
                <a:gridCol w="1275645">
                  <a:extLst>
                    <a:ext uri="{9D8B030D-6E8A-4147-A177-3AD203B41FA5}">
                      <a16:colId xmlns:a16="http://schemas.microsoft.com/office/drawing/2014/main" val="2670762724"/>
                    </a:ext>
                  </a:extLst>
                </a:gridCol>
                <a:gridCol w="1301531">
                  <a:extLst>
                    <a:ext uri="{9D8B030D-6E8A-4147-A177-3AD203B41FA5}">
                      <a16:colId xmlns:a16="http://schemas.microsoft.com/office/drawing/2014/main" val="2154490817"/>
                    </a:ext>
                  </a:extLst>
                </a:gridCol>
                <a:gridCol w="1272340">
                  <a:extLst>
                    <a:ext uri="{9D8B030D-6E8A-4147-A177-3AD203B41FA5}">
                      <a16:colId xmlns:a16="http://schemas.microsoft.com/office/drawing/2014/main" val="1372953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% Enrollments by modality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2020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2021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0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F2F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81%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95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Hybrid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Online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9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61346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61190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66314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69376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67279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61343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88040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6B76144C-5E51-04CF-4614-CC0A1D017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087" y="0"/>
            <a:ext cx="9369337" cy="1541907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14E59A6A-463B-333E-5058-EFF0A7737258}"/>
              </a:ext>
            </a:extLst>
          </p:cNvPr>
          <p:cNvSpPr/>
          <p:nvPr/>
        </p:nvSpPr>
        <p:spPr>
          <a:xfrm>
            <a:off x="9990667" y="101600"/>
            <a:ext cx="2032000" cy="1707103"/>
          </a:xfrm>
          <a:prstGeom prst="wedgeRectCallout">
            <a:avLst>
              <a:gd name="adj1" fmla="val -66860"/>
              <a:gd name="adj2" fmla="val -15834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Decline in the average success rates during the pandemic are driven by higher proportion of online classes.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1EA396B0-1C10-A1C4-69B6-D40417D5BED5}"/>
              </a:ext>
            </a:extLst>
          </p:cNvPr>
          <p:cNvSpPr/>
          <p:nvPr/>
        </p:nvSpPr>
        <p:spPr>
          <a:xfrm>
            <a:off x="10098154" y="4257630"/>
            <a:ext cx="1845247" cy="2065865"/>
          </a:xfrm>
          <a:prstGeom prst="wedgeRectCallout">
            <a:avLst>
              <a:gd name="adj1" fmla="val -79564"/>
              <a:gd name="adj2" fmla="val 30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 Fall 2020 and Fall 2021, enrollments in online classes made up 92% and 57% of total enrollments, respectively.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3499020-6152-71E7-7F2A-3D79CDA5C006}"/>
              </a:ext>
            </a:extLst>
          </p:cNvPr>
          <p:cNvSpPr/>
          <p:nvPr/>
        </p:nvSpPr>
        <p:spPr>
          <a:xfrm>
            <a:off x="9990667" y="2069734"/>
            <a:ext cx="1737759" cy="1115593"/>
          </a:xfrm>
          <a:prstGeom prst="wedgeRectCallout">
            <a:avLst>
              <a:gd name="adj1" fmla="val -77918"/>
              <a:gd name="adj2" fmla="val -4176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Success rates tend to be higher in F2F classes than in online classes.  </a:t>
            </a:r>
          </a:p>
        </p:txBody>
      </p:sp>
    </p:spTree>
    <p:extLst>
      <p:ext uri="{BB962C8B-B14F-4D97-AF65-F5344CB8AC3E}">
        <p14:creationId xmlns:p14="http://schemas.microsoft.com/office/powerpoint/2010/main" val="223409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20368ED-1559-32CA-E760-7535694B3774}"/>
              </a:ext>
            </a:extLst>
          </p:cNvPr>
          <p:cNvGraphicFramePr>
            <a:graphicFrameLocks noGrp="1"/>
          </p:cNvGraphicFramePr>
          <p:nvPr/>
        </p:nvGraphicFramePr>
        <p:xfrm>
          <a:off x="1242308" y="4848225"/>
          <a:ext cx="917734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470">
                  <a:extLst>
                    <a:ext uri="{9D8B030D-6E8A-4147-A177-3AD203B41FA5}">
                      <a16:colId xmlns:a16="http://schemas.microsoft.com/office/drawing/2014/main" val="428903917"/>
                    </a:ext>
                  </a:extLst>
                </a:gridCol>
                <a:gridCol w="1264355">
                  <a:extLst>
                    <a:ext uri="{9D8B030D-6E8A-4147-A177-3AD203B41FA5}">
                      <a16:colId xmlns:a16="http://schemas.microsoft.com/office/drawing/2014/main" val="3276916513"/>
                    </a:ext>
                  </a:extLst>
                </a:gridCol>
                <a:gridCol w="1264356">
                  <a:extLst>
                    <a:ext uri="{9D8B030D-6E8A-4147-A177-3AD203B41FA5}">
                      <a16:colId xmlns:a16="http://schemas.microsoft.com/office/drawing/2014/main" val="3730719343"/>
                    </a:ext>
                  </a:extLst>
                </a:gridCol>
                <a:gridCol w="1275644">
                  <a:extLst>
                    <a:ext uri="{9D8B030D-6E8A-4147-A177-3AD203B41FA5}">
                      <a16:colId xmlns:a16="http://schemas.microsoft.com/office/drawing/2014/main" val="3562877159"/>
                    </a:ext>
                  </a:extLst>
                </a:gridCol>
                <a:gridCol w="1275645">
                  <a:extLst>
                    <a:ext uri="{9D8B030D-6E8A-4147-A177-3AD203B41FA5}">
                      <a16:colId xmlns:a16="http://schemas.microsoft.com/office/drawing/2014/main" val="2670762724"/>
                    </a:ext>
                  </a:extLst>
                </a:gridCol>
                <a:gridCol w="1301531">
                  <a:extLst>
                    <a:ext uri="{9D8B030D-6E8A-4147-A177-3AD203B41FA5}">
                      <a16:colId xmlns:a16="http://schemas.microsoft.com/office/drawing/2014/main" val="2154490817"/>
                    </a:ext>
                  </a:extLst>
                </a:gridCol>
                <a:gridCol w="1272340">
                  <a:extLst>
                    <a:ext uri="{9D8B030D-6E8A-4147-A177-3AD203B41FA5}">
                      <a16:colId xmlns:a16="http://schemas.microsoft.com/office/drawing/2014/main" val="1372953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Course Enrollments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2019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2020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Fall 2021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0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F2F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88%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81%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95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Hybrid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Online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9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61346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61190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66314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69376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67279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61343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88040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807A626-6F5F-17CB-DC07-6B0125A11D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3927675"/>
              </p:ext>
            </p:extLst>
          </p:nvPr>
        </p:nvGraphicFramePr>
        <p:xfrm>
          <a:off x="2032000" y="719667"/>
          <a:ext cx="8128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36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46842123"/>
              </p:ext>
            </p:extLst>
          </p:nvPr>
        </p:nvGraphicFramePr>
        <p:xfrm>
          <a:off x="934065" y="1178969"/>
          <a:ext cx="10255045" cy="47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27141" y="6221320"/>
            <a:ext cx="9096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Source</a:t>
            </a:r>
            <a:r>
              <a:rPr lang="en-US" sz="1400" dirty="0"/>
              <a:t>: CCCCO Management Information Systems Data Mart</a:t>
            </a:r>
          </a:p>
          <a:p>
            <a:r>
              <a:rPr lang="en-US" sz="1400" u="sng" dirty="0"/>
              <a:t>Note</a:t>
            </a:r>
            <a:r>
              <a:rPr lang="en-US" sz="1400" dirty="0"/>
              <a:t>: In Fall 2020, Non-DE classes account for 3% of the total enrollments.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129" y="255639"/>
            <a:ext cx="10844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the average, our students perform better in an in-person environment compared to in an online format.  In Fall 2020, only a very few particular classes were offered in-person leading to unusually large differences in the average student success rates between traditional classes and online classes.</a:t>
            </a:r>
          </a:p>
        </p:txBody>
      </p:sp>
    </p:spTree>
    <p:extLst>
      <p:ext uri="{BB962C8B-B14F-4D97-AF65-F5344CB8AC3E}">
        <p14:creationId xmlns:p14="http://schemas.microsoft.com/office/powerpoint/2010/main" val="39435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20368ED-1559-32CA-E760-7535694B3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47046"/>
              </p:ext>
            </p:extLst>
          </p:nvPr>
        </p:nvGraphicFramePr>
        <p:xfrm>
          <a:off x="395112" y="4283781"/>
          <a:ext cx="11673508" cy="1896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622">
                  <a:extLst>
                    <a:ext uri="{9D8B030D-6E8A-4147-A177-3AD203B41FA5}">
                      <a16:colId xmlns:a16="http://schemas.microsoft.com/office/drawing/2014/main" val="428903917"/>
                    </a:ext>
                  </a:extLst>
                </a:gridCol>
                <a:gridCol w="1162755">
                  <a:extLst>
                    <a:ext uri="{9D8B030D-6E8A-4147-A177-3AD203B41FA5}">
                      <a16:colId xmlns:a16="http://schemas.microsoft.com/office/drawing/2014/main" val="3730719343"/>
                    </a:ext>
                  </a:extLst>
                </a:gridCol>
                <a:gridCol w="1196622">
                  <a:extLst>
                    <a:ext uri="{9D8B030D-6E8A-4147-A177-3AD203B41FA5}">
                      <a16:colId xmlns:a16="http://schemas.microsoft.com/office/drawing/2014/main" val="3562877159"/>
                    </a:ext>
                  </a:extLst>
                </a:gridCol>
                <a:gridCol w="1388534">
                  <a:extLst>
                    <a:ext uri="{9D8B030D-6E8A-4147-A177-3AD203B41FA5}">
                      <a16:colId xmlns:a16="http://schemas.microsoft.com/office/drawing/2014/main" val="2670762724"/>
                    </a:ext>
                  </a:extLst>
                </a:gridCol>
                <a:gridCol w="1230489">
                  <a:extLst>
                    <a:ext uri="{9D8B030D-6E8A-4147-A177-3AD203B41FA5}">
                      <a16:colId xmlns:a16="http://schemas.microsoft.com/office/drawing/2014/main" val="2154490817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1372953304"/>
                    </a:ext>
                  </a:extLst>
                </a:gridCol>
                <a:gridCol w="1343378">
                  <a:extLst>
                    <a:ext uri="{9D8B030D-6E8A-4147-A177-3AD203B41FA5}">
                      <a16:colId xmlns:a16="http://schemas.microsoft.com/office/drawing/2014/main" val="89878702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99090833"/>
                    </a:ext>
                  </a:extLst>
                </a:gridCol>
                <a:gridCol w="1162755">
                  <a:extLst>
                    <a:ext uri="{9D8B030D-6E8A-4147-A177-3AD203B41FA5}">
                      <a16:colId xmlns:a16="http://schemas.microsoft.com/office/drawing/2014/main" val="495623309"/>
                    </a:ext>
                  </a:extLst>
                </a:gridCol>
                <a:gridCol w="1095820">
                  <a:extLst>
                    <a:ext uri="{9D8B030D-6E8A-4147-A177-3AD203B41FA5}">
                      <a16:colId xmlns:a16="http://schemas.microsoft.com/office/drawing/2014/main" val="751407185"/>
                    </a:ext>
                  </a:extLst>
                </a:gridCol>
              </a:tblGrid>
              <a:tr h="31043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 2020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Ag_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Arts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Bus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Educ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HSI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ITT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Pub_Sfty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Soc_Beh_Sci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STEM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005284"/>
                  </a:ext>
                </a:extLst>
              </a:tr>
              <a:tr h="34493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F2F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89.4% (n=47)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98.3% (n=59)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96.3% (n=54)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100% (n=4)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98.3% (n=121)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95.6% (n=296)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99.8% (n=612)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100% (n=30)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92.3% (n=65)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95274"/>
                  </a:ext>
                </a:extLst>
              </a:tr>
              <a:tr h="28852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Hybrid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86.6% (n=164)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75.5% (n=335)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81.5% (n=195)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81.4% (n=59)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91.2% (n=1250)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74.3% (n=896)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86.2% (n=239)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84.1% (n=157)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77.7% (n=184)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706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Online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65.8% (n=3819)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60.1% (n=7688)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64.8% (n=6565)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65.1% (n=5406)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63.5% (n=11420)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59.1% (n=2957)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60.9% (n=5191)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65.2% (n=7936)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62.5% (n=6766)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99806"/>
                  </a:ext>
                </a:extLst>
              </a:tr>
              <a:tr h="65584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66.9%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61%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65.6%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65.3%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66.5%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65.7%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63.2%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88040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807A626-6F5F-17CB-DC07-6B0125A11D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5557409"/>
              </p:ext>
            </p:extLst>
          </p:nvPr>
        </p:nvGraphicFramePr>
        <p:xfrm>
          <a:off x="1264887" y="301979"/>
          <a:ext cx="10227202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700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1B33DD-4FF8-4A45-B305-79B8A2397B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59CFC2-9C7A-4FD7-A59C-293636C168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CF141-E32A-4923-9DBF-974CF5467CFB}">
  <ds:schemaRefs>
    <ds:schemaRef ds:uri="http://schemas.microsoft.com/office/2006/documentManagement/types"/>
    <ds:schemaRef ds:uri="585d49c8-389c-47bd-832a-51e0da33a897"/>
    <ds:schemaRef ds:uri="http://purl.org/dc/elements/1.1/"/>
    <ds:schemaRef ds:uri="0b1fd2ce-be47-40af-a854-d7ff8d310ba5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754</Words>
  <Application>Microsoft Office PowerPoint</Application>
  <PresentationFormat>Widescreen</PresentationFormat>
  <Paragraphs>178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&amp; 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Sooyeon Kim</dc:creator>
  <cp:lastModifiedBy>Debra Anderson</cp:lastModifiedBy>
  <cp:revision>4</cp:revision>
  <cp:lastPrinted>2022-10-21T00:37:49Z</cp:lastPrinted>
  <dcterms:created xsi:type="dcterms:W3CDTF">2022-10-20T01:58:49Z</dcterms:created>
  <dcterms:modified xsi:type="dcterms:W3CDTF">2022-10-21T01:09:15Z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