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8" r:id="rId6"/>
    <p:sldId id="317" r:id="rId7"/>
    <p:sldId id="318" r:id="rId8"/>
    <p:sldId id="316" r:id="rId9"/>
    <p:sldId id="257" r:id="rId10"/>
    <p:sldId id="259" r:id="rId11"/>
    <p:sldId id="306" r:id="rId12"/>
    <p:sldId id="311" r:id="rId13"/>
    <p:sldId id="314" r:id="rId14"/>
    <p:sldId id="312" r:id="rId15"/>
    <p:sldId id="315" r:id="rId16"/>
    <p:sldId id="31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92E"/>
    <a:srgbClr val="F3F7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90D4B1-DA35-4441-B4D5-5A93B28BF81B}" v="12" dt="2022-09-14T21:35:38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69059" autoAdjust="0"/>
  </p:normalViewPr>
  <p:slideViewPr>
    <p:cSldViewPr snapToGrid="0">
      <p:cViewPr varScale="1">
        <p:scale>
          <a:sx n="79" d="100"/>
          <a:sy n="79" d="100"/>
        </p:scale>
        <p:origin x="18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ccd-my.sharepoint.com/personal/sooyeon_kim_bakersfieldcollege_edu/Documents/_OIE%20copied%209.13.2020/_Student%20Equity%20Achievement%20Program%20SEAP/Student%20Equity%20Plan%202022-25/Copy%20of%20Equity%20plan%20viz%20ideas%20v2.1_9.1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Male</c:v>
                </c:pt>
                <c:pt idx="1">
                  <c:v>Latinx</c:v>
                </c:pt>
                <c:pt idx="2">
                  <c:v>Economically disadvantaged</c:v>
                </c:pt>
                <c:pt idx="3">
                  <c:v>First generation</c:v>
                </c:pt>
                <c:pt idx="4">
                  <c:v>Black</c:v>
                </c:pt>
                <c:pt idx="5">
                  <c:v>Foster Youth</c:v>
                </c:pt>
                <c:pt idx="6">
                  <c:v>Students with disabilities</c:v>
                </c:pt>
                <c:pt idx="7">
                  <c:v>LGBTQ</c:v>
                </c:pt>
                <c:pt idx="8">
                  <c:v>American Indian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545</c:v>
                </c:pt>
                <c:pt idx="1">
                  <c:v>542</c:v>
                </c:pt>
                <c:pt idx="2">
                  <c:v>537</c:v>
                </c:pt>
                <c:pt idx="3">
                  <c:v>313.5</c:v>
                </c:pt>
                <c:pt idx="4">
                  <c:v>96.266666666666666</c:v>
                </c:pt>
                <c:pt idx="5">
                  <c:v>35.384615384615387</c:v>
                </c:pt>
                <c:pt idx="6">
                  <c:v>28</c:v>
                </c:pt>
                <c:pt idx="7">
                  <c:v>21.428571428571431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8F-4CC8-99A2-06575205D5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0432543"/>
        <c:axId val="220431295"/>
      </c:barChart>
      <c:catAx>
        <c:axId val="220432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431295"/>
        <c:crosses val="autoZero"/>
        <c:auto val="1"/>
        <c:lblAlgn val="ctr"/>
        <c:lblOffset val="100"/>
        <c:noMultiLvlLbl val="0"/>
      </c:catAx>
      <c:valAx>
        <c:axId val="220431295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20432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ysClr val="windowText" lastClr="000000"/>
                </a:solidFill>
              </a:rPr>
              <a:t>Annual</a:t>
            </a:r>
            <a:r>
              <a:rPr lang="en-US" sz="1800" baseline="0">
                <a:solidFill>
                  <a:sysClr val="windowText" lastClr="000000"/>
                </a:solidFill>
              </a:rPr>
              <a:t> </a:t>
            </a:r>
            <a:r>
              <a:rPr lang="en-US" sz="1800">
                <a:solidFill>
                  <a:sysClr val="windowText" lastClr="000000"/>
                </a:solidFill>
              </a:rPr>
              <a:t>Full</a:t>
            </a:r>
            <a:r>
              <a:rPr lang="en-US" sz="1800" baseline="0">
                <a:solidFill>
                  <a:sysClr val="windowText" lastClr="000000"/>
                </a:solidFill>
              </a:rPr>
              <a:t> Equity Number for Groups with Most Consistent and Pervasive DI</a:t>
            </a:r>
            <a:endParaRPr lang="en-US" sz="180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856456546287401E-2"/>
          <c:y val="9.3384759650364496E-2"/>
          <c:w val="0.91067919240893702"/>
          <c:h val="0.79481712333791288"/>
        </c:manualLayout>
      </c:layout>
      <c:bubbleChart>
        <c:varyColors val="1"/>
        <c:ser>
          <c:idx val="0"/>
          <c:order val="0"/>
          <c:tx>
            <c:strRef>
              <c:f>Subgroup!$O$2</c:f>
              <c:strCache>
                <c:ptCount val="1"/>
                <c:pt idx="0">
                  <c:v>Average DI Level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5F-4ED8-BD22-335DD14C809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5F-4ED8-BD22-335DD14C809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5F-4ED8-BD22-335DD14C809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D5F-4ED8-BD22-335DD14C809C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4000">
                    <a:srgbClr val="FFEBFF"/>
                  </a:gs>
                  <a:gs pos="80000">
                    <a:srgbClr val="FFCCFF"/>
                  </a:gs>
                  <a:gs pos="94000">
                    <a:srgbClr val="FFCCFF"/>
                  </a:gs>
                  <a:gs pos="100000">
                    <a:srgbClr val="FFCCFF"/>
                  </a:gs>
                </a:gsLst>
                <a:lin ang="0" scaled="1"/>
                <a:tileRect/>
              </a:gra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D5F-4ED8-BD22-335DD14C809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D5F-4ED8-BD22-335DD14C809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D5F-4ED8-BD22-335DD14C809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D5F-4ED8-BD22-335DD14C809C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  <a:alpha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D5F-4ED8-BD22-335DD14C809C}"/>
              </c:ext>
            </c:extLst>
          </c:dPt>
          <c:dLbls>
            <c:dLbl>
              <c:idx val="0"/>
              <c:layout>
                <c:manualLayout>
                  <c:x val="-1.4216137039854748E-2"/>
                  <c:y val="-6.7980277987593457E-2"/>
                </c:manualLayout>
              </c:layout>
              <c:tx>
                <c:rich>
                  <a:bodyPr/>
                  <a:lstStyle/>
                  <a:p>
                    <a:fld id="{A43A41EF-729A-4204-82DC-ACA2B09D8575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C53BD5A8-C3D9-4088-8C2E-030912683A2D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3D5F-4ED8-BD22-335DD14C809C}"/>
                </c:ext>
              </c:extLst>
            </c:dLbl>
            <c:dLbl>
              <c:idx val="1"/>
              <c:layout>
                <c:manualLayout>
                  <c:x val="-4.760643214819755E-3"/>
                  <c:y val="-4.280239725144773E-2"/>
                </c:manualLayout>
              </c:layout>
              <c:tx>
                <c:rich>
                  <a:bodyPr/>
                  <a:lstStyle/>
                  <a:p>
                    <a:fld id="{C26CEFEF-C774-4260-A540-B72032480859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C236296-8D04-46F1-A9F5-F3E63C7F5A5E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3D5F-4ED8-BD22-335DD14C809C}"/>
                </c:ext>
              </c:extLst>
            </c:dLbl>
            <c:dLbl>
              <c:idx val="2"/>
              <c:layout>
                <c:manualLayout>
                  <c:x val="-2.8268340839904003E-2"/>
                  <c:y val="6.0426913766749732E-2"/>
                </c:manualLayout>
              </c:layout>
              <c:tx>
                <c:rich>
                  <a:bodyPr/>
                  <a:lstStyle/>
                  <a:p>
                    <a:fld id="{80DE0051-486C-41D0-A394-834DE98DFBA6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875FA651-7E4F-48B2-A224-F268C63D335F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3D5F-4ED8-BD22-335DD14C809C}"/>
                </c:ext>
              </c:extLst>
            </c:dLbl>
            <c:dLbl>
              <c:idx val="3"/>
              <c:layout>
                <c:manualLayout>
                  <c:x val="7.559241306000746E-3"/>
                  <c:y val="-2.5177880736146647E-3"/>
                </c:manualLayout>
              </c:layout>
              <c:tx>
                <c:rich>
                  <a:bodyPr/>
                  <a:lstStyle/>
                  <a:p>
                    <a:fld id="{DE7BB673-1D39-4C80-8500-955EAEBC51C0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D1DDDBA4-02AD-47F7-922B-9444FFA8CFC8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3D5F-4ED8-BD22-335DD14C809C}"/>
                </c:ext>
              </c:extLst>
            </c:dLbl>
            <c:dLbl>
              <c:idx val="4"/>
              <c:layout>
                <c:manualLayout>
                  <c:x val="3.5552833467477683E-3"/>
                  <c:y val="-2.3393146767380951E-2"/>
                </c:manualLayout>
              </c:layout>
              <c:tx>
                <c:rich>
                  <a:bodyPr/>
                  <a:lstStyle/>
                  <a:p>
                    <a:fld id="{E3568827-AD7B-4714-80B9-96DBCD7A1BAB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74814D21-B71D-4058-A284-3DE28CA7BA94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3D5F-4ED8-BD22-335DD14C809C}"/>
                </c:ext>
              </c:extLst>
            </c:dLbl>
            <c:dLbl>
              <c:idx val="5"/>
              <c:layout>
                <c:manualLayout>
                  <c:x val="-5.4541196840783131E-2"/>
                  <c:y val="0.1438326828550742"/>
                </c:manualLayout>
              </c:layout>
              <c:tx>
                <c:rich>
                  <a:bodyPr/>
                  <a:lstStyle/>
                  <a:p>
                    <a:fld id="{8EA6DE09-B9CB-424A-BCCA-CD9B44F868FD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87FCBF10-EC78-4D6C-9D66-E90A5D84F7E6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3D5F-4ED8-BD22-335DD14C809C}"/>
                </c:ext>
              </c:extLst>
            </c:dLbl>
            <c:dLbl>
              <c:idx val="6"/>
              <c:layout>
                <c:manualLayout>
                  <c:x val="-3.1777468766587935E-2"/>
                  <c:y val="-0.1838423492867664"/>
                </c:manualLayout>
              </c:layout>
              <c:tx>
                <c:rich>
                  <a:bodyPr/>
                  <a:lstStyle/>
                  <a:p>
                    <a:fld id="{FC9DD9D7-F219-4033-83C1-4A9599531571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63C2422D-3833-4D3F-ADF3-965D3AF0205A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3D5F-4ED8-BD22-335DD14C809C}"/>
                </c:ext>
              </c:extLst>
            </c:dLbl>
            <c:dLbl>
              <c:idx val="7"/>
              <c:layout>
                <c:manualLayout>
                  <c:x val="-0.21586871568230331"/>
                  <c:y val="-1.0071152294458289E-2"/>
                </c:manualLayout>
              </c:layout>
              <c:tx>
                <c:rich>
                  <a:bodyPr/>
                  <a:lstStyle/>
                  <a:p>
                    <a:fld id="{F2A995C5-7B94-4515-8ACC-890233B1A3A0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0EE5AD39-7F31-41F2-AD87-C85C40C11351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3D5F-4ED8-BD22-335DD14C809C}"/>
                </c:ext>
              </c:extLst>
            </c:dLbl>
            <c:dLbl>
              <c:idx val="8"/>
              <c:layout>
                <c:manualLayout>
                  <c:x val="-0.15595662378411798"/>
                  <c:y val="-0.1543618340239292"/>
                </c:manualLayout>
              </c:layout>
              <c:tx>
                <c:rich>
                  <a:bodyPr/>
                  <a:lstStyle/>
                  <a:p>
                    <a:fld id="{EC9CCD5E-A38B-425C-97EA-5721BDBF7DEB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14B6AE25-766A-4379-A7A1-D7B03D23ABCB}" type="BUBBLESIZE">
                      <a:rPr lang="en-US" baseline="0"/>
                      <a:pPr/>
                      <a:t>[BUBBLE SIZE]</a:t>
                    </a:fld>
                    <a:endParaRPr lang="en-US" baseline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3D5F-4ED8-BD22-335DD14C80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Subgroup!$P$3:$P$11</c:f>
              <c:numCache>
                <c:formatCode>General</c:formatCode>
                <c:ptCount val="9"/>
                <c:pt idx="0">
                  <c:v>3.75</c:v>
                </c:pt>
                <c:pt idx="1">
                  <c:v>3.25</c:v>
                </c:pt>
                <c:pt idx="2">
                  <c:v>3.25</c:v>
                </c:pt>
                <c:pt idx="3">
                  <c:v>3</c:v>
                </c:pt>
                <c:pt idx="4">
                  <c:v>2.25</c:v>
                </c:pt>
                <c:pt idx="5">
                  <c:v>2.25</c:v>
                </c:pt>
                <c:pt idx="6">
                  <c:v>2</c:v>
                </c:pt>
                <c:pt idx="7">
                  <c:v>1.75</c:v>
                </c:pt>
                <c:pt idx="8">
                  <c:v>1.75</c:v>
                </c:pt>
              </c:numCache>
            </c:numRef>
          </c:xVal>
          <c:yVal>
            <c:numRef>
              <c:f>Subgroup!$Q$3:$Q$11</c:f>
              <c:numCache>
                <c:formatCode>General</c:formatCode>
                <c:ptCount val="9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</c:numCache>
            </c:numRef>
          </c:yVal>
          <c:bubbleSize>
            <c:numRef>
              <c:f>Subgroup!$I$25:$I$33</c:f>
              <c:numCache>
                <c:formatCode>0</c:formatCode>
                <c:ptCount val="9"/>
                <c:pt idx="0">
                  <c:v>96.266666666666666</c:v>
                </c:pt>
                <c:pt idx="1">
                  <c:v>545</c:v>
                </c:pt>
                <c:pt idx="2">
                  <c:v>35.384615384615387</c:v>
                </c:pt>
                <c:pt idx="3">
                  <c:v>313.5</c:v>
                </c:pt>
                <c:pt idx="4">
                  <c:v>21.428571428571431</c:v>
                </c:pt>
                <c:pt idx="5">
                  <c:v>8.5714285714285712</c:v>
                </c:pt>
                <c:pt idx="6">
                  <c:v>537</c:v>
                </c:pt>
                <c:pt idx="7">
                  <c:v>28</c:v>
                </c:pt>
                <c:pt idx="8">
                  <c:v>541.77777777777783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Subgroup!$B$25:$B$33</c15:f>
                <c15:dlblRangeCache>
                  <c:ptCount val="9"/>
                  <c:pt idx="0">
                    <c:v>Black</c:v>
                  </c:pt>
                  <c:pt idx="1">
                    <c:v>Male</c:v>
                  </c:pt>
                  <c:pt idx="2">
                    <c:v>Foster Youth</c:v>
                  </c:pt>
                  <c:pt idx="3">
                    <c:v>First generation</c:v>
                  </c:pt>
                  <c:pt idx="4">
                    <c:v>LGBTQ</c:v>
                  </c:pt>
                  <c:pt idx="5">
                    <c:v>American Indian</c:v>
                  </c:pt>
                  <c:pt idx="6">
                    <c:v>Economically disadvantaged</c:v>
                  </c:pt>
                  <c:pt idx="7">
                    <c:v>Students with disabilities</c:v>
                  </c:pt>
                  <c:pt idx="8">
                    <c:v>Latinx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3D5F-4ED8-BD22-335DD14C80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bubbleScale val="100"/>
        <c:showNegBubbles val="0"/>
        <c:axId val="585594416"/>
        <c:axId val="585596384"/>
      </c:bubbleChart>
      <c:valAx>
        <c:axId val="585594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DI</a:t>
                </a:r>
                <a:r>
                  <a:rPr lang="en-US" sz="1600" baseline="0">
                    <a:solidFill>
                      <a:sysClr val="windowText" lastClr="000000"/>
                    </a:solidFill>
                  </a:rPr>
                  <a:t> Consistency over Five Years</a:t>
                </a:r>
                <a:endParaRPr lang="en-US" sz="160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6384"/>
        <c:crosses val="autoZero"/>
        <c:crossBetween val="midCat"/>
      </c:valAx>
      <c:valAx>
        <c:axId val="5855963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DI Pervasiveness Across Mulitple Indicators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594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329795-D652-40E3-84CA-025C8F2C5E50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C7E9C369-FD0A-4873-B86B-D82491EEDDB3}">
      <dgm:prSet phldrT="[Text]"/>
      <dgm:spPr/>
      <dgm:t>
        <a:bodyPr/>
        <a:lstStyle/>
        <a:p>
          <a:r>
            <a:rPr lang="en-US" dirty="0"/>
            <a:t>Vision Goals</a:t>
          </a:r>
        </a:p>
      </dgm:t>
    </dgm:pt>
    <dgm:pt modelId="{E4C82968-7A27-450B-B6AD-241EC2C467D6}" type="parTrans" cxnId="{2EE3C692-479F-4679-B7D0-EE2197492695}">
      <dgm:prSet/>
      <dgm:spPr/>
      <dgm:t>
        <a:bodyPr/>
        <a:lstStyle/>
        <a:p>
          <a:endParaRPr lang="en-US"/>
        </a:p>
      </dgm:t>
    </dgm:pt>
    <dgm:pt modelId="{35E6FDD2-F161-4585-BC43-7B83A2BF5C0E}" type="sibTrans" cxnId="{2EE3C692-479F-4679-B7D0-EE2197492695}">
      <dgm:prSet/>
      <dgm:spPr/>
      <dgm:t>
        <a:bodyPr/>
        <a:lstStyle/>
        <a:p>
          <a:endParaRPr lang="en-US"/>
        </a:p>
      </dgm:t>
    </dgm:pt>
    <dgm:pt modelId="{F8554703-2124-4130-99B2-A0D010C49B45}">
      <dgm:prSet phldrT="[Text]"/>
      <dgm:spPr/>
      <dgm:t>
        <a:bodyPr/>
        <a:lstStyle/>
        <a:p>
          <a:r>
            <a:rPr lang="en-US" dirty="0"/>
            <a:t>Systemic Change</a:t>
          </a:r>
        </a:p>
      </dgm:t>
    </dgm:pt>
    <dgm:pt modelId="{4A46542B-55C4-4266-BAFF-26FE0C3C6752}" type="parTrans" cxnId="{099F5A02-9D91-4F41-98C6-C76DAD3993EB}">
      <dgm:prSet/>
      <dgm:spPr/>
      <dgm:t>
        <a:bodyPr/>
        <a:lstStyle/>
        <a:p>
          <a:endParaRPr lang="en-US"/>
        </a:p>
      </dgm:t>
    </dgm:pt>
    <dgm:pt modelId="{8DBDB8C1-FE02-488F-B600-CE63CEA0E401}" type="sibTrans" cxnId="{099F5A02-9D91-4F41-98C6-C76DAD3993EB}">
      <dgm:prSet/>
      <dgm:spPr/>
      <dgm:t>
        <a:bodyPr/>
        <a:lstStyle/>
        <a:p>
          <a:endParaRPr lang="en-US"/>
        </a:p>
      </dgm:t>
    </dgm:pt>
    <dgm:pt modelId="{8817A065-C677-4DDF-96ED-B9D6E94CD06B}">
      <dgm:prSet phldrT="[Text]"/>
      <dgm:spPr/>
      <dgm:t>
        <a:bodyPr/>
        <a:lstStyle/>
        <a:p>
          <a:r>
            <a:rPr lang="en-US" dirty="0"/>
            <a:t>Data and Resources</a:t>
          </a:r>
        </a:p>
      </dgm:t>
    </dgm:pt>
    <dgm:pt modelId="{FAB4C9DD-E338-49B3-BB28-CDAA285D9899}" type="parTrans" cxnId="{B4A45920-74E3-4E5D-819A-E19AA796BF7D}">
      <dgm:prSet/>
      <dgm:spPr/>
      <dgm:t>
        <a:bodyPr/>
        <a:lstStyle/>
        <a:p>
          <a:endParaRPr lang="en-US"/>
        </a:p>
      </dgm:t>
    </dgm:pt>
    <dgm:pt modelId="{A7A0F665-4B5A-44EE-A6C7-999FFC7B1B92}" type="sibTrans" cxnId="{B4A45920-74E3-4E5D-819A-E19AA796BF7D}">
      <dgm:prSet/>
      <dgm:spPr/>
      <dgm:t>
        <a:bodyPr/>
        <a:lstStyle/>
        <a:p>
          <a:endParaRPr lang="en-US"/>
        </a:p>
      </dgm:t>
    </dgm:pt>
    <dgm:pt modelId="{0FF9B21A-6904-47FB-81C6-E182D5BA2E60}">
      <dgm:prSet/>
      <dgm:spPr/>
      <dgm:t>
        <a:bodyPr/>
        <a:lstStyle/>
        <a:p>
          <a:r>
            <a:rPr lang="en-US" dirty="0"/>
            <a:t>Critical Information</a:t>
          </a:r>
        </a:p>
      </dgm:t>
    </dgm:pt>
    <dgm:pt modelId="{CA4CF097-DE5E-4F92-AEF9-01635EE5DB6F}" type="parTrans" cxnId="{EA2C14BE-6CE4-4539-8CAC-C77A20958161}">
      <dgm:prSet/>
      <dgm:spPr/>
      <dgm:t>
        <a:bodyPr/>
        <a:lstStyle/>
        <a:p>
          <a:endParaRPr lang="en-US"/>
        </a:p>
      </dgm:t>
    </dgm:pt>
    <dgm:pt modelId="{3631DD1D-D21C-4AF0-B4EA-C156FFA886CA}" type="sibTrans" cxnId="{EA2C14BE-6CE4-4539-8CAC-C77A20958161}">
      <dgm:prSet/>
      <dgm:spPr/>
      <dgm:t>
        <a:bodyPr/>
        <a:lstStyle/>
        <a:p>
          <a:endParaRPr lang="en-US"/>
        </a:p>
      </dgm:t>
    </dgm:pt>
    <dgm:pt modelId="{8610386A-7850-4661-86A3-B05AC6244D67}">
      <dgm:prSet/>
      <dgm:spPr/>
      <dgm:t>
        <a:bodyPr/>
        <a:lstStyle/>
        <a:p>
          <a:r>
            <a:rPr lang="en-US" dirty="0"/>
            <a:t>Considerations, Strategies, and Collaborations</a:t>
          </a:r>
        </a:p>
      </dgm:t>
    </dgm:pt>
    <dgm:pt modelId="{25E43393-0923-476A-9358-F2715E27EC10}" type="parTrans" cxnId="{E305B1B1-30E2-44DB-82F3-536664CBF756}">
      <dgm:prSet/>
      <dgm:spPr/>
      <dgm:t>
        <a:bodyPr/>
        <a:lstStyle/>
        <a:p>
          <a:endParaRPr lang="en-US"/>
        </a:p>
      </dgm:t>
    </dgm:pt>
    <dgm:pt modelId="{ADBAE094-6302-4E15-BD4B-ED84CE4D6F8F}" type="sibTrans" cxnId="{E305B1B1-30E2-44DB-82F3-536664CBF756}">
      <dgm:prSet/>
      <dgm:spPr/>
      <dgm:t>
        <a:bodyPr/>
        <a:lstStyle/>
        <a:p>
          <a:endParaRPr lang="en-US"/>
        </a:p>
      </dgm:t>
    </dgm:pt>
    <dgm:pt modelId="{041BB27A-829D-431E-B901-5F92FAAF47BE}" type="pres">
      <dgm:prSet presAssocID="{2A329795-D652-40E3-84CA-025C8F2C5E50}" presName="CompostProcess" presStyleCnt="0">
        <dgm:presLayoutVars>
          <dgm:dir/>
          <dgm:resizeHandles val="exact"/>
        </dgm:presLayoutVars>
      </dgm:prSet>
      <dgm:spPr/>
    </dgm:pt>
    <dgm:pt modelId="{9E2C4DF7-FC81-46F3-B7A4-A8C5BEC9A5B9}" type="pres">
      <dgm:prSet presAssocID="{2A329795-D652-40E3-84CA-025C8F2C5E50}" presName="arrow" presStyleLbl="bgShp" presStyleIdx="0" presStyleCnt="1"/>
      <dgm:spPr/>
    </dgm:pt>
    <dgm:pt modelId="{77A042A6-5835-4286-A659-66490F51E16F}" type="pres">
      <dgm:prSet presAssocID="{2A329795-D652-40E3-84CA-025C8F2C5E50}" presName="linearProcess" presStyleCnt="0"/>
      <dgm:spPr/>
    </dgm:pt>
    <dgm:pt modelId="{B15629D3-1F89-4C39-8258-F4AFCAAEFCCB}" type="pres">
      <dgm:prSet presAssocID="{C7E9C369-FD0A-4873-B86B-D82491EEDDB3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875B2-C51A-4128-83C5-AEB7CE529A24}" type="pres">
      <dgm:prSet presAssocID="{35E6FDD2-F161-4585-BC43-7B83A2BF5C0E}" presName="sibTrans" presStyleCnt="0"/>
      <dgm:spPr/>
    </dgm:pt>
    <dgm:pt modelId="{766B6870-1AE2-4E3C-95D7-C2EDAA7C4376}" type="pres">
      <dgm:prSet presAssocID="{F8554703-2124-4130-99B2-A0D010C49B45}" presName="textNode" presStyleLbl="node1" presStyleIdx="1" presStyleCnt="5" custLinFactNeighborX="358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01F2D5-F92A-451E-BD03-343D7DB0902D}" type="pres">
      <dgm:prSet presAssocID="{8DBDB8C1-FE02-488F-B600-CE63CEA0E401}" presName="sibTrans" presStyleCnt="0"/>
      <dgm:spPr/>
    </dgm:pt>
    <dgm:pt modelId="{268E31DF-4665-42AA-943E-4D500AF030B6}" type="pres">
      <dgm:prSet presAssocID="{8817A065-C677-4DDF-96ED-B9D6E94CD06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68203-EC41-45D9-BCA0-3DF87401E748}" type="pres">
      <dgm:prSet presAssocID="{A7A0F665-4B5A-44EE-A6C7-999FFC7B1B92}" presName="sibTrans" presStyleCnt="0"/>
      <dgm:spPr/>
    </dgm:pt>
    <dgm:pt modelId="{67E68A8D-93DB-4E98-BE0B-D31872D247DE}" type="pres">
      <dgm:prSet presAssocID="{0FF9B21A-6904-47FB-81C6-E182D5BA2E6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DBB79-D933-4603-9589-A48C88E8F74C}" type="pres">
      <dgm:prSet presAssocID="{3631DD1D-D21C-4AF0-B4EA-C156FFA886CA}" presName="sibTrans" presStyleCnt="0"/>
      <dgm:spPr/>
    </dgm:pt>
    <dgm:pt modelId="{F665B4DB-6F63-403D-A9F1-5BABE43A31E1}" type="pres">
      <dgm:prSet presAssocID="{8610386A-7850-4661-86A3-B05AC6244D67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12FA72-51AF-48DD-A87C-6FB184AB1952}" type="presOf" srcId="{8610386A-7850-4661-86A3-B05AC6244D67}" destId="{F665B4DB-6F63-403D-A9F1-5BABE43A31E1}" srcOrd="0" destOrd="0" presId="urn:microsoft.com/office/officeart/2005/8/layout/hProcess9"/>
    <dgm:cxn modelId="{EA2C14BE-6CE4-4539-8CAC-C77A20958161}" srcId="{2A329795-D652-40E3-84CA-025C8F2C5E50}" destId="{0FF9B21A-6904-47FB-81C6-E182D5BA2E60}" srcOrd="3" destOrd="0" parTransId="{CA4CF097-DE5E-4F92-AEF9-01635EE5DB6F}" sibTransId="{3631DD1D-D21C-4AF0-B4EA-C156FFA886CA}"/>
    <dgm:cxn modelId="{6F811676-3065-48F6-BF0B-1BDF2AD63C1E}" type="presOf" srcId="{2A329795-D652-40E3-84CA-025C8F2C5E50}" destId="{041BB27A-829D-431E-B901-5F92FAAF47BE}" srcOrd="0" destOrd="0" presId="urn:microsoft.com/office/officeart/2005/8/layout/hProcess9"/>
    <dgm:cxn modelId="{E305B1B1-30E2-44DB-82F3-536664CBF756}" srcId="{2A329795-D652-40E3-84CA-025C8F2C5E50}" destId="{8610386A-7850-4661-86A3-B05AC6244D67}" srcOrd="4" destOrd="0" parTransId="{25E43393-0923-476A-9358-F2715E27EC10}" sibTransId="{ADBAE094-6302-4E15-BD4B-ED84CE4D6F8F}"/>
    <dgm:cxn modelId="{AC9EB880-84AD-4149-AEE9-F181F3990552}" type="presOf" srcId="{C7E9C369-FD0A-4873-B86B-D82491EEDDB3}" destId="{B15629D3-1F89-4C39-8258-F4AFCAAEFCCB}" srcOrd="0" destOrd="0" presId="urn:microsoft.com/office/officeart/2005/8/layout/hProcess9"/>
    <dgm:cxn modelId="{B4A45920-74E3-4E5D-819A-E19AA796BF7D}" srcId="{2A329795-D652-40E3-84CA-025C8F2C5E50}" destId="{8817A065-C677-4DDF-96ED-B9D6E94CD06B}" srcOrd="2" destOrd="0" parTransId="{FAB4C9DD-E338-49B3-BB28-CDAA285D9899}" sibTransId="{A7A0F665-4B5A-44EE-A6C7-999FFC7B1B92}"/>
    <dgm:cxn modelId="{A2CFD893-FCC7-4752-9B49-7CDEBEC29D5E}" type="presOf" srcId="{F8554703-2124-4130-99B2-A0D010C49B45}" destId="{766B6870-1AE2-4E3C-95D7-C2EDAA7C4376}" srcOrd="0" destOrd="0" presId="urn:microsoft.com/office/officeart/2005/8/layout/hProcess9"/>
    <dgm:cxn modelId="{DE834ADE-A9D6-48DF-9813-8C806DD92639}" type="presOf" srcId="{8817A065-C677-4DDF-96ED-B9D6E94CD06B}" destId="{268E31DF-4665-42AA-943E-4D500AF030B6}" srcOrd="0" destOrd="0" presId="urn:microsoft.com/office/officeart/2005/8/layout/hProcess9"/>
    <dgm:cxn modelId="{985A4DB3-D35D-4BFF-9DE5-B088DFD34563}" type="presOf" srcId="{0FF9B21A-6904-47FB-81C6-E182D5BA2E60}" destId="{67E68A8D-93DB-4E98-BE0B-D31872D247DE}" srcOrd="0" destOrd="0" presId="urn:microsoft.com/office/officeart/2005/8/layout/hProcess9"/>
    <dgm:cxn modelId="{2EE3C692-479F-4679-B7D0-EE2197492695}" srcId="{2A329795-D652-40E3-84CA-025C8F2C5E50}" destId="{C7E9C369-FD0A-4873-B86B-D82491EEDDB3}" srcOrd="0" destOrd="0" parTransId="{E4C82968-7A27-450B-B6AD-241EC2C467D6}" sibTransId="{35E6FDD2-F161-4585-BC43-7B83A2BF5C0E}"/>
    <dgm:cxn modelId="{099F5A02-9D91-4F41-98C6-C76DAD3993EB}" srcId="{2A329795-D652-40E3-84CA-025C8F2C5E50}" destId="{F8554703-2124-4130-99B2-A0D010C49B45}" srcOrd="1" destOrd="0" parTransId="{4A46542B-55C4-4266-BAFF-26FE0C3C6752}" sibTransId="{8DBDB8C1-FE02-488F-B600-CE63CEA0E401}"/>
    <dgm:cxn modelId="{54EF8925-9D1C-4E64-9E5D-32854D686A2F}" type="presParOf" srcId="{041BB27A-829D-431E-B901-5F92FAAF47BE}" destId="{9E2C4DF7-FC81-46F3-B7A4-A8C5BEC9A5B9}" srcOrd="0" destOrd="0" presId="urn:microsoft.com/office/officeart/2005/8/layout/hProcess9"/>
    <dgm:cxn modelId="{FEF6AC5D-FC99-4385-97B7-F3808FEDB170}" type="presParOf" srcId="{041BB27A-829D-431E-B901-5F92FAAF47BE}" destId="{77A042A6-5835-4286-A659-66490F51E16F}" srcOrd="1" destOrd="0" presId="urn:microsoft.com/office/officeart/2005/8/layout/hProcess9"/>
    <dgm:cxn modelId="{B3CF4713-C824-4498-8BFF-58C6D8AEA6FF}" type="presParOf" srcId="{77A042A6-5835-4286-A659-66490F51E16F}" destId="{B15629D3-1F89-4C39-8258-F4AFCAAEFCCB}" srcOrd="0" destOrd="0" presId="urn:microsoft.com/office/officeart/2005/8/layout/hProcess9"/>
    <dgm:cxn modelId="{394D61BC-F935-441E-A8AE-4508393C8002}" type="presParOf" srcId="{77A042A6-5835-4286-A659-66490F51E16F}" destId="{B09875B2-C51A-4128-83C5-AEB7CE529A24}" srcOrd="1" destOrd="0" presId="urn:microsoft.com/office/officeart/2005/8/layout/hProcess9"/>
    <dgm:cxn modelId="{6F3B541F-22D0-4DA3-9328-3488AC51CA95}" type="presParOf" srcId="{77A042A6-5835-4286-A659-66490F51E16F}" destId="{766B6870-1AE2-4E3C-95D7-C2EDAA7C4376}" srcOrd="2" destOrd="0" presId="urn:microsoft.com/office/officeart/2005/8/layout/hProcess9"/>
    <dgm:cxn modelId="{71BCED1A-4B61-4DAC-9090-25702EF009E1}" type="presParOf" srcId="{77A042A6-5835-4286-A659-66490F51E16F}" destId="{7601F2D5-F92A-451E-BD03-343D7DB0902D}" srcOrd="3" destOrd="0" presId="urn:microsoft.com/office/officeart/2005/8/layout/hProcess9"/>
    <dgm:cxn modelId="{2D1D538A-FF40-4B1A-95CA-831FE3B1C41C}" type="presParOf" srcId="{77A042A6-5835-4286-A659-66490F51E16F}" destId="{268E31DF-4665-42AA-943E-4D500AF030B6}" srcOrd="4" destOrd="0" presId="urn:microsoft.com/office/officeart/2005/8/layout/hProcess9"/>
    <dgm:cxn modelId="{662C9421-4386-4314-8BEA-F09C81D6D48F}" type="presParOf" srcId="{77A042A6-5835-4286-A659-66490F51E16F}" destId="{17B68203-EC41-45D9-BCA0-3DF87401E748}" srcOrd="5" destOrd="0" presId="urn:microsoft.com/office/officeart/2005/8/layout/hProcess9"/>
    <dgm:cxn modelId="{2AB0764B-3786-4DEF-997A-00E83B5C400D}" type="presParOf" srcId="{77A042A6-5835-4286-A659-66490F51E16F}" destId="{67E68A8D-93DB-4E98-BE0B-D31872D247DE}" srcOrd="6" destOrd="0" presId="urn:microsoft.com/office/officeart/2005/8/layout/hProcess9"/>
    <dgm:cxn modelId="{C8329304-2667-4D3B-8C02-20C5C3CA875C}" type="presParOf" srcId="{77A042A6-5835-4286-A659-66490F51E16F}" destId="{71FDBB79-D933-4603-9589-A48C88E8F74C}" srcOrd="7" destOrd="0" presId="urn:microsoft.com/office/officeart/2005/8/layout/hProcess9"/>
    <dgm:cxn modelId="{7C457B51-8785-4994-A36E-589A897897D4}" type="presParOf" srcId="{77A042A6-5835-4286-A659-66490F51E16F}" destId="{F665B4DB-6F63-403D-A9F1-5BABE43A31E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C4DF7-FC81-46F3-B7A4-A8C5BEC9A5B9}">
      <dsp:nvSpPr>
        <dsp:cNvPr id="0" name=""/>
        <dsp:cNvSpPr/>
      </dsp:nvSpPr>
      <dsp:spPr>
        <a:xfrm>
          <a:off x="887505" y="0"/>
          <a:ext cx="10058400" cy="541866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629D3-1F89-4C39-8258-F4AFCAAEFCCB}">
      <dsp:nvSpPr>
        <dsp:cNvPr id="0" name=""/>
        <dsp:cNvSpPr/>
      </dsp:nvSpPr>
      <dsp:spPr>
        <a:xfrm>
          <a:off x="5200" y="1625600"/>
          <a:ext cx="2273656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Vision Goals</a:t>
          </a:r>
        </a:p>
      </dsp:txBody>
      <dsp:txXfrm>
        <a:off x="111007" y="1731407"/>
        <a:ext cx="2062042" cy="1955852"/>
      </dsp:txXfrm>
    </dsp:sp>
    <dsp:sp modelId="{766B6870-1AE2-4E3C-95D7-C2EDAA7C4376}">
      <dsp:nvSpPr>
        <dsp:cNvPr id="0" name=""/>
        <dsp:cNvSpPr/>
      </dsp:nvSpPr>
      <dsp:spPr>
        <a:xfrm>
          <a:off x="2396613" y="1625600"/>
          <a:ext cx="2273656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Systemic Change</a:t>
          </a:r>
        </a:p>
      </dsp:txBody>
      <dsp:txXfrm>
        <a:off x="2502420" y="1731407"/>
        <a:ext cx="2062042" cy="1955852"/>
      </dsp:txXfrm>
    </dsp:sp>
    <dsp:sp modelId="{268E31DF-4665-42AA-943E-4D500AF030B6}">
      <dsp:nvSpPr>
        <dsp:cNvPr id="0" name=""/>
        <dsp:cNvSpPr/>
      </dsp:nvSpPr>
      <dsp:spPr>
        <a:xfrm>
          <a:off x="4779877" y="1625600"/>
          <a:ext cx="2273656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Data and Resources</a:t>
          </a:r>
        </a:p>
      </dsp:txBody>
      <dsp:txXfrm>
        <a:off x="4885684" y="1731407"/>
        <a:ext cx="2062042" cy="1955852"/>
      </dsp:txXfrm>
    </dsp:sp>
    <dsp:sp modelId="{67E68A8D-93DB-4E98-BE0B-D31872D247DE}">
      <dsp:nvSpPr>
        <dsp:cNvPr id="0" name=""/>
        <dsp:cNvSpPr/>
      </dsp:nvSpPr>
      <dsp:spPr>
        <a:xfrm>
          <a:off x="7167216" y="1625600"/>
          <a:ext cx="2273656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Critical Information</a:t>
          </a:r>
        </a:p>
      </dsp:txBody>
      <dsp:txXfrm>
        <a:off x="7273023" y="1731407"/>
        <a:ext cx="2062042" cy="1955852"/>
      </dsp:txXfrm>
    </dsp:sp>
    <dsp:sp modelId="{F665B4DB-6F63-403D-A9F1-5BABE43A31E1}">
      <dsp:nvSpPr>
        <dsp:cNvPr id="0" name=""/>
        <dsp:cNvSpPr/>
      </dsp:nvSpPr>
      <dsp:spPr>
        <a:xfrm>
          <a:off x="9554555" y="1625600"/>
          <a:ext cx="2273656" cy="2167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Considerations, Strategies, and Collaborations</a:t>
          </a:r>
        </a:p>
      </dsp:txBody>
      <dsp:txXfrm>
        <a:off x="9660362" y="1731407"/>
        <a:ext cx="2062042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DFF1C-56A8-4925-A63B-3340E166EBB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C4CF66-6015-4244-AA46-CA6209F37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7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Equitable Success for All: The Vision for Success and The Roadmap for California’s Future 6.1.2022</a:t>
            </a:r>
          </a:p>
          <a:p>
            <a:endParaRPr lang="en-US" dirty="0"/>
          </a:p>
          <a:p>
            <a:r>
              <a:rPr lang="en-US" dirty="0"/>
              <a:t>CCC request 5% increase to the SEAP</a:t>
            </a:r>
          </a:p>
          <a:p>
            <a:r>
              <a:rPr lang="en-US" dirty="0"/>
              <a:t>$10 million to support the implementation of the Equal Employment Opportunity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29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magnitude of the gap?</a:t>
            </a:r>
          </a:p>
          <a:p>
            <a:r>
              <a:rPr lang="en-US" dirty="0"/>
              <a:t>Average annual Full Equity Number for Groups with DI over the past five years (Annual Number of Additional Success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0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strategically center and prioritize student groups that have the greatest number of consistently impacted students over time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22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data to contextualize the SEP data results, trend- the gap is widening or narrowing</a:t>
            </a:r>
          </a:p>
          <a:p>
            <a:pPr defTabSz="931774">
              <a:defRPr/>
            </a:pPr>
            <a:r>
              <a:rPr lang="en-US" dirty="0"/>
              <a:t>While Foster Youth, LGBTQ (incomplete data), DSPS students are not selected in our SEP2.0, we are going to set up goals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54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1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our purpose and approach:</a:t>
            </a:r>
          </a:p>
          <a:p>
            <a:r>
              <a:rPr lang="en-US" dirty="0"/>
              <a:t>Goals- improve student outcomes, including closing achievement gaps, increasing degree and certificate attainment and transfers to four-year institutions</a:t>
            </a:r>
          </a:p>
          <a:p>
            <a:r>
              <a:rPr lang="en-US" dirty="0"/>
              <a:t>Implement systemic changes that eliminate equity gaps for DI groups</a:t>
            </a:r>
          </a:p>
          <a:p>
            <a:r>
              <a:rPr lang="en-US" dirty="0"/>
              <a:t>Data and Resources-SEP data provided by the CO plus local institutional data</a:t>
            </a:r>
          </a:p>
          <a:p>
            <a:r>
              <a:rPr lang="en-US" dirty="0"/>
              <a:t>Critical information- identify who are the most impacted student populations using the data analysis</a:t>
            </a:r>
          </a:p>
          <a:p>
            <a:r>
              <a:rPr lang="en-US" dirty="0"/>
              <a:t>Integration between the equity planning efforts and other institutional planning efforts- program review, Guided pathways, accreditation, enrollment management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align all the goals into our strategic plans, tactics,.. Embedding equity plan questions into program review..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08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2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Equitable Success for All: The Vision for Success and The Roadmap for California’s Future 6.1.2022</a:t>
            </a:r>
          </a:p>
          <a:p>
            <a:endParaRPr lang="en-US" dirty="0"/>
          </a:p>
          <a:p>
            <a:r>
              <a:rPr lang="en-US" dirty="0"/>
              <a:t>CCC request 5% increase to the SEAP</a:t>
            </a:r>
          </a:p>
          <a:p>
            <a:r>
              <a:rPr lang="en-US" dirty="0"/>
              <a:t>$10 million to support the implementation of the Equal Employment Opportunity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6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Education Code Section 78220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8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WestEd</a:t>
            </a:r>
            <a:r>
              <a:rPr lang="en-US" dirty="0"/>
              <a:t> </a:t>
            </a:r>
            <a:r>
              <a:rPr lang="en-US" dirty="0" err="1"/>
              <a:t>LaunchBoard</a:t>
            </a:r>
            <a:r>
              <a:rPr lang="en-US" dirty="0"/>
              <a:t> team worked with the CO to provide data (</a:t>
            </a:r>
            <a:r>
              <a:rPr lang="en-US" dirty="0" err="1"/>
              <a:t>unFERPA</a:t>
            </a:r>
            <a:r>
              <a:rPr lang="en-US" dirty="0"/>
              <a:t> suppressed data); </a:t>
            </a:r>
          </a:p>
          <a:p>
            <a:r>
              <a:rPr lang="en-US" dirty="0"/>
              <a:t>System-wide data- first-time in the system</a:t>
            </a:r>
          </a:p>
          <a:p>
            <a:r>
              <a:rPr lang="en-US" dirty="0"/>
              <a:t>-Includes student outcomes who achieved outcomes beyond a single college</a:t>
            </a:r>
          </a:p>
          <a:p>
            <a:r>
              <a:rPr lang="en-US" dirty="0"/>
              <a:t>-Matches exited students to enrollment at 4-year institutions (e.g. transferred to a 4-year </a:t>
            </a:r>
            <a:r>
              <a:rPr lang="en-US" dirty="0" err="1"/>
              <a:t>inst</a:t>
            </a:r>
            <a:r>
              <a:rPr lang="en-US" dirty="0"/>
              <a:t> within 3 years)</a:t>
            </a:r>
          </a:p>
          <a:p>
            <a:r>
              <a:rPr lang="en-US" dirty="0"/>
              <a:t>The Vision for Success Goal definition of completion-CO approved certificates 8+ units, associate degrees and community college bachelor degree</a:t>
            </a:r>
          </a:p>
          <a:p>
            <a:r>
              <a:rPr lang="en-US" dirty="0"/>
              <a:t>Different cohort time frame-3 years for Completion &amp;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04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Education Code Section 78220</a:t>
            </a:r>
          </a:p>
          <a:p>
            <a:r>
              <a:rPr lang="en-US" dirty="0"/>
              <a:t>9 official SEP equity group for primary dis-aggregations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12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PPG-1 Percentage Point Gap minus one </a:t>
            </a:r>
            <a:r>
              <a:rPr lang="en-US" dirty="0"/>
              <a:t>method-official methodology</a:t>
            </a:r>
          </a:p>
          <a:p>
            <a:r>
              <a:rPr lang="en-US" dirty="0"/>
              <a:t>Intersectional gender DI : scope of reference group</a:t>
            </a:r>
          </a:p>
          <a:p>
            <a:r>
              <a:rPr lang="en-US" dirty="0"/>
              <a:t>Helps us be confident that gaps are *not* due to chance, but instead reflect systemic and structures problems that must be addressed</a:t>
            </a:r>
          </a:p>
          <a:p>
            <a:pPr lvl="1"/>
            <a:r>
              <a:rPr lang="en-US" dirty="0"/>
              <a:t>PPG-1 must be larger than the calculated Margin of Error (MOE) and must be 2% or larger. </a:t>
            </a:r>
          </a:p>
          <a:p>
            <a:pPr lvl="1"/>
            <a:r>
              <a:rPr lang="en-US" dirty="0"/>
              <a:t>Estimated number of students needed to reach full equity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0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We make decision-which groups are included in SEP by looking at the combinations of these factors.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Pervasiveness across multiple metrics</a:t>
            </a:r>
          </a:p>
          <a:p>
            <a:pPr lvl="2"/>
            <a:r>
              <a:rPr lang="en-US" sz="1600" dirty="0"/>
              <a:t>How many metrics show DI?</a:t>
            </a:r>
          </a:p>
          <a:p>
            <a:pPr lvl="1"/>
            <a:r>
              <a:rPr lang="en-US" sz="2000" dirty="0"/>
              <a:t>Consistency over multiple years</a:t>
            </a:r>
          </a:p>
          <a:p>
            <a:pPr lvl="2"/>
            <a:r>
              <a:rPr lang="en-US" sz="1600" dirty="0"/>
              <a:t>How long has it persisted?</a:t>
            </a:r>
          </a:p>
          <a:p>
            <a:pPr lvl="1"/>
            <a:r>
              <a:rPr lang="en-US" sz="2000" dirty="0"/>
              <a:t>Size of the equity gaps that exist</a:t>
            </a:r>
          </a:p>
          <a:p>
            <a:pPr lvl="2"/>
            <a:r>
              <a:rPr lang="en-US" sz="1600" dirty="0"/>
              <a:t>What is the magnitude of the gap?</a:t>
            </a:r>
          </a:p>
          <a:p>
            <a:pPr lvl="2"/>
            <a:r>
              <a:rPr lang="en-US" sz="1600" dirty="0"/>
              <a:t>How many students are impacted?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4CF66-6015-4244-AA46-CA6209F37B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09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E209-ACFF-4C82-4412-D8A2980BB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6CAB5-28D0-DBBE-67F7-4E5333AB2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A5B7E-2838-66A2-925D-DDF2C298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34FF2-38E7-5128-D03D-F29503E2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7A1D7-C8AB-CB75-A56D-97C6FBF4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7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81B8-3380-F48E-CE84-1CE358F8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F36730-DB49-CFA1-FB1D-56F81FCB3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871EC-1415-5221-6948-CE5D5753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5AF08-4494-F928-46CC-0C65A9C8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8543E-B8C8-B3BD-4C56-78624DE3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933B7-6380-9543-984B-82AC8451A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7CE16-169F-E542-1D11-540CF2F3C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A6B03-22D3-9BB1-12FD-43935BA5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2F9E4-74D5-14BF-528A-EAFDB96D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1071B-2D6B-906B-737C-B1868988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5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A820D-FB36-4D68-BB4D-D7EE5E77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A1B7B-3682-C7F0-4DB8-42369A162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46873-A4E9-D432-08AC-2091F726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4AAB2-DE56-55C4-1D83-EBADAB7A7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0C771-BB4D-2FB2-0899-5C750E12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7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6224-D879-6B9D-A645-CB4E6301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C012E-5991-A579-B337-57725C70A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D1343-868E-D185-AC0D-F520B1539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56714-4A83-CD72-2749-B050A9F56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4C1AC-E409-5497-C491-D731F184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2A96-D107-B97E-41FD-AA3E0FA4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2F97B-5590-A0B5-AB3A-BBD7A4C3C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03D41-E6D1-96FC-A1BD-790182507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FE69F-9EB7-7034-8136-96E8F1F9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99836-F0BE-E2B6-BDEB-32028857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AB98C-AAAE-3D3F-03C6-E0C7C145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7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F68D6-8105-8488-21C7-958EB224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4217-A780-6242-2026-3D8C8049C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6DB7D-A89A-DC96-7470-C1FFF980D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7ACE4-6652-8BD8-CE6F-B2A47B1A8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65D5C-BB6D-3C82-BF3A-0B763E011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CDB75E-D7D4-7F97-0419-E5CC19386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40715-3FCA-9695-BEEC-5367E693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FE90B-54CB-D60D-EC18-2634A12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0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F844B-BA90-DF56-0B8A-7A5FF0D1E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01B6B-8F65-AA94-2884-4C308FD5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00290-FD7D-C21E-C483-CBD7E8AA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7EF02-60A9-D249-BD42-8E56580D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5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B6A5F-4239-4301-F5E0-BDDE34B6C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1A408C-1E52-FCB1-399E-E15DFFBE6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2087D-C4C6-B28B-1288-7CCF2931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9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2DE2-C5C7-C30A-EE07-ED8B6129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4DD1D-798E-D4A5-9A8B-0C8D9D92F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13BAF-BE99-87B8-D838-530B3D279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520A2-B54E-95DC-5CD5-555A1C96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0E926-2F72-C96C-E70F-8A500119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6F4FF-B1C0-5B48-F3AB-7E6179DB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B0AB-2F99-ACD1-EF6A-DBCC7BE4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0173F-73FF-89F6-7C41-BC9ADBC9F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493DC-CE52-8A17-4ABF-8DDBDD143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CAFB6-B3EB-F269-F064-CD7577C6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8BC35-2E81-846F-CB52-B2E5D0DF3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844F6-CB20-5BB2-C7B9-32FB3357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9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3B40F-1B3C-A876-5459-2BFE9D21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C1DDB-85BD-204F-359E-B5B5F6D3B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6AB9B-B585-021E-DE1F-23FBC4A92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516A-BE0F-4FD6-8C8E-7EC1559C48C3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3F2F0-2F8D-80AD-C014-4DD9C1E74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4210E-1CDA-6776-D8AD-2E41D2ECD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98E6A-9C16-49E5-9C4C-CDB69B49C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2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552A-D525-5169-A669-55581447A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183"/>
            <a:ext cx="9144000" cy="214069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2022-25 Student Equity Plan 2.0 </a:t>
            </a:r>
            <a:br>
              <a:rPr lang="en-US" dirty="0"/>
            </a:br>
            <a:r>
              <a:rPr lang="en-US" dirty="0"/>
              <a:t>Overview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C391E-CC6B-AC1D-AD72-3C4EC5E9D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3473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Student Equity Planning Workgroup</a:t>
            </a:r>
          </a:p>
          <a:p>
            <a:r>
              <a:rPr lang="en-US" sz="2800" dirty="0"/>
              <a:t>09/16/2022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C35BC-6D64-3E54-D281-7C8C85BCB50C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417124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D28D6-37E6-6D1D-DA1C-F184173D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0128"/>
          </a:xfrm>
        </p:spPr>
        <p:txBody>
          <a:bodyPr>
            <a:normAutofit/>
          </a:bodyPr>
          <a:lstStyle/>
          <a:p>
            <a:pPr lvl="2"/>
            <a:r>
              <a:rPr lang="en-US" sz="4000" dirty="0"/>
              <a:t>What is the magnitude of the gap?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837D6F-BD39-BA53-D4DD-2DCD9FCF86C1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C20E967-2283-840E-E56C-2C476A38F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797653"/>
              </p:ext>
            </p:extLst>
          </p:nvPr>
        </p:nvGraphicFramePr>
        <p:xfrm>
          <a:off x="551793" y="1415721"/>
          <a:ext cx="1116198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2004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0006FD-A188-F924-219F-F71F0606FADE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B13B449-6D2D-62A6-D896-ADBC7C653A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197084"/>
              </p:ext>
            </p:extLst>
          </p:nvPr>
        </p:nvGraphicFramePr>
        <p:xfrm>
          <a:off x="750628" y="286603"/>
          <a:ext cx="10590662" cy="5759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82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A3BC3-1705-4BAE-7A9D-08E039431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+mn-lt"/>
              </a:rPr>
              <a:t>We focus our planning efforts on the needs of the following populations 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1676-534E-A6E2-DBC7-108E7840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521" y="2215373"/>
            <a:ext cx="4960417" cy="2929317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Black/African American</a:t>
            </a:r>
          </a:p>
          <a:p>
            <a:r>
              <a:rPr lang="en-US" sz="3200" dirty="0"/>
              <a:t>Male</a:t>
            </a:r>
          </a:p>
          <a:p>
            <a:r>
              <a:rPr lang="en-US" sz="3200" dirty="0"/>
              <a:t>Economically Disadvantaged</a:t>
            </a:r>
          </a:p>
          <a:p>
            <a:r>
              <a:rPr lang="en-US" sz="3200" dirty="0"/>
              <a:t>First Generation</a:t>
            </a:r>
          </a:p>
          <a:p>
            <a:r>
              <a:rPr lang="en-US" sz="3200" dirty="0"/>
              <a:t>Latinx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DE6025-6F9D-AF0B-6EEF-B0144548BF27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571855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D63F-7FD1-E9E8-F1AD-B7F22D88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779"/>
            <a:ext cx="10515600" cy="5807398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en-US" dirty="0"/>
              <a:t>	</a:t>
            </a:r>
            <a:r>
              <a:rPr lang="en-US" b="1" dirty="0"/>
              <a:t>Student Equity Plan 2.0 Workgroup </a:t>
            </a:r>
            <a:br>
              <a:rPr lang="en-US" b="1" dirty="0"/>
            </a:br>
            <a:r>
              <a:rPr lang="en-US" sz="1000" b="1" dirty="0"/>
              <a:t/>
            </a:r>
            <a:br>
              <a:rPr lang="en-US" sz="1000" b="1" dirty="0"/>
            </a:br>
            <a:r>
              <a:rPr lang="en-US" sz="1000" dirty="0"/>
              <a:t>	</a:t>
            </a:r>
            <a:br>
              <a:rPr lang="en-US" sz="1000" dirty="0"/>
            </a:br>
            <a:r>
              <a:rPr lang="en-US" sz="1000" dirty="0"/>
              <a:t>   </a:t>
            </a:r>
            <a:r>
              <a:rPr lang="en-US" sz="2800" dirty="0"/>
              <a:t>Imelda Valdez </a:t>
            </a:r>
            <a:br>
              <a:rPr lang="en-US" sz="2800" dirty="0"/>
            </a:br>
            <a:r>
              <a:rPr lang="en-US" sz="2800" dirty="0"/>
              <a:t>        Jessica Wojtysiak	</a:t>
            </a:r>
            <a:br>
              <a:rPr lang="en-US" sz="2800" dirty="0"/>
            </a:br>
            <a:r>
              <a:rPr lang="en-US" sz="2800" dirty="0"/>
              <a:t>Rebecca Farley</a:t>
            </a:r>
            <a:br>
              <a:rPr lang="en-US" sz="2800" dirty="0"/>
            </a:br>
            <a:r>
              <a:rPr lang="en-US" sz="2800" dirty="0"/>
              <a:t>Marisa Marquez</a:t>
            </a:r>
            <a:br>
              <a:rPr lang="en-US" sz="2800" dirty="0"/>
            </a:br>
            <a:r>
              <a:rPr lang="en-US" sz="2800" dirty="0"/>
              <a:t>Ben Perlado</a:t>
            </a:r>
            <a:br>
              <a:rPr lang="en-US" sz="2800" dirty="0"/>
            </a:br>
            <a:r>
              <a:rPr lang="en-US" sz="2800" dirty="0"/>
              <a:t>Ashlea Ward</a:t>
            </a:r>
            <a:br>
              <a:rPr lang="en-US" sz="2800" dirty="0"/>
            </a:br>
            <a:r>
              <a:rPr lang="en-US" sz="2800" dirty="0"/>
              <a:t>&amp;</a:t>
            </a:r>
            <a:br>
              <a:rPr lang="en-US" sz="2800" dirty="0"/>
            </a:br>
            <a:r>
              <a:rPr lang="en-US" sz="2800" dirty="0"/>
              <a:t>Office of Institutional Effectiveness</a:t>
            </a:r>
            <a:br>
              <a:rPr lang="en-US" sz="2800" dirty="0"/>
            </a:br>
            <a:r>
              <a:rPr lang="en-US" sz="36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A08A33-91DC-8D64-9427-F93597308FC6}"/>
              </a:ext>
            </a:extLst>
          </p:cNvPr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417067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A68265B-924A-1818-8632-6259C2B00D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906" y="6060141"/>
            <a:ext cx="1828800" cy="681317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C5501D2-9815-0DD4-4662-DEFD3CDFA8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029381"/>
              </p:ext>
            </p:extLst>
          </p:nvPr>
        </p:nvGraphicFramePr>
        <p:xfrm>
          <a:off x="179294" y="719666"/>
          <a:ext cx="1183341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2680D79-0976-66E8-DA05-FB507F8887C1}"/>
              </a:ext>
            </a:extLst>
          </p:cNvPr>
          <p:cNvSpPr txBox="1"/>
          <p:nvPr/>
        </p:nvSpPr>
        <p:spPr>
          <a:xfrm>
            <a:off x="933061" y="116542"/>
            <a:ext cx="7221894" cy="1200329"/>
          </a:xfrm>
          <a:prstGeom prst="rect">
            <a:avLst/>
          </a:prstGeom>
          <a:noFill/>
          <a:ln>
            <a:solidFill>
              <a:srgbClr val="B5292E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B5292E"/>
                </a:solidFill>
              </a:rPr>
              <a:t>Student Equity Planning as a journey, and SEP data as a map</a:t>
            </a:r>
          </a:p>
        </p:txBody>
      </p:sp>
    </p:spTree>
    <p:extLst>
      <p:ext uri="{BB962C8B-B14F-4D97-AF65-F5344CB8AC3E}">
        <p14:creationId xmlns:p14="http://schemas.microsoft.com/office/powerpoint/2010/main" val="121122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EF332-89E4-1D46-4DA3-73B5CB618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379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our SEP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D941-11C7-B827-2335-37CAC108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266"/>
            <a:ext cx="10515600" cy="4679936"/>
          </a:xfrm>
        </p:spPr>
        <p:txBody>
          <a:bodyPr>
            <a:normAutofit/>
          </a:bodyPr>
          <a:lstStyle/>
          <a:p>
            <a:r>
              <a:rPr lang="en-US" dirty="0"/>
              <a:t>OIE </a:t>
            </a:r>
          </a:p>
          <a:p>
            <a:pPr lvl="1"/>
            <a:r>
              <a:rPr lang="en-US" dirty="0"/>
              <a:t>Provides critical data and information around DI, clarifies results, conducts a deep-dive data analysis as needed</a:t>
            </a:r>
          </a:p>
          <a:p>
            <a:r>
              <a:rPr lang="en-US" dirty="0"/>
              <a:t>SEP 2.0 Workgroup  </a:t>
            </a:r>
          </a:p>
          <a:p>
            <a:pPr lvl="1"/>
            <a:r>
              <a:rPr lang="en-US" dirty="0"/>
              <a:t>Key stakeholders from student services, instruction, and OIE</a:t>
            </a:r>
          </a:p>
          <a:p>
            <a:r>
              <a:rPr lang="en-US" dirty="0"/>
              <a:t>Data informed dialogues and decision-making </a:t>
            </a:r>
          </a:p>
          <a:p>
            <a:pPr lvl="1"/>
            <a:r>
              <a:rPr lang="en-US" dirty="0"/>
              <a:t>Key takeaways from past equity work </a:t>
            </a:r>
          </a:p>
          <a:p>
            <a:pPr lvl="1"/>
            <a:r>
              <a:rPr lang="en-US" dirty="0"/>
              <a:t>Evaluation of current structure</a:t>
            </a:r>
          </a:p>
          <a:p>
            <a:pPr lvl="1"/>
            <a:r>
              <a:rPr lang="en-US" dirty="0"/>
              <a:t>Strategies, process, actionable activities</a:t>
            </a:r>
          </a:p>
          <a:p>
            <a:pPr lvl="1"/>
            <a:r>
              <a:rPr lang="en-US" dirty="0"/>
              <a:t>Target outcomes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4C50A3-D18B-931B-EBD5-02B0F71EA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974" y="4496041"/>
            <a:ext cx="1828800" cy="61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60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552A-D525-5169-A669-55581447A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183"/>
            <a:ext cx="9144000" cy="214069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C391E-CC6B-AC1D-AD72-3C4EC5E9D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911" y="2287930"/>
            <a:ext cx="9925525" cy="1655762"/>
          </a:xfrm>
        </p:spPr>
        <p:txBody>
          <a:bodyPr>
            <a:normAutofit/>
          </a:bodyPr>
          <a:lstStyle/>
          <a:p>
            <a:r>
              <a:rPr lang="en-US" sz="3600" dirty="0"/>
              <a:t>Metrics and Data for 2022 Student Equity Planning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C35BC-6D64-3E54-D281-7C8C85BCB50C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320195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7794-4A8B-9DBE-478A-94ED16A7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2795"/>
            <a:ext cx="10515600" cy="904332"/>
          </a:xfrm>
        </p:spPr>
        <p:txBody>
          <a:bodyPr/>
          <a:lstStyle/>
          <a:p>
            <a:r>
              <a:rPr lang="en-US" dirty="0"/>
              <a:t>Five Key Student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F7E60-DF42-D295-D908-A7C2A590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24" y="2134555"/>
            <a:ext cx="11101552" cy="39255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Successful Enrollment in the first year </a:t>
            </a:r>
            <a:r>
              <a:rPr lang="en-US" sz="2400" dirty="0">
                <a:solidFill>
                  <a:srgbClr val="C00000"/>
                </a:solidFill>
              </a:rPr>
              <a:t>[Access]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Completed Transfer Level Math &amp; English in the first year </a:t>
            </a:r>
            <a:r>
              <a:rPr lang="en-US" sz="2400" dirty="0">
                <a:solidFill>
                  <a:srgbClr val="C00000"/>
                </a:solidFill>
              </a:rPr>
              <a:t>[Progress]</a:t>
            </a:r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Persisted from First Primary Term to Subsequent Primary Term </a:t>
            </a:r>
            <a:r>
              <a:rPr lang="en-US" sz="2400" dirty="0">
                <a:solidFill>
                  <a:srgbClr val="C00000"/>
                </a:solidFill>
              </a:rPr>
              <a:t>[Persistence]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Attained the VFS Definition of Completion within 3 years </a:t>
            </a:r>
            <a:r>
              <a:rPr lang="en-US" sz="2400" dirty="0">
                <a:solidFill>
                  <a:srgbClr val="C00000"/>
                </a:solidFill>
              </a:rPr>
              <a:t>[Completion]</a:t>
            </a:r>
          </a:p>
          <a:p>
            <a:pPr marL="0" indent="0">
              <a:buNone/>
            </a:pPr>
            <a:r>
              <a:rPr lang="en-US" sz="2400" dirty="0"/>
              <a:t>5.    Transferred to a 4-Year Institution within 3 years </a:t>
            </a:r>
            <a:r>
              <a:rPr lang="en-US" sz="2400" dirty="0">
                <a:solidFill>
                  <a:srgbClr val="C00000"/>
                </a:solidFill>
              </a:rPr>
              <a:t>[Transfer]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68265B-924A-1818-8632-6259C2B00D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165" y="457043"/>
            <a:ext cx="1828800" cy="6813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1F4484-CB40-1DC2-1D2E-CEA294C83812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300498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7794-4A8B-9DBE-478A-94ED16A7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903"/>
            <a:ext cx="10515600" cy="1325563"/>
          </a:xfrm>
        </p:spPr>
        <p:txBody>
          <a:bodyPr/>
          <a:lstStyle/>
          <a:p>
            <a:r>
              <a:rPr lang="en-US" dirty="0"/>
              <a:t>Student Cohort Data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F7E60-DF42-D295-D908-A7C2A590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396" y="1438637"/>
            <a:ext cx="11353800" cy="4377330"/>
          </a:xfrm>
        </p:spPr>
        <p:txBody>
          <a:bodyPr/>
          <a:lstStyle/>
          <a:p>
            <a:r>
              <a:rPr lang="en-US" sz="2400" dirty="0"/>
              <a:t>First-time non-special admit credit students based on the academic year they started</a:t>
            </a:r>
          </a:p>
          <a:p>
            <a:r>
              <a:rPr lang="en-US" sz="2400" dirty="0"/>
              <a:t>We analyzed the most recent 5 cohort years for 2022-25 plan development</a:t>
            </a:r>
          </a:p>
          <a:p>
            <a:r>
              <a:rPr lang="en-US" sz="2400" dirty="0"/>
              <a:t>In addition to SEP data, OIE is analyzing local data related to equity planning </a:t>
            </a:r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49B15E0-EF91-0A87-A93A-434BBE530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56078"/>
              </p:ext>
            </p:extLst>
          </p:nvPr>
        </p:nvGraphicFramePr>
        <p:xfrm>
          <a:off x="654074" y="3180599"/>
          <a:ext cx="11164444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2386">
                  <a:extLst>
                    <a:ext uri="{9D8B030D-6E8A-4147-A177-3AD203B41FA5}">
                      <a16:colId xmlns:a16="http://schemas.microsoft.com/office/drawing/2014/main" val="1816776624"/>
                    </a:ext>
                  </a:extLst>
                </a:gridCol>
                <a:gridCol w="815842">
                  <a:extLst>
                    <a:ext uri="{9D8B030D-6E8A-4147-A177-3AD203B41FA5}">
                      <a16:colId xmlns:a16="http://schemas.microsoft.com/office/drawing/2014/main" val="1547758135"/>
                    </a:ext>
                  </a:extLst>
                </a:gridCol>
                <a:gridCol w="754064">
                  <a:extLst>
                    <a:ext uri="{9D8B030D-6E8A-4147-A177-3AD203B41FA5}">
                      <a16:colId xmlns:a16="http://schemas.microsoft.com/office/drawing/2014/main" val="2050434893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3386753212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1146379463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379834182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3180238869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1338072706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1470891834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316534566"/>
                    </a:ext>
                  </a:extLst>
                </a:gridCol>
                <a:gridCol w="764019">
                  <a:extLst>
                    <a:ext uri="{9D8B030D-6E8A-4147-A177-3AD203B41FA5}">
                      <a16:colId xmlns:a16="http://schemas.microsoft.com/office/drawing/2014/main" val="11838048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2012-13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2020-21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37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Successful enrollment in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Year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122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Completed Transfer-Level math &amp; </a:t>
                      </a:r>
                      <a:r>
                        <a:rPr lang="en-US" sz="1200" dirty="0" err="1"/>
                        <a:t>Eng</a:t>
                      </a:r>
                      <a:r>
                        <a:rPr lang="en-US" sz="1200" dirty="0"/>
                        <a:t> in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Year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82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Persisted from first Primary term to Subsequent Primary term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67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Attained VFS Definition of Completion within 3 years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76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Transferred to a 4-Year Institution within 3 years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288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003FD6F-FA6D-50E8-8A39-205D0200E82C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32222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85C4-5EFC-C0A1-2416-AF2494DB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678034" cy="792036"/>
          </a:xfrm>
        </p:spPr>
        <p:txBody>
          <a:bodyPr/>
          <a:lstStyle/>
          <a:p>
            <a:r>
              <a:rPr lang="en-US" dirty="0"/>
              <a:t>SEP data are Disaggregated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46A0D-406E-3E2F-48AF-8E5D02467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387" y="1580755"/>
            <a:ext cx="5030166" cy="426748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/>
              <a:t>Race/Ethnicity </a:t>
            </a:r>
          </a:p>
          <a:p>
            <a:r>
              <a:rPr lang="en-US" dirty="0"/>
              <a:t>Gender </a:t>
            </a:r>
          </a:p>
          <a:p>
            <a:r>
              <a:rPr lang="en-US" dirty="0"/>
              <a:t>LGBT </a:t>
            </a:r>
          </a:p>
          <a:p>
            <a:r>
              <a:rPr lang="en-US" dirty="0"/>
              <a:t>Economically Disadvantaged </a:t>
            </a:r>
          </a:p>
          <a:p>
            <a:r>
              <a:rPr lang="en-US" dirty="0"/>
              <a:t>First Generation </a:t>
            </a:r>
          </a:p>
          <a:p>
            <a:r>
              <a:rPr lang="en-US" dirty="0"/>
              <a:t>Foster Youth </a:t>
            </a:r>
          </a:p>
          <a:p>
            <a:r>
              <a:rPr lang="en-US" dirty="0"/>
              <a:t>Students with Disabilities </a:t>
            </a:r>
          </a:p>
          <a:p>
            <a:r>
              <a:rPr lang="en-US" dirty="0"/>
              <a:t>Veterans </a:t>
            </a:r>
          </a:p>
          <a:p>
            <a:r>
              <a:rPr lang="en-US" dirty="0"/>
              <a:t>Unhoused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59F678-4144-C04C-E4C6-5D158B9B8A8D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257338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85C4-5EFC-C0A1-2416-AF2494DB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39" y="335552"/>
            <a:ext cx="10965382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How has Disproportionate Impact been determined?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46A0D-406E-3E2F-48AF-8E5D02467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30" y="1661115"/>
            <a:ext cx="10515600" cy="3448337"/>
          </a:xfrm>
        </p:spPr>
        <p:txBody>
          <a:bodyPr>
            <a:normAutofit/>
          </a:bodyPr>
          <a:lstStyle/>
          <a:p>
            <a:r>
              <a:rPr lang="en-US" dirty="0"/>
              <a:t>Compare the outcomes of students in a specific subgroup to the outcomes of all other students</a:t>
            </a:r>
          </a:p>
          <a:p>
            <a:pPr lvl="1"/>
            <a:r>
              <a:rPr lang="en-US" dirty="0"/>
              <a:t>PPG-1 (Percentage Point Gap-1)</a:t>
            </a:r>
          </a:p>
          <a:p>
            <a:pPr marL="457200" lvl="1" indent="0">
              <a:buNone/>
            </a:pPr>
            <a:r>
              <a:rPr lang="en-US" dirty="0"/>
              <a:t>	 Persistence rate of Black students - Persistence rate of Non-Black students</a:t>
            </a:r>
          </a:p>
          <a:p>
            <a:pPr lvl="1"/>
            <a:r>
              <a:rPr lang="en-US" dirty="0"/>
              <a:t>Primary subgroup DI vs Intersectional gender DI</a:t>
            </a:r>
          </a:p>
          <a:p>
            <a:pPr lvl="1"/>
            <a:endParaRPr lang="en-US" dirty="0"/>
          </a:p>
          <a:p>
            <a:r>
              <a:rPr lang="en-US" dirty="0"/>
              <a:t>Full Equity Numbers (Size of the gaps that exist)</a:t>
            </a:r>
          </a:p>
          <a:p>
            <a:pPr lvl="1"/>
            <a:r>
              <a:rPr lang="en-US" dirty="0"/>
              <a:t>Estimated number of students needed to reach full equity</a:t>
            </a:r>
          </a:p>
          <a:p>
            <a:pPr lvl="1"/>
            <a:endParaRPr lang="en-US" dirty="0"/>
          </a:p>
          <a:p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3ACDD5-7287-698A-DDB3-64393F802220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3719855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B0220-8778-6FA4-8EE8-A77F6065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35" y="680243"/>
            <a:ext cx="10779265" cy="37117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600" dirty="0">
                <a:latin typeface="+mn-lt"/>
              </a:rPr>
              <a:t>How are we making decisions about which student groups to include in the new Student Equity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0AC5-A068-8253-D2F8-5D0F42D2F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81" y="1852769"/>
            <a:ext cx="10050684" cy="3738622"/>
          </a:xfrm>
        </p:spPr>
        <p:txBody>
          <a:bodyPr>
            <a:normAutofit/>
          </a:bodyPr>
          <a:lstStyle/>
          <a:p>
            <a:r>
              <a:rPr lang="en-US" sz="2400" dirty="0"/>
              <a:t>Provided data </a:t>
            </a:r>
          </a:p>
          <a:p>
            <a:pPr lvl="1"/>
            <a:r>
              <a:rPr lang="en-US" sz="2000" dirty="0"/>
              <a:t>Pervasiveness across multiple metrics</a:t>
            </a:r>
          </a:p>
          <a:p>
            <a:pPr lvl="1"/>
            <a:r>
              <a:rPr lang="en-US" sz="2000" dirty="0"/>
              <a:t>Consistency over multiple years</a:t>
            </a:r>
          </a:p>
          <a:p>
            <a:pPr lvl="1"/>
            <a:r>
              <a:rPr lang="en-US" sz="2000" dirty="0"/>
              <a:t>Size of the equity gaps that exist</a:t>
            </a:r>
          </a:p>
          <a:p>
            <a:r>
              <a:rPr lang="en-US" sz="2400" dirty="0"/>
              <a:t>Local data (e.g. attrition data, course success rates, student surveys)</a:t>
            </a:r>
          </a:p>
          <a:p>
            <a:r>
              <a:rPr lang="en-US" sz="2400" dirty="0"/>
              <a:t>Institutional context (e.g. HSI)</a:t>
            </a:r>
          </a:p>
          <a:p>
            <a:r>
              <a:rPr lang="en-US" sz="2400" dirty="0"/>
              <a:t>Feedback from various cross-functional groups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6146E-008E-FD75-7D9E-0F4DD1ED5162}"/>
              </a:ext>
            </a:extLst>
          </p:cNvPr>
          <p:cNvSpPr txBox="1"/>
          <p:nvPr/>
        </p:nvSpPr>
        <p:spPr>
          <a:xfrm>
            <a:off x="0" y="6250329"/>
            <a:ext cx="12192000" cy="523220"/>
          </a:xfrm>
          <a:prstGeom prst="rect">
            <a:avLst/>
          </a:prstGeom>
          <a:solidFill>
            <a:srgbClr val="B5292E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Bakersfield College                                              </a:t>
            </a:r>
            <a:r>
              <a:rPr lang="en-US" sz="2400" i="1" dirty="0">
                <a:solidFill>
                  <a:schemeClr val="bg1"/>
                </a:solidFill>
              </a:rPr>
              <a:t>Student Equity Planning Workgroup</a:t>
            </a:r>
          </a:p>
        </p:txBody>
      </p:sp>
    </p:spTree>
    <p:extLst>
      <p:ext uri="{BB962C8B-B14F-4D97-AF65-F5344CB8AC3E}">
        <p14:creationId xmlns:p14="http://schemas.microsoft.com/office/powerpoint/2010/main" val="37857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4C4CD5-B24D-4E08-8D44-6BC50D2752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B4D5A8-7CCF-4355-95DA-69A7DC215C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905C20-8170-41CA-A023-A340737ED082}">
  <ds:schemaRefs>
    <ds:schemaRef ds:uri="http://purl.org/dc/elements/1.1/"/>
    <ds:schemaRef ds:uri="0b1fd2ce-be47-40af-a854-d7ff8d310ba5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85d49c8-389c-47bd-832a-51e0da33a897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3929</TotalTime>
  <Words>1153</Words>
  <Application>Microsoft Office PowerPoint</Application>
  <PresentationFormat>Widescreen</PresentationFormat>
  <Paragraphs>199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2022-25 Student Equity Plan 2.0  Overview  </vt:lpstr>
      <vt:lpstr>PowerPoint Presentation</vt:lpstr>
      <vt:lpstr>Developing our SEP 2.0</vt:lpstr>
      <vt:lpstr>     </vt:lpstr>
      <vt:lpstr>Five Key Student Outcomes</vt:lpstr>
      <vt:lpstr>Student Cohort Data</vt:lpstr>
      <vt:lpstr>SEP data are Disaggregated </vt:lpstr>
      <vt:lpstr>How has Disproportionate Impact been determined? </vt:lpstr>
      <vt:lpstr> How are we making decisions about which student groups to include in the new Student Equity Plan?</vt:lpstr>
      <vt:lpstr>What is the magnitude of the gap?</vt:lpstr>
      <vt:lpstr>PowerPoint Presentation</vt:lpstr>
      <vt:lpstr>We focus our planning efforts on the needs of the following populations :</vt:lpstr>
      <vt:lpstr> Student Equity Plan 2.0 Workgroup        Imelda Valdez          Jessica Wojtysiak  Rebecca Farley Marisa Marquez Ben Perlado Ashlea Ward &amp; Office of Institutional Effectiveness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Sooyeon Kim</dc:creator>
  <cp:lastModifiedBy>Debra Anderson</cp:lastModifiedBy>
  <cp:revision>7</cp:revision>
  <cp:lastPrinted>2022-09-15T23:37:56Z</cp:lastPrinted>
  <dcterms:created xsi:type="dcterms:W3CDTF">2022-05-13T17:33:21Z</dcterms:created>
  <dcterms:modified xsi:type="dcterms:W3CDTF">2022-09-16T00:16:54Z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