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4"/>
  </p:sldMasterIdLst>
  <p:notesMasterIdLst>
    <p:notesMasterId r:id="rId23"/>
  </p:notesMasterIdLst>
  <p:sldIdLst>
    <p:sldId id="306" r:id="rId5"/>
    <p:sldId id="307" r:id="rId6"/>
    <p:sldId id="311" r:id="rId7"/>
    <p:sldId id="275" r:id="rId8"/>
    <p:sldId id="276" r:id="rId9"/>
    <p:sldId id="312" r:id="rId10"/>
    <p:sldId id="304" r:id="rId11"/>
    <p:sldId id="308" r:id="rId12"/>
    <p:sldId id="305" r:id="rId13"/>
    <p:sldId id="309" r:id="rId14"/>
    <p:sldId id="302" r:id="rId15"/>
    <p:sldId id="310" r:id="rId16"/>
    <p:sldId id="313" r:id="rId17"/>
    <p:sldId id="315" r:id="rId18"/>
    <p:sldId id="317" r:id="rId19"/>
    <p:sldId id="316" r:id="rId20"/>
    <p:sldId id="314"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642" autoAdjust="0"/>
    <p:restoredTop sz="96318"/>
  </p:normalViewPr>
  <p:slideViewPr>
    <p:cSldViewPr snapToGrid="0">
      <p:cViewPr varScale="1">
        <p:scale>
          <a:sx n="111" d="100"/>
          <a:sy n="111" d="100"/>
        </p:scale>
        <p:origin x="900"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Overall average success rate</c:v>
                </c:pt>
              </c:strCache>
            </c:strRef>
          </c:tx>
          <c:spPr>
            <a:solidFill>
              <a:srgbClr val="B52E29"/>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8 week</c:v>
                </c:pt>
                <c:pt idx="1">
                  <c:v>16 week</c:v>
                </c:pt>
              </c:strCache>
            </c:strRef>
          </c:cat>
          <c:val>
            <c:numRef>
              <c:f>Sheet1!$B$2:$B$3</c:f>
              <c:numCache>
                <c:formatCode>0.00%</c:formatCode>
                <c:ptCount val="2"/>
                <c:pt idx="0">
                  <c:v>0.68700000000000006</c:v>
                </c:pt>
                <c:pt idx="1">
                  <c:v>0.61799999999999999</c:v>
                </c:pt>
              </c:numCache>
            </c:numRef>
          </c:val>
          <c:extLst>
            <c:ext xmlns:c16="http://schemas.microsoft.com/office/drawing/2014/chart" uri="{C3380CC4-5D6E-409C-BE32-E72D297353CC}">
              <c16:uniqueId val="{00000000-30A0-42FE-8880-B21C5AFF77F8}"/>
            </c:ext>
          </c:extLst>
        </c:ser>
        <c:dLbls>
          <c:showLegendKey val="0"/>
          <c:showVal val="0"/>
          <c:showCatName val="0"/>
          <c:showSerName val="0"/>
          <c:showPercent val="0"/>
          <c:showBubbleSize val="0"/>
        </c:dLbls>
        <c:gapWidth val="219"/>
        <c:overlap val="-27"/>
        <c:axId val="593151984"/>
        <c:axId val="338701208"/>
      </c:barChart>
      <c:catAx>
        <c:axId val="5931519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338701208"/>
        <c:crosses val="autoZero"/>
        <c:auto val="1"/>
        <c:lblAlgn val="ctr"/>
        <c:lblOffset val="100"/>
        <c:noMultiLvlLbl val="0"/>
      </c:catAx>
      <c:valAx>
        <c:axId val="338701208"/>
        <c:scaling>
          <c:orientation val="minMax"/>
          <c:max val="0.8"/>
          <c:min val="0"/>
        </c:scaling>
        <c:delete val="0"/>
        <c:axPos val="l"/>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Course Success</a:t>
                </a:r>
                <a:r>
                  <a:rPr lang="en-US" baseline="0" dirty="0"/>
                  <a:t> Rate</a:t>
                </a:r>
                <a:endParaRPr lang="en-US" dirty="0"/>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5931519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3F194-29BA-49B9-BDD4-09960896280E}" type="datetimeFigureOut">
              <a:rPr lang="en-US" smtClean="0"/>
              <a:t>9/2/2022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A6B43C-B5CA-41BF-A7DE-70574406A58F}" type="slidenum">
              <a:rPr lang="en-US" smtClean="0"/>
              <a:t>‹#›</a:t>
            </a:fld>
            <a:endParaRPr lang="en-US"/>
          </a:p>
        </p:txBody>
      </p:sp>
    </p:spTree>
    <p:extLst>
      <p:ext uri="{BB962C8B-B14F-4D97-AF65-F5344CB8AC3E}">
        <p14:creationId xmlns:p14="http://schemas.microsoft.com/office/powerpoint/2010/main" val="41165773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comparison in success rates is for the same course taught by the same instructor in the same modality (i.e., the only important independent variable was course length). Moreover, there is not a statistically significant difference in cumulative college GPA between students in 8-week classes vs. 16-week classes (2.47 vs. 2.48).  Eight-week classes tend to be scheduled in primary terms like fall or spring semester, for the most part, whereas summer classes typically tend to be 6 weeks (or, less often, 4 weeks) in length. Students in summer classes (i.e., 6-week classes) do have a significantly higher GPA than students in either 8-week or 16-week classes.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B1136B-1F5E-47B1-89F0-4F8EDF54E3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37464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A6B43C-B5CA-41BF-A7DE-70574406A58F}" type="slidenum">
              <a:rPr lang="en-US" smtClean="0"/>
              <a:t>7</a:t>
            </a:fld>
            <a:endParaRPr lang="en-US"/>
          </a:p>
        </p:txBody>
      </p:sp>
    </p:spTree>
    <p:extLst>
      <p:ext uri="{BB962C8B-B14F-4D97-AF65-F5344CB8AC3E}">
        <p14:creationId xmlns:p14="http://schemas.microsoft.com/office/powerpoint/2010/main" val="24694681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A6B43C-B5CA-41BF-A7DE-70574406A58F}" type="slidenum">
              <a:rPr lang="en-US" smtClean="0"/>
              <a:t>14</a:t>
            </a:fld>
            <a:endParaRPr lang="en-US"/>
          </a:p>
        </p:txBody>
      </p:sp>
    </p:spTree>
    <p:extLst>
      <p:ext uri="{BB962C8B-B14F-4D97-AF65-F5344CB8AC3E}">
        <p14:creationId xmlns:p14="http://schemas.microsoft.com/office/powerpoint/2010/main" val="25561427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4A6B43C-B5CA-41BF-A7DE-70574406A58F}" type="slidenum">
              <a:rPr lang="en-US" smtClean="0"/>
              <a:t>16</a:t>
            </a:fld>
            <a:endParaRPr lang="en-US"/>
          </a:p>
        </p:txBody>
      </p:sp>
    </p:spTree>
    <p:extLst>
      <p:ext uri="{BB962C8B-B14F-4D97-AF65-F5344CB8AC3E}">
        <p14:creationId xmlns:p14="http://schemas.microsoft.com/office/powerpoint/2010/main" val="18385185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B14BB-ED43-7AA6-AAA9-9F8DA73DF78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308642-41E3-643B-35FA-4C88A469FB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916700-D546-B6E7-D293-31D773612F2E}"/>
              </a:ext>
            </a:extLst>
          </p:cNvPr>
          <p:cNvSpPr>
            <a:spLocks noGrp="1"/>
          </p:cNvSpPr>
          <p:nvPr>
            <p:ph type="dt" sz="half" idx="10"/>
          </p:nvPr>
        </p:nvSpPr>
        <p:spPr/>
        <p:txBody>
          <a:bodyPr/>
          <a:lstStyle/>
          <a:p>
            <a:fld id="{5D3B9CE8-59ED-4AC9-B751-A0CE066CE487}" type="datetimeFigureOut">
              <a:rPr lang="en-US" smtClean="0"/>
              <a:t>9/2/2022</a:t>
            </a:fld>
            <a:endParaRPr lang="en-US"/>
          </a:p>
        </p:txBody>
      </p:sp>
      <p:sp>
        <p:nvSpPr>
          <p:cNvPr id="5" name="Footer Placeholder 4">
            <a:extLst>
              <a:ext uri="{FF2B5EF4-FFF2-40B4-BE49-F238E27FC236}">
                <a16:creationId xmlns:a16="http://schemas.microsoft.com/office/drawing/2014/main" id="{A9BD81BF-3A5F-9678-16CF-466BE404C8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B304AA-3D12-8B17-7DBD-7CB63D112E83}"/>
              </a:ext>
            </a:extLst>
          </p:cNvPr>
          <p:cNvSpPr>
            <a:spLocks noGrp="1"/>
          </p:cNvSpPr>
          <p:nvPr>
            <p:ph type="sldNum" sz="quarter" idx="12"/>
          </p:nvPr>
        </p:nvSpPr>
        <p:spPr/>
        <p:txBody>
          <a:bodyPr/>
          <a:lstStyle/>
          <a:p>
            <a:fld id="{6F6F5B77-661F-4D75-B5EE-351FE824A300}" type="slidenum">
              <a:rPr lang="en-US" smtClean="0"/>
              <a:t>‹#›</a:t>
            </a:fld>
            <a:endParaRPr lang="en-US"/>
          </a:p>
        </p:txBody>
      </p:sp>
    </p:spTree>
    <p:extLst>
      <p:ext uri="{BB962C8B-B14F-4D97-AF65-F5344CB8AC3E}">
        <p14:creationId xmlns:p14="http://schemas.microsoft.com/office/powerpoint/2010/main" val="3791947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645F-73BB-9427-15FD-DF37B9ACBD9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F61381-6F08-805D-707D-EFC78DE3C7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95EF8-1238-562C-4B60-F8EA1AB0B941}"/>
              </a:ext>
            </a:extLst>
          </p:cNvPr>
          <p:cNvSpPr>
            <a:spLocks noGrp="1"/>
          </p:cNvSpPr>
          <p:nvPr>
            <p:ph type="dt" sz="half" idx="10"/>
          </p:nvPr>
        </p:nvSpPr>
        <p:spPr/>
        <p:txBody>
          <a:bodyPr/>
          <a:lstStyle/>
          <a:p>
            <a:fld id="{5D3B9CE8-59ED-4AC9-B751-A0CE066CE487}" type="datetimeFigureOut">
              <a:rPr lang="en-US" smtClean="0"/>
              <a:t>9/2/2022</a:t>
            </a:fld>
            <a:endParaRPr lang="en-US"/>
          </a:p>
        </p:txBody>
      </p:sp>
      <p:sp>
        <p:nvSpPr>
          <p:cNvPr id="5" name="Footer Placeholder 4">
            <a:extLst>
              <a:ext uri="{FF2B5EF4-FFF2-40B4-BE49-F238E27FC236}">
                <a16:creationId xmlns:a16="http://schemas.microsoft.com/office/drawing/2014/main" id="{A4ABA2B6-A4EB-AE4A-7809-41A57B2DA1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609EC7-E6C1-A5CE-BEB1-0A700DC862CF}"/>
              </a:ext>
            </a:extLst>
          </p:cNvPr>
          <p:cNvSpPr>
            <a:spLocks noGrp="1"/>
          </p:cNvSpPr>
          <p:nvPr>
            <p:ph type="sldNum" sz="quarter" idx="12"/>
          </p:nvPr>
        </p:nvSpPr>
        <p:spPr/>
        <p:txBody>
          <a:bodyPr/>
          <a:lstStyle/>
          <a:p>
            <a:fld id="{6F6F5B77-661F-4D75-B5EE-351FE824A300}" type="slidenum">
              <a:rPr lang="en-US" smtClean="0"/>
              <a:t>‹#›</a:t>
            </a:fld>
            <a:endParaRPr lang="en-US"/>
          </a:p>
        </p:txBody>
      </p:sp>
    </p:spTree>
    <p:extLst>
      <p:ext uri="{BB962C8B-B14F-4D97-AF65-F5344CB8AC3E}">
        <p14:creationId xmlns:p14="http://schemas.microsoft.com/office/powerpoint/2010/main" val="14736555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C066166-F55B-7E25-A9F7-85B216FCB5C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9318A43-06A6-B4EB-0DAE-42B12BB86C0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5A367D-2F96-1793-AA49-E6CF6B681937}"/>
              </a:ext>
            </a:extLst>
          </p:cNvPr>
          <p:cNvSpPr>
            <a:spLocks noGrp="1"/>
          </p:cNvSpPr>
          <p:nvPr>
            <p:ph type="dt" sz="half" idx="10"/>
          </p:nvPr>
        </p:nvSpPr>
        <p:spPr/>
        <p:txBody>
          <a:bodyPr/>
          <a:lstStyle/>
          <a:p>
            <a:fld id="{5D3B9CE8-59ED-4AC9-B751-A0CE066CE487}" type="datetimeFigureOut">
              <a:rPr lang="en-US" smtClean="0"/>
              <a:t>9/2/2022</a:t>
            </a:fld>
            <a:endParaRPr lang="en-US"/>
          </a:p>
        </p:txBody>
      </p:sp>
      <p:sp>
        <p:nvSpPr>
          <p:cNvPr id="5" name="Footer Placeholder 4">
            <a:extLst>
              <a:ext uri="{FF2B5EF4-FFF2-40B4-BE49-F238E27FC236}">
                <a16:creationId xmlns:a16="http://schemas.microsoft.com/office/drawing/2014/main" id="{579DCFA4-8F21-8290-5DFD-5D5C8F81EA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EDE864-5884-F6B7-16BD-BF62141D40DB}"/>
              </a:ext>
            </a:extLst>
          </p:cNvPr>
          <p:cNvSpPr>
            <a:spLocks noGrp="1"/>
          </p:cNvSpPr>
          <p:nvPr>
            <p:ph type="sldNum" sz="quarter" idx="12"/>
          </p:nvPr>
        </p:nvSpPr>
        <p:spPr/>
        <p:txBody>
          <a:bodyPr/>
          <a:lstStyle/>
          <a:p>
            <a:fld id="{6F6F5B77-661F-4D75-B5EE-351FE824A300}" type="slidenum">
              <a:rPr lang="en-US" smtClean="0"/>
              <a:t>‹#›</a:t>
            </a:fld>
            <a:endParaRPr lang="en-US"/>
          </a:p>
        </p:txBody>
      </p:sp>
    </p:spTree>
    <p:extLst>
      <p:ext uri="{BB962C8B-B14F-4D97-AF65-F5344CB8AC3E}">
        <p14:creationId xmlns:p14="http://schemas.microsoft.com/office/powerpoint/2010/main" val="111040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7A363-AD65-F345-A7A7-8CB296C3B3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94D5A3B-89E2-4F7F-7F7A-EC8B7DD1C0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23651F-A3F1-1626-212D-F4B760D479D6}"/>
              </a:ext>
            </a:extLst>
          </p:cNvPr>
          <p:cNvSpPr>
            <a:spLocks noGrp="1"/>
          </p:cNvSpPr>
          <p:nvPr>
            <p:ph type="dt" sz="half" idx="10"/>
          </p:nvPr>
        </p:nvSpPr>
        <p:spPr/>
        <p:txBody>
          <a:bodyPr/>
          <a:lstStyle/>
          <a:p>
            <a:fld id="{5D3B9CE8-59ED-4AC9-B751-A0CE066CE487}" type="datetimeFigureOut">
              <a:rPr lang="en-US" smtClean="0"/>
              <a:t>9/2/2022</a:t>
            </a:fld>
            <a:endParaRPr lang="en-US"/>
          </a:p>
        </p:txBody>
      </p:sp>
      <p:sp>
        <p:nvSpPr>
          <p:cNvPr id="5" name="Footer Placeholder 4">
            <a:extLst>
              <a:ext uri="{FF2B5EF4-FFF2-40B4-BE49-F238E27FC236}">
                <a16:creationId xmlns:a16="http://schemas.microsoft.com/office/drawing/2014/main" id="{BE945A06-55D6-1B02-5115-302987D08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7512EF-5FFE-BCA1-FE9C-11494A926829}"/>
              </a:ext>
            </a:extLst>
          </p:cNvPr>
          <p:cNvSpPr>
            <a:spLocks noGrp="1"/>
          </p:cNvSpPr>
          <p:nvPr>
            <p:ph type="sldNum" sz="quarter" idx="12"/>
          </p:nvPr>
        </p:nvSpPr>
        <p:spPr/>
        <p:txBody>
          <a:bodyPr/>
          <a:lstStyle/>
          <a:p>
            <a:fld id="{6F6F5B77-661F-4D75-B5EE-351FE824A300}" type="slidenum">
              <a:rPr lang="en-US" smtClean="0"/>
              <a:t>‹#›</a:t>
            </a:fld>
            <a:endParaRPr lang="en-US"/>
          </a:p>
        </p:txBody>
      </p:sp>
    </p:spTree>
    <p:extLst>
      <p:ext uri="{BB962C8B-B14F-4D97-AF65-F5344CB8AC3E}">
        <p14:creationId xmlns:p14="http://schemas.microsoft.com/office/powerpoint/2010/main" val="412575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D5FB0-94DB-5E49-773A-462A7E38309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D3C62F-43BE-3130-38B3-A17B420E07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505B74-918F-5002-5EAC-AAE19F65BEC0}"/>
              </a:ext>
            </a:extLst>
          </p:cNvPr>
          <p:cNvSpPr>
            <a:spLocks noGrp="1"/>
          </p:cNvSpPr>
          <p:nvPr>
            <p:ph type="dt" sz="half" idx="10"/>
          </p:nvPr>
        </p:nvSpPr>
        <p:spPr/>
        <p:txBody>
          <a:bodyPr/>
          <a:lstStyle/>
          <a:p>
            <a:fld id="{5D3B9CE8-59ED-4AC9-B751-A0CE066CE487}" type="datetimeFigureOut">
              <a:rPr lang="en-US" smtClean="0"/>
              <a:t>9/2/2022</a:t>
            </a:fld>
            <a:endParaRPr lang="en-US"/>
          </a:p>
        </p:txBody>
      </p:sp>
      <p:sp>
        <p:nvSpPr>
          <p:cNvPr id="5" name="Footer Placeholder 4">
            <a:extLst>
              <a:ext uri="{FF2B5EF4-FFF2-40B4-BE49-F238E27FC236}">
                <a16:creationId xmlns:a16="http://schemas.microsoft.com/office/drawing/2014/main" id="{DC296D22-074A-24C1-681E-35C2116ACB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755C33-A4DB-4C4C-63AF-C53F6D18DF1F}"/>
              </a:ext>
            </a:extLst>
          </p:cNvPr>
          <p:cNvSpPr>
            <a:spLocks noGrp="1"/>
          </p:cNvSpPr>
          <p:nvPr>
            <p:ph type="sldNum" sz="quarter" idx="12"/>
          </p:nvPr>
        </p:nvSpPr>
        <p:spPr/>
        <p:txBody>
          <a:bodyPr/>
          <a:lstStyle/>
          <a:p>
            <a:fld id="{6F6F5B77-661F-4D75-B5EE-351FE824A300}" type="slidenum">
              <a:rPr lang="en-US" smtClean="0"/>
              <a:t>‹#›</a:t>
            </a:fld>
            <a:endParaRPr lang="en-US"/>
          </a:p>
        </p:txBody>
      </p:sp>
    </p:spTree>
    <p:extLst>
      <p:ext uri="{BB962C8B-B14F-4D97-AF65-F5344CB8AC3E}">
        <p14:creationId xmlns:p14="http://schemas.microsoft.com/office/powerpoint/2010/main" val="2657332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CE0F-DFF0-CEEB-F353-CC696F42AF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37CB87-5DF0-55F0-ADAA-65324A9548D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E5FEA85-75B0-DAEB-696A-488545ADCC6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9D9BC1-CAA8-2023-7FFB-FBADE8766188}"/>
              </a:ext>
            </a:extLst>
          </p:cNvPr>
          <p:cNvSpPr>
            <a:spLocks noGrp="1"/>
          </p:cNvSpPr>
          <p:nvPr>
            <p:ph type="dt" sz="half" idx="10"/>
          </p:nvPr>
        </p:nvSpPr>
        <p:spPr/>
        <p:txBody>
          <a:bodyPr/>
          <a:lstStyle/>
          <a:p>
            <a:fld id="{5D3B9CE8-59ED-4AC9-B751-A0CE066CE487}" type="datetimeFigureOut">
              <a:rPr lang="en-US" smtClean="0"/>
              <a:t>9/2/2022</a:t>
            </a:fld>
            <a:endParaRPr lang="en-US"/>
          </a:p>
        </p:txBody>
      </p:sp>
      <p:sp>
        <p:nvSpPr>
          <p:cNvPr id="6" name="Footer Placeholder 5">
            <a:extLst>
              <a:ext uri="{FF2B5EF4-FFF2-40B4-BE49-F238E27FC236}">
                <a16:creationId xmlns:a16="http://schemas.microsoft.com/office/drawing/2014/main" id="{90D54CDC-B2CB-6C90-A410-47D1FBE096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A43623-439A-2D7C-40F8-CCFF876EDC5A}"/>
              </a:ext>
            </a:extLst>
          </p:cNvPr>
          <p:cNvSpPr>
            <a:spLocks noGrp="1"/>
          </p:cNvSpPr>
          <p:nvPr>
            <p:ph type="sldNum" sz="quarter" idx="12"/>
          </p:nvPr>
        </p:nvSpPr>
        <p:spPr/>
        <p:txBody>
          <a:bodyPr/>
          <a:lstStyle/>
          <a:p>
            <a:fld id="{6F6F5B77-661F-4D75-B5EE-351FE824A300}" type="slidenum">
              <a:rPr lang="en-US" smtClean="0"/>
              <a:t>‹#›</a:t>
            </a:fld>
            <a:endParaRPr lang="en-US"/>
          </a:p>
        </p:txBody>
      </p:sp>
    </p:spTree>
    <p:extLst>
      <p:ext uri="{BB962C8B-B14F-4D97-AF65-F5344CB8AC3E}">
        <p14:creationId xmlns:p14="http://schemas.microsoft.com/office/powerpoint/2010/main" val="2898038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7EA6CC-DD4D-AD80-86E7-47AAE19439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6F2AD2-CC71-D93A-9507-A5DD9CB6EE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4EEE03-11AE-DD22-279E-E289A5949A1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62A0ED6-964E-4BD6-63CE-EC5B21B8C5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31A69A-321B-0077-3CEA-EF783968A7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F6F80C-062C-BC46-051E-303D1F1DD092}"/>
              </a:ext>
            </a:extLst>
          </p:cNvPr>
          <p:cNvSpPr>
            <a:spLocks noGrp="1"/>
          </p:cNvSpPr>
          <p:nvPr>
            <p:ph type="dt" sz="half" idx="10"/>
          </p:nvPr>
        </p:nvSpPr>
        <p:spPr/>
        <p:txBody>
          <a:bodyPr/>
          <a:lstStyle/>
          <a:p>
            <a:fld id="{5D3B9CE8-59ED-4AC9-B751-A0CE066CE487}" type="datetimeFigureOut">
              <a:rPr lang="en-US" smtClean="0"/>
              <a:t>9/2/2022</a:t>
            </a:fld>
            <a:endParaRPr lang="en-US"/>
          </a:p>
        </p:txBody>
      </p:sp>
      <p:sp>
        <p:nvSpPr>
          <p:cNvPr id="8" name="Footer Placeholder 7">
            <a:extLst>
              <a:ext uri="{FF2B5EF4-FFF2-40B4-BE49-F238E27FC236}">
                <a16:creationId xmlns:a16="http://schemas.microsoft.com/office/drawing/2014/main" id="{47D33615-9CB2-84FB-A550-7126F0EE39C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F39AF60-3929-9AD2-A411-71BDB12B596B}"/>
              </a:ext>
            </a:extLst>
          </p:cNvPr>
          <p:cNvSpPr>
            <a:spLocks noGrp="1"/>
          </p:cNvSpPr>
          <p:nvPr>
            <p:ph type="sldNum" sz="quarter" idx="12"/>
          </p:nvPr>
        </p:nvSpPr>
        <p:spPr/>
        <p:txBody>
          <a:bodyPr/>
          <a:lstStyle/>
          <a:p>
            <a:fld id="{6F6F5B77-661F-4D75-B5EE-351FE824A300}" type="slidenum">
              <a:rPr lang="en-US" smtClean="0"/>
              <a:t>‹#›</a:t>
            </a:fld>
            <a:endParaRPr lang="en-US"/>
          </a:p>
        </p:txBody>
      </p:sp>
    </p:spTree>
    <p:extLst>
      <p:ext uri="{BB962C8B-B14F-4D97-AF65-F5344CB8AC3E}">
        <p14:creationId xmlns:p14="http://schemas.microsoft.com/office/powerpoint/2010/main" val="2105685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0B8B95-70EB-BD20-801F-A52E18038E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EF3183-FBA8-8EC5-CB80-2228E624B73A}"/>
              </a:ext>
            </a:extLst>
          </p:cNvPr>
          <p:cNvSpPr>
            <a:spLocks noGrp="1"/>
          </p:cNvSpPr>
          <p:nvPr>
            <p:ph type="dt" sz="half" idx="10"/>
          </p:nvPr>
        </p:nvSpPr>
        <p:spPr/>
        <p:txBody>
          <a:bodyPr/>
          <a:lstStyle/>
          <a:p>
            <a:fld id="{5D3B9CE8-59ED-4AC9-B751-A0CE066CE487}" type="datetimeFigureOut">
              <a:rPr lang="en-US" smtClean="0"/>
              <a:t>9/2/2022</a:t>
            </a:fld>
            <a:endParaRPr lang="en-US"/>
          </a:p>
        </p:txBody>
      </p:sp>
      <p:sp>
        <p:nvSpPr>
          <p:cNvPr id="4" name="Footer Placeholder 3">
            <a:extLst>
              <a:ext uri="{FF2B5EF4-FFF2-40B4-BE49-F238E27FC236}">
                <a16:creationId xmlns:a16="http://schemas.microsoft.com/office/drawing/2014/main" id="{199EF11B-1671-78B2-177C-C22A50812FC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7AB93B-0006-7FF7-8200-5A6030C50850}"/>
              </a:ext>
            </a:extLst>
          </p:cNvPr>
          <p:cNvSpPr>
            <a:spLocks noGrp="1"/>
          </p:cNvSpPr>
          <p:nvPr>
            <p:ph type="sldNum" sz="quarter" idx="12"/>
          </p:nvPr>
        </p:nvSpPr>
        <p:spPr/>
        <p:txBody>
          <a:bodyPr/>
          <a:lstStyle/>
          <a:p>
            <a:fld id="{6F6F5B77-661F-4D75-B5EE-351FE824A300}" type="slidenum">
              <a:rPr lang="en-US" smtClean="0"/>
              <a:t>‹#›</a:t>
            </a:fld>
            <a:endParaRPr lang="en-US"/>
          </a:p>
        </p:txBody>
      </p:sp>
    </p:spTree>
    <p:extLst>
      <p:ext uri="{BB962C8B-B14F-4D97-AF65-F5344CB8AC3E}">
        <p14:creationId xmlns:p14="http://schemas.microsoft.com/office/powerpoint/2010/main" val="22326445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573F24-3D23-799E-378D-452430B231CF}"/>
              </a:ext>
            </a:extLst>
          </p:cNvPr>
          <p:cNvSpPr>
            <a:spLocks noGrp="1"/>
          </p:cNvSpPr>
          <p:nvPr>
            <p:ph type="dt" sz="half" idx="10"/>
          </p:nvPr>
        </p:nvSpPr>
        <p:spPr/>
        <p:txBody>
          <a:bodyPr/>
          <a:lstStyle/>
          <a:p>
            <a:fld id="{5D3B9CE8-59ED-4AC9-B751-A0CE066CE487}" type="datetimeFigureOut">
              <a:rPr lang="en-US" smtClean="0"/>
              <a:t>9/2/2022</a:t>
            </a:fld>
            <a:endParaRPr lang="en-US"/>
          </a:p>
        </p:txBody>
      </p:sp>
      <p:sp>
        <p:nvSpPr>
          <p:cNvPr id="3" name="Footer Placeholder 2">
            <a:extLst>
              <a:ext uri="{FF2B5EF4-FFF2-40B4-BE49-F238E27FC236}">
                <a16:creationId xmlns:a16="http://schemas.microsoft.com/office/drawing/2014/main" id="{A1A0C206-65FE-2BBB-D582-2DC165E3278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46228EF-E7A5-A3D1-36A0-6FF95C4703F4}"/>
              </a:ext>
            </a:extLst>
          </p:cNvPr>
          <p:cNvSpPr>
            <a:spLocks noGrp="1"/>
          </p:cNvSpPr>
          <p:nvPr>
            <p:ph type="sldNum" sz="quarter" idx="12"/>
          </p:nvPr>
        </p:nvSpPr>
        <p:spPr/>
        <p:txBody>
          <a:bodyPr/>
          <a:lstStyle/>
          <a:p>
            <a:fld id="{6F6F5B77-661F-4D75-B5EE-351FE824A300}" type="slidenum">
              <a:rPr lang="en-US" smtClean="0"/>
              <a:t>‹#›</a:t>
            </a:fld>
            <a:endParaRPr lang="en-US"/>
          </a:p>
        </p:txBody>
      </p:sp>
    </p:spTree>
    <p:extLst>
      <p:ext uri="{BB962C8B-B14F-4D97-AF65-F5344CB8AC3E}">
        <p14:creationId xmlns:p14="http://schemas.microsoft.com/office/powerpoint/2010/main" val="3844667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6DB51-5A65-6365-1730-CE6A395F22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9E89F7-A066-AA2B-0DAE-BAB1702644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8650654-9D36-2867-E55E-CF3C9825E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C8E7E1-0A21-E281-391B-B070FBE60962}"/>
              </a:ext>
            </a:extLst>
          </p:cNvPr>
          <p:cNvSpPr>
            <a:spLocks noGrp="1"/>
          </p:cNvSpPr>
          <p:nvPr>
            <p:ph type="dt" sz="half" idx="10"/>
          </p:nvPr>
        </p:nvSpPr>
        <p:spPr/>
        <p:txBody>
          <a:bodyPr/>
          <a:lstStyle/>
          <a:p>
            <a:fld id="{5D3B9CE8-59ED-4AC9-B751-A0CE066CE487}" type="datetimeFigureOut">
              <a:rPr lang="en-US" smtClean="0"/>
              <a:t>9/2/2022</a:t>
            </a:fld>
            <a:endParaRPr lang="en-US"/>
          </a:p>
        </p:txBody>
      </p:sp>
      <p:sp>
        <p:nvSpPr>
          <p:cNvPr id="6" name="Footer Placeholder 5">
            <a:extLst>
              <a:ext uri="{FF2B5EF4-FFF2-40B4-BE49-F238E27FC236}">
                <a16:creationId xmlns:a16="http://schemas.microsoft.com/office/drawing/2014/main" id="{E91FEC5A-ECA4-5193-2EE6-54D39FFFF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6437DD-2589-7730-A71A-70F1B37EAAC6}"/>
              </a:ext>
            </a:extLst>
          </p:cNvPr>
          <p:cNvSpPr>
            <a:spLocks noGrp="1"/>
          </p:cNvSpPr>
          <p:nvPr>
            <p:ph type="sldNum" sz="quarter" idx="12"/>
          </p:nvPr>
        </p:nvSpPr>
        <p:spPr/>
        <p:txBody>
          <a:bodyPr/>
          <a:lstStyle/>
          <a:p>
            <a:fld id="{6F6F5B77-661F-4D75-B5EE-351FE824A300}" type="slidenum">
              <a:rPr lang="en-US" smtClean="0"/>
              <a:t>‹#›</a:t>
            </a:fld>
            <a:endParaRPr lang="en-US"/>
          </a:p>
        </p:txBody>
      </p:sp>
    </p:spTree>
    <p:extLst>
      <p:ext uri="{BB962C8B-B14F-4D97-AF65-F5344CB8AC3E}">
        <p14:creationId xmlns:p14="http://schemas.microsoft.com/office/powerpoint/2010/main" val="3991907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EA58E-F652-6D07-AD50-5695B1A819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68C2C86-8884-7DE9-BC71-36DA6E2227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35BDA85-35F1-3A71-39ED-51081678FD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2E6725-F7F9-3FB3-49FE-6C1CF3559D37}"/>
              </a:ext>
            </a:extLst>
          </p:cNvPr>
          <p:cNvSpPr>
            <a:spLocks noGrp="1"/>
          </p:cNvSpPr>
          <p:nvPr>
            <p:ph type="dt" sz="half" idx="10"/>
          </p:nvPr>
        </p:nvSpPr>
        <p:spPr/>
        <p:txBody>
          <a:bodyPr/>
          <a:lstStyle/>
          <a:p>
            <a:fld id="{5D3B9CE8-59ED-4AC9-B751-A0CE066CE487}" type="datetimeFigureOut">
              <a:rPr lang="en-US" smtClean="0"/>
              <a:t>9/2/2022</a:t>
            </a:fld>
            <a:endParaRPr lang="en-US"/>
          </a:p>
        </p:txBody>
      </p:sp>
      <p:sp>
        <p:nvSpPr>
          <p:cNvPr id="6" name="Footer Placeholder 5">
            <a:extLst>
              <a:ext uri="{FF2B5EF4-FFF2-40B4-BE49-F238E27FC236}">
                <a16:creationId xmlns:a16="http://schemas.microsoft.com/office/drawing/2014/main" id="{6151B63F-D788-09D6-44EF-E40CD82E2A8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1C15B5F-00D1-4FC5-5821-7CC428BD40BA}"/>
              </a:ext>
            </a:extLst>
          </p:cNvPr>
          <p:cNvSpPr>
            <a:spLocks noGrp="1"/>
          </p:cNvSpPr>
          <p:nvPr>
            <p:ph type="sldNum" sz="quarter" idx="12"/>
          </p:nvPr>
        </p:nvSpPr>
        <p:spPr/>
        <p:txBody>
          <a:bodyPr/>
          <a:lstStyle/>
          <a:p>
            <a:fld id="{6F6F5B77-661F-4D75-B5EE-351FE824A300}" type="slidenum">
              <a:rPr lang="en-US" smtClean="0"/>
              <a:t>‹#›</a:t>
            </a:fld>
            <a:endParaRPr lang="en-US"/>
          </a:p>
        </p:txBody>
      </p:sp>
    </p:spTree>
    <p:extLst>
      <p:ext uri="{BB962C8B-B14F-4D97-AF65-F5344CB8AC3E}">
        <p14:creationId xmlns:p14="http://schemas.microsoft.com/office/powerpoint/2010/main" val="35801496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5266FD-C3B7-EEFD-DF39-E1B289D9AA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B3150DB-B2F6-2A50-D709-FCA3DD91C8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38386-5349-1AD1-1FC7-1C5F4868CD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B9CE8-59ED-4AC9-B751-A0CE066CE487}" type="datetimeFigureOut">
              <a:rPr lang="en-US" smtClean="0"/>
              <a:t>9/2/2022</a:t>
            </a:fld>
            <a:endParaRPr lang="en-US"/>
          </a:p>
        </p:txBody>
      </p:sp>
      <p:sp>
        <p:nvSpPr>
          <p:cNvPr id="5" name="Footer Placeholder 4">
            <a:extLst>
              <a:ext uri="{FF2B5EF4-FFF2-40B4-BE49-F238E27FC236}">
                <a16:creationId xmlns:a16="http://schemas.microsoft.com/office/drawing/2014/main" id="{E7C39AE6-7CD7-6524-C332-88E68FC575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2E6481B-CF10-2392-042B-190B5F1976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F5B77-661F-4D75-B5EE-351FE824A300}" type="slidenum">
              <a:rPr lang="en-US" smtClean="0"/>
              <a:t>‹#›</a:t>
            </a:fld>
            <a:endParaRPr lang="en-US"/>
          </a:p>
        </p:txBody>
      </p:sp>
    </p:spTree>
    <p:extLst>
      <p:ext uri="{BB962C8B-B14F-4D97-AF65-F5344CB8AC3E}">
        <p14:creationId xmlns:p14="http://schemas.microsoft.com/office/powerpoint/2010/main" val="43032341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0B27210-D0CA-4654-B3E3-9ABB4F178EA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52B3EFD-264B-F3F6-44ED-925FAB72FFBC}"/>
              </a:ext>
            </a:extLst>
          </p:cNvPr>
          <p:cNvSpPr>
            <a:spLocks noGrp="1"/>
          </p:cNvSpPr>
          <p:nvPr>
            <p:ph type="ctrTitle"/>
          </p:nvPr>
        </p:nvSpPr>
        <p:spPr>
          <a:xfrm>
            <a:off x="6328881" y="1783959"/>
            <a:ext cx="5062997" cy="2889114"/>
          </a:xfrm>
        </p:spPr>
        <p:txBody>
          <a:bodyPr anchor="b">
            <a:normAutofit/>
          </a:bodyPr>
          <a:lstStyle/>
          <a:p>
            <a:pPr algn="l"/>
            <a:r>
              <a:rPr lang="en-US" dirty="0">
                <a:solidFill>
                  <a:schemeClr val="bg1"/>
                </a:solidFill>
              </a:rPr>
              <a:t>Finish Fast and Late Start Sections</a:t>
            </a:r>
          </a:p>
        </p:txBody>
      </p:sp>
      <p:sp>
        <p:nvSpPr>
          <p:cNvPr id="5" name="Subtitle 4">
            <a:extLst>
              <a:ext uri="{FF2B5EF4-FFF2-40B4-BE49-F238E27FC236}">
                <a16:creationId xmlns:a16="http://schemas.microsoft.com/office/drawing/2014/main" id="{4EC1E1B6-5A3E-C345-1AC5-79FA81DE2AA8}"/>
              </a:ext>
            </a:extLst>
          </p:cNvPr>
          <p:cNvSpPr>
            <a:spLocks noGrp="1"/>
          </p:cNvSpPr>
          <p:nvPr>
            <p:ph type="subTitle" idx="1"/>
          </p:nvPr>
        </p:nvSpPr>
        <p:spPr>
          <a:xfrm>
            <a:off x="6746627" y="4750893"/>
            <a:ext cx="4645250" cy="1147863"/>
          </a:xfrm>
        </p:spPr>
        <p:txBody>
          <a:bodyPr anchor="t">
            <a:normAutofit/>
          </a:bodyPr>
          <a:lstStyle/>
          <a:p>
            <a:pPr algn="l"/>
            <a:r>
              <a:rPr lang="en-US" sz="2000" dirty="0">
                <a:solidFill>
                  <a:schemeClr val="bg1"/>
                </a:solidFill>
              </a:rPr>
              <a:t>College Council </a:t>
            </a:r>
          </a:p>
          <a:p>
            <a:pPr algn="l"/>
            <a:r>
              <a:rPr lang="en-US" sz="2000" dirty="0">
                <a:solidFill>
                  <a:schemeClr val="bg1"/>
                </a:solidFill>
              </a:rPr>
              <a:t>September 2, 2022</a:t>
            </a:r>
          </a:p>
        </p:txBody>
      </p:sp>
      <p:sp>
        <p:nvSpPr>
          <p:cNvPr id="15" name="Freeform: Shape 14">
            <a:extLst>
              <a:ext uri="{FF2B5EF4-FFF2-40B4-BE49-F238E27FC236}">
                <a16:creationId xmlns:a16="http://schemas.microsoft.com/office/drawing/2014/main" id="{1DB7C82F-AB7E-4F0C-B829-FA1B9C41518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Freeform: Shape 16">
            <a:extLst>
              <a:ext uri="{FF2B5EF4-FFF2-40B4-BE49-F238E27FC236}">
                <a16:creationId xmlns:a16="http://schemas.microsoft.com/office/drawing/2014/main" id="{70B66945-4967-4040-926D-DCA44313CDA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16FD72E3-A272-B895-B9A2-5F461BDC4D3E}"/>
              </a:ext>
            </a:extLst>
          </p:cNvPr>
          <p:cNvPicPr>
            <a:picLocks noChangeAspect="1"/>
          </p:cNvPicPr>
          <p:nvPr/>
        </p:nvPicPr>
        <p:blipFill>
          <a:blip r:embed="rId2"/>
          <a:stretch>
            <a:fillRect/>
          </a:stretch>
        </p:blipFill>
        <p:spPr>
          <a:xfrm>
            <a:off x="419382" y="1917998"/>
            <a:ext cx="4047843" cy="1653833"/>
          </a:xfrm>
          <a:prstGeom prst="rect">
            <a:avLst/>
          </a:prstGeom>
        </p:spPr>
      </p:pic>
    </p:spTree>
    <p:extLst>
      <p:ext uri="{BB962C8B-B14F-4D97-AF65-F5344CB8AC3E}">
        <p14:creationId xmlns:p14="http://schemas.microsoft.com/office/powerpoint/2010/main" val="37973960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8A8DF8-EE64-25C6-DB4F-1E91C6E8F7A6}"/>
              </a:ext>
            </a:extLst>
          </p:cNvPr>
          <p:cNvSpPr>
            <a:spLocks noGrp="1"/>
          </p:cNvSpPr>
          <p:nvPr>
            <p:ph type="title"/>
          </p:nvPr>
        </p:nvSpPr>
        <p:spPr>
          <a:xfrm>
            <a:off x="146039" y="-585627"/>
            <a:ext cx="2948853" cy="6298058"/>
          </a:xfrm>
        </p:spPr>
        <p:txBody>
          <a:bodyPr>
            <a:normAutofit/>
          </a:bodyPr>
          <a:lstStyle/>
          <a:p>
            <a:r>
              <a:rPr lang="en-US" dirty="0"/>
              <a:t>Late Start Enrollments</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3" name="Picture 2">
            <a:extLst>
              <a:ext uri="{FF2B5EF4-FFF2-40B4-BE49-F238E27FC236}">
                <a16:creationId xmlns:a16="http://schemas.microsoft.com/office/drawing/2014/main" id="{18766E58-906F-1164-5471-B218A4BAE197}"/>
              </a:ext>
            </a:extLst>
          </p:cNvPr>
          <p:cNvPicPr>
            <a:picLocks noChangeAspect="1"/>
          </p:cNvPicPr>
          <p:nvPr/>
        </p:nvPicPr>
        <p:blipFill>
          <a:blip r:embed="rId2"/>
          <a:stretch>
            <a:fillRect/>
          </a:stretch>
        </p:blipFill>
        <p:spPr>
          <a:xfrm>
            <a:off x="3662078" y="0"/>
            <a:ext cx="8383883" cy="6858000"/>
          </a:xfrm>
          <a:prstGeom prst="rect">
            <a:avLst/>
          </a:prstGeom>
        </p:spPr>
      </p:pic>
    </p:spTree>
    <p:extLst>
      <p:ext uri="{BB962C8B-B14F-4D97-AF65-F5344CB8AC3E}">
        <p14:creationId xmlns:p14="http://schemas.microsoft.com/office/powerpoint/2010/main" val="23607528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8A8DF8-EE64-25C6-DB4F-1E91C6E8F7A6}"/>
              </a:ext>
            </a:extLst>
          </p:cNvPr>
          <p:cNvSpPr>
            <a:spLocks noGrp="1"/>
          </p:cNvSpPr>
          <p:nvPr>
            <p:ph type="title"/>
          </p:nvPr>
        </p:nvSpPr>
        <p:spPr>
          <a:xfrm>
            <a:off x="146039" y="-585627"/>
            <a:ext cx="2948853" cy="6298058"/>
          </a:xfrm>
        </p:spPr>
        <p:txBody>
          <a:bodyPr>
            <a:normAutofit/>
          </a:bodyPr>
          <a:lstStyle/>
          <a:p>
            <a:r>
              <a:rPr lang="en-US" dirty="0"/>
              <a:t>Finish Fast</a:t>
            </a:r>
            <a:br>
              <a:rPr lang="en-US" dirty="0"/>
            </a:br>
            <a:r>
              <a:rPr lang="en-US" dirty="0"/>
              <a:t>FTES</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21" name="Picture 20">
            <a:extLst>
              <a:ext uri="{FF2B5EF4-FFF2-40B4-BE49-F238E27FC236}">
                <a16:creationId xmlns:a16="http://schemas.microsoft.com/office/drawing/2014/main" id="{F24421A0-B6FA-B7F7-9763-15EDAF22CFBE}"/>
              </a:ext>
            </a:extLst>
          </p:cNvPr>
          <p:cNvPicPr>
            <a:picLocks noChangeAspect="1"/>
          </p:cNvPicPr>
          <p:nvPr/>
        </p:nvPicPr>
        <p:blipFill>
          <a:blip r:embed="rId2"/>
          <a:stretch>
            <a:fillRect/>
          </a:stretch>
        </p:blipFill>
        <p:spPr>
          <a:xfrm>
            <a:off x="3443066" y="0"/>
            <a:ext cx="8490857" cy="6858000"/>
          </a:xfrm>
          <a:prstGeom prst="rect">
            <a:avLst/>
          </a:prstGeom>
        </p:spPr>
      </p:pic>
    </p:spTree>
    <p:extLst>
      <p:ext uri="{BB962C8B-B14F-4D97-AF65-F5344CB8AC3E}">
        <p14:creationId xmlns:p14="http://schemas.microsoft.com/office/powerpoint/2010/main" val="3068504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8A8DF8-EE64-25C6-DB4F-1E91C6E8F7A6}"/>
              </a:ext>
            </a:extLst>
          </p:cNvPr>
          <p:cNvSpPr>
            <a:spLocks noGrp="1"/>
          </p:cNvSpPr>
          <p:nvPr>
            <p:ph type="title"/>
          </p:nvPr>
        </p:nvSpPr>
        <p:spPr>
          <a:xfrm>
            <a:off x="146039" y="-585627"/>
            <a:ext cx="2948853" cy="6298058"/>
          </a:xfrm>
        </p:spPr>
        <p:txBody>
          <a:bodyPr>
            <a:normAutofit/>
          </a:bodyPr>
          <a:lstStyle/>
          <a:p>
            <a:r>
              <a:rPr lang="en-US" dirty="0"/>
              <a:t>Late Start FTES</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19" name="Picture 18">
            <a:extLst>
              <a:ext uri="{FF2B5EF4-FFF2-40B4-BE49-F238E27FC236}">
                <a16:creationId xmlns:a16="http://schemas.microsoft.com/office/drawing/2014/main" id="{4F98C80B-4C6F-BF03-2FC0-04B750D32BE8}"/>
              </a:ext>
            </a:extLst>
          </p:cNvPr>
          <p:cNvPicPr>
            <a:picLocks noChangeAspect="1"/>
          </p:cNvPicPr>
          <p:nvPr/>
        </p:nvPicPr>
        <p:blipFill>
          <a:blip r:embed="rId2"/>
          <a:stretch>
            <a:fillRect/>
          </a:stretch>
        </p:blipFill>
        <p:spPr>
          <a:xfrm>
            <a:off x="3317607" y="0"/>
            <a:ext cx="8618483" cy="6858000"/>
          </a:xfrm>
          <a:prstGeom prst="rect">
            <a:avLst/>
          </a:prstGeom>
        </p:spPr>
      </p:pic>
    </p:spTree>
    <p:extLst>
      <p:ext uri="{BB962C8B-B14F-4D97-AF65-F5344CB8AC3E}">
        <p14:creationId xmlns:p14="http://schemas.microsoft.com/office/powerpoint/2010/main" val="2469370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8A8DF8-EE64-25C6-DB4F-1E91C6E8F7A6}"/>
              </a:ext>
            </a:extLst>
          </p:cNvPr>
          <p:cNvSpPr>
            <a:spLocks noGrp="1"/>
          </p:cNvSpPr>
          <p:nvPr>
            <p:ph type="title"/>
          </p:nvPr>
        </p:nvSpPr>
        <p:spPr>
          <a:xfrm>
            <a:off x="146039" y="2198670"/>
            <a:ext cx="2948853" cy="4756934"/>
          </a:xfrm>
        </p:spPr>
        <p:txBody>
          <a:bodyPr>
            <a:normAutofit fontScale="90000"/>
          </a:bodyPr>
          <a:lstStyle/>
          <a:p>
            <a:r>
              <a:rPr lang="en-US" dirty="0"/>
              <a:t>How are students doing?</a:t>
            </a:r>
            <a:br>
              <a:rPr lang="en-US" dirty="0"/>
            </a:br>
            <a:r>
              <a:rPr lang="en-US" dirty="0"/>
              <a:t/>
            </a:r>
            <a:br>
              <a:rPr lang="en-US" dirty="0"/>
            </a:br>
            <a:r>
              <a:rPr lang="en-US" dirty="0"/>
              <a:t>Course </a:t>
            </a:r>
            <a:br>
              <a:rPr lang="en-US" dirty="0"/>
            </a:br>
            <a:r>
              <a:rPr lang="en-US" dirty="0"/>
              <a:t>retention</a:t>
            </a:r>
            <a:br>
              <a:rPr lang="en-US" dirty="0"/>
            </a:br>
            <a:r>
              <a:rPr lang="en-US" dirty="0"/>
              <a:t>8 v 16 </a:t>
            </a:r>
            <a:r>
              <a:rPr lang="en-US" dirty="0" err="1"/>
              <a:t>wk</a:t>
            </a:r>
            <a:r>
              <a:rPr lang="en-US" dirty="0"/>
              <a:t/>
            </a:r>
            <a:br>
              <a:rPr lang="en-US" dirty="0"/>
            </a:br>
            <a:r>
              <a:rPr lang="en-US" dirty="0"/>
              <a:t/>
            </a:r>
            <a:br>
              <a:rPr lang="en-US" dirty="0"/>
            </a:br>
            <a:r>
              <a:rPr lang="en-US" dirty="0"/>
              <a:t>F2F and Hybrid</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5" name="Picture 4">
            <a:extLst>
              <a:ext uri="{FF2B5EF4-FFF2-40B4-BE49-F238E27FC236}">
                <a16:creationId xmlns:a16="http://schemas.microsoft.com/office/drawing/2014/main" id="{9489712F-50D3-F0F0-2C75-D47930FE0887}"/>
              </a:ext>
            </a:extLst>
          </p:cNvPr>
          <p:cNvPicPr>
            <a:picLocks noChangeAspect="1"/>
          </p:cNvPicPr>
          <p:nvPr/>
        </p:nvPicPr>
        <p:blipFill>
          <a:blip r:embed="rId2"/>
          <a:stretch>
            <a:fillRect/>
          </a:stretch>
        </p:blipFill>
        <p:spPr>
          <a:xfrm>
            <a:off x="3189412" y="0"/>
            <a:ext cx="9047109" cy="6858000"/>
          </a:xfrm>
          <a:prstGeom prst="rect">
            <a:avLst/>
          </a:prstGeom>
        </p:spPr>
      </p:pic>
    </p:spTree>
    <p:extLst>
      <p:ext uri="{BB962C8B-B14F-4D97-AF65-F5344CB8AC3E}">
        <p14:creationId xmlns:p14="http://schemas.microsoft.com/office/powerpoint/2010/main" val="26478392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8A8DF8-EE64-25C6-DB4F-1E91C6E8F7A6}"/>
              </a:ext>
            </a:extLst>
          </p:cNvPr>
          <p:cNvSpPr>
            <a:spLocks noGrp="1"/>
          </p:cNvSpPr>
          <p:nvPr>
            <p:ph type="title"/>
          </p:nvPr>
        </p:nvSpPr>
        <p:spPr>
          <a:xfrm>
            <a:off x="146039" y="236305"/>
            <a:ext cx="2948853" cy="9098614"/>
          </a:xfrm>
        </p:spPr>
        <p:txBody>
          <a:bodyPr>
            <a:normAutofit fontScale="90000"/>
          </a:bodyPr>
          <a:lstStyle/>
          <a:p>
            <a:r>
              <a:rPr lang="en-US" dirty="0"/>
              <a:t>How are students doing?</a:t>
            </a:r>
            <a:br>
              <a:rPr lang="en-US" dirty="0"/>
            </a:br>
            <a:r>
              <a:rPr lang="en-US" dirty="0"/>
              <a:t/>
            </a:r>
            <a:br>
              <a:rPr lang="en-US" dirty="0"/>
            </a:br>
            <a:r>
              <a:rPr lang="en-US" dirty="0"/>
              <a:t>Course </a:t>
            </a:r>
            <a:br>
              <a:rPr lang="en-US" dirty="0"/>
            </a:br>
            <a:r>
              <a:rPr lang="en-US" dirty="0"/>
              <a:t>retention</a:t>
            </a:r>
            <a:br>
              <a:rPr lang="en-US" dirty="0"/>
            </a:br>
            <a:r>
              <a:rPr lang="en-US" dirty="0"/>
              <a:t>8 v 16 </a:t>
            </a:r>
            <a:r>
              <a:rPr lang="en-US" dirty="0" err="1"/>
              <a:t>wk</a:t>
            </a:r>
            <a:r>
              <a:rPr lang="en-US" dirty="0"/>
              <a:t/>
            </a:r>
            <a:br>
              <a:rPr lang="en-US" dirty="0"/>
            </a:br>
            <a:r>
              <a:rPr lang="en-US" dirty="0"/>
              <a:t/>
            </a:r>
            <a:br>
              <a:rPr lang="en-US" dirty="0"/>
            </a:br>
            <a:r>
              <a:rPr lang="en-US" dirty="0"/>
              <a:t>Online</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6" name="Picture 5">
            <a:extLst>
              <a:ext uri="{FF2B5EF4-FFF2-40B4-BE49-F238E27FC236}">
                <a16:creationId xmlns:a16="http://schemas.microsoft.com/office/drawing/2014/main" id="{51136F94-E2FC-19EE-70F7-7CD6B4EC5248}"/>
              </a:ext>
            </a:extLst>
          </p:cNvPr>
          <p:cNvPicPr>
            <a:picLocks noChangeAspect="1"/>
          </p:cNvPicPr>
          <p:nvPr/>
        </p:nvPicPr>
        <p:blipFill>
          <a:blip r:embed="rId3"/>
          <a:stretch>
            <a:fillRect/>
          </a:stretch>
        </p:blipFill>
        <p:spPr>
          <a:xfrm>
            <a:off x="3325906" y="0"/>
            <a:ext cx="8866094" cy="6858000"/>
          </a:xfrm>
          <a:prstGeom prst="rect">
            <a:avLst/>
          </a:prstGeom>
        </p:spPr>
      </p:pic>
    </p:spTree>
    <p:extLst>
      <p:ext uri="{BB962C8B-B14F-4D97-AF65-F5344CB8AC3E}">
        <p14:creationId xmlns:p14="http://schemas.microsoft.com/office/powerpoint/2010/main" val="31419089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8A8DF8-EE64-25C6-DB4F-1E91C6E8F7A6}"/>
              </a:ext>
            </a:extLst>
          </p:cNvPr>
          <p:cNvSpPr>
            <a:spLocks noGrp="1"/>
          </p:cNvSpPr>
          <p:nvPr>
            <p:ph type="title"/>
          </p:nvPr>
        </p:nvSpPr>
        <p:spPr>
          <a:xfrm>
            <a:off x="146039" y="236305"/>
            <a:ext cx="2948853" cy="5476125"/>
          </a:xfrm>
        </p:spPr>
        <p:txBody>
          <a:bodyPr>
            <a:normAutofit fontScale="90000"/>
          </a:bodyPr>
          <a:lstStyle/>
          <a:p>
            <a:r>
              <a:rPr lang="en-US" dirty="0"/>
              <a:t>How are students doing?</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3" name="Picture 2">
            <a:extLst>
              <a:ext uri="{FF2B5EF4-FFF2-40B4-BE49-F238E27FC236}">
                <a16:creationId xmlns:a16="http://schemas.microsoft.com/office/drawing/2014/main" id="{C2F63426-51F0-68E1-E52F-A6F77DB2464C}"/>
              </a:ext>
            </a:extLst>
          </p:cNvPr>
          <p:cNvPicPr>
            <a:picLocks noChangeAspect="1"/>
          </p:cNvPicPr>
          <p:nvPr/>
        </p:nvPicPr>
        <p:blipFill>
          <a:blip r:embed="rId2"/>
          <a:stretch>
            <a:fillRect/>
          </a:stretch>
        </p:blipFill>
        <p:spPr>
          <a:xfrm>
            <a:off x="2823148" y="0"/>
            <a:ext cx="9368852" cy="6858000"/>
          </a:xfrm>
          <a:prstGeom prst="rect">
            <a:avLst/>
          </a:prstGeom>
        </p:spPr>
      </p:pic>
    </p:spTree>
    <p:extLst>
      <p:ext uri="{BB962C8B-B14F-4D97-AF65-F5344CB8AC3E}">
        <p14:creationId xmlns:p14="http://schemas.microsoft.com/office/powerpoint/2010/main" val="3554542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8A8DF8-EE64-25C6-DB4F-1E91C6E8F7A6}"/>
              </a:ext>
            </a:extLst>
          </p:cNvPr>
          <p:cNvSpPr>
            <a:spLocks noGrp="1"/>
          </p:cNvSpPr>
          <p:nvPr>
            <p:ph type="title"/>
          </p:nvPr>
        </p:nvSpPr>
        <p:spPr>
          <a:xfrm>
            <a:off x="146039" y="236305"/>
            <a:ext cx="2948853" cy="5476125"/>
          </a:xfrm>
        </p:spPr>
        <p:txBody>
          <a:bodyPr>
            <a:normAutofit fontScale="90000"/>
          </a:bodyPr>
          <a:lstStyle/>
          <a:p>
            <a:r>
              <a:rPr lang="en-US" dirty="0"/>
              <a:t>How are students doing?</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4" name="Picture 3">
            <a:extLst>
              <a:ext uri="{FF2B5EF4-FFF2-40B4-BE49-F238E27FC236}">
                <a16:creationId xmlns:a16="http://schemas.microsoft.com/office/drawing/2014/main" id="{17251878-9ACA-0651-B37A-B200F8E08F07}"/>
              </a:ext>
            </a:extLst>
          </p:cNvPr>
          <p:cNvPicPr>
            <a:picLocks noChangeAspect="1"/>
          </p:cNvPicPr>
          <p:nvPr/>
        </p:nvPicPr>
        <p:blipFill>
          <a:blip r:embed="rId3"/>
          <a:stretch>
            <a:fillRect/>
          </a:stretch>
        </p:blipFill>
        <p:spPr>
          <a:xfrm>
            <a:off x="2646618" y="0"/>
            <a:ext cx="9545382" cy="6811326"/>
          </a:xfrm>
          <a:prstGeom prst="rect">
            <a:avLst/>
          </a:prstGeom>
        </p:spPr>
      </p:pic>
    </p:spTree>
    <p:extLst>
      <p:ext uri="{BB962C8B-B14F-4D97-AF65-F5344CB8AC3E}">
        <p14:creationId xmlns:p14="http://schemas.microsoft.com/office/powerpoint/2010/main" val="4003472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41663-D2FC-5B2C-2E9D-184F8AF4CAED}"/>
              </a:ext>
            </a:extLst>
          </p:cNvPr>
          <p:cNvSpPr>
            <a:spLocks noGrp="1"/>
          </p:cNvSpPr>
          <p:nvPr>
            <p:ph type="title"/>
          </p:nvPr>
        </p:nvSpPr>
        <p:spPr/>
        <p:txBody>
          <a:bodyPr/>
          <a:lstStyle/>
          <a:p>
            <a:r>
              <a:rPr lang="en-US" dirty="0"/>
              <a:t>Opportunities for Thoughtful Spring Planning</a:t>
            </a:r>
          </a:p>
        </p:txBody>
      </p:sp>
      <p:sp>
        <p:nvSpPr>
          <p:cNvPr id="3" name="Content Placeholder 2">
            <a:extLst>
              <a:ext uri="{FF2B5EF4-FFF2-40B4-BE49-F238E27FC236}">
                <a16:creationId xmlns:a16="http://schemas.microsoft.com/office/drawing/2014/main" id="{0AA7A37F-5737-798C-72F1-E044DEEECAF2}"/>
              </a:ext>
            </a:extLst>
          </p:cNvPr>
          <p:cNvSpPr>
            <a:spLocks noGrp="1"/>
          </p:cNvSpPr>
          <p:nvPr>
            <p:ph idx="1"/>
          </p:nvPr>
        </p:nvSpPr>
        <p:spPr/>
        <p:txBody>
          <a:bodyPr/>
          <a:lstStyle/>
          <a:p>
            <a:r>
              <a:rPr lang="en-US" dirty="0"/>
              <a:t>Increase combinations of 8 week course sequences</a:t>
            </a:r>
          </a:p>
          <a:p>
            <a:r>
              <a:rPr lang="en-US" dirty="0"/>
              <a:t>Increase cooperations across departments to pair course</a:t>
            </a:r>
          </a:p>
          <a:p>
            <a:r>
              <a:rPr lang="en-US" dirty="0"/>
              <a:t>Build face to face and hybrid options to fit student needs</a:t>
            </a:r>
          </a:p>
        </p:txBody>
      </p:sp>
      <p:pic>
        <p:nvPicPr>
          <p:cNvPr id="4" name="Picture 3" descr="A drawing of a face&#10;&#10;Description automatically generated">
            <a:extLst>
              <a:ext uri="{FF2B5EF4-FFF2-40B4-BE49-F238E27FC236}">
                <a16:creationId xmlns:a16="http://schemas.microsoft.com/office/drawing/2014/main" id="{239B2443-F257-964E-31E7-B9EDB8BF45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5885" y="6185027"/>
            <a:ext cx="1828800" cy="615696"/>
          </a:xfrm>
          <a:prstGeom prst="rect">
            <a:avLst/>
          </a:prstGeom>
        </p:spPr>
      </p:pic>
    </p:spTree>
    <p:extLst>
      <p:ext uri="{BB962C8B-B14F-4D97-AF65-F5344CB8AC3E}">
        <p14:creationId xmlns:p14="http://schemas.microsoft.com/office/powerpoint/2010/main" val="3981945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780A22D-61EA-43E3-BD94-3E39CF9021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918509"/>
            <a:ext cx="12192000" cy="193949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pic>
        <p:nvPicPr>
          <p:cNvPr id="4" name="Picture 3">
            <a:extLst>
              <a:ext uri="{FF2B5EF4-FFF2-40B4-BE49-F238E27FC236}">
                <a16:creationId xmlns:a16="http://schemas.microsoft.com/office/drawing/2014/main" id="{515CD5AA-2DAA-4143-8418-908070C900D3}"/>
              </a:ext>
            </a:extLst>
          </p:cNvPr>
          <p:cNvPicPr>
            <a:picLocks noChangeAspect="1"/>
          </p:cNvPicPr>
          <p:nvPr/>
        </p:nvPicPr>
        <p:blipFill rotWithShape="1">
          <a:blip r:embed="rId2"/>
          <a:srcRect l="22137" t="9091" r="-1" b="-1"/>
          <a:stretch/>
        </p:blipFill>
        <p:spPr>
          <a:xfrm>
            <a:off x="971550" y="1304925"/>
            <a:ext cx="3243263" cy="2289175"/>
          </a:xfrm>
          <a:prstGeom prst="rect">
            <a:avLst/>
          </a:prstGeom>
        </p:spPr>
      </p:pic>
      <p:pic>
        <p:nvPicPr>
          <p:cNvPr id="6" name="Picture 5" descr="A drawing of a face&#10;&#10;Description automatically generated">
            <a:extLst>
              <a:ext uri="{FF2B5EF4-FFF2-40B4-BE49-F238E27FC236}">
                <a16:creationId xmlns:a16="http://schemas.microsoft.com/office/drawing/2014/main" id="{5DAF15B0-DA87-53E7-C466-F14A2A1D67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84663" y="1304925"/>
            <a:ext cx="6935788" cy="2289175"/>
          </a:xfrm>
          <a:prstGeom prst="rect">
            <a:avLst/>
          </a:prstGeom>
        </p:spPr>
      </p:pic>
      <p:sp>
        <p:nvSpPr>
          <p:cNvPr id="2" name="Title 1">
            <a:extLst>
              <a:ext uri="{FF2B5EF4-FFF2-40B4-BE49-F238E27FC236}">
                <a16:creationId xmlns:a16="http://schemas.microsoft.com/office/drawing/2014/main" id="{C484D158-A58A-4B42-94E2-8199E20BE44B}"/>
              </a:ext>
            </a:extLst>
          </p:cNvPr>
          <p:cNvSpPr>
            <a:spLocks noGrp="1"/>
          </p:cNvSpPr>
          <p:nvPr>
            <p:ph type="title"/>
          </p:nvPr>
        </p:nvSpPr>
        <p:spPr>
          <a:xfrm>
            <a:off x="2020824" y="4379976"/>
            <a:ext cx="8147304" cy="1069848"/>
          </a:xfrm>
          <a:solidFill>
            <a:srgbClr val="FFFFFF"/>
          </a:solidFill>
          <a:ln w="31750" cap="sq">
            <a:solidFill>
              <a:srgbClr val="5E5E52"/>
            </a:solidFill>
            <a:miter lim="800000"/>
          </a:ln>
        </p:spPr>
        <p:txBody>
          <a:bodyPr vert="horz" lIns="91440" tIns="45720" rIns="91440" bIns="45720" rtlCol="0" anchor="ctr">
            <a:normAutofit/>
          </a:bodyPr>
          <a:lstStyle/>
          <a:p>
            <a:pPr algn="ctr"/>
            <a:r>
              <a:rPr lang="en-US" sz="3200" kern="1200">
                <a:solidFill>
                  <a:srgbClr val="262626"/>
                </a:solidFill>
                <a:latin typeface="+mj-lt"/>
                <a:ea typeface="+mj-ea"/>
                <a:cs typeface="+mj-cs"/>
              </a:rPr>
              <a:t>Any Questions?</a:t>
            </a:r>
          </a:p>
        </p:txBody>
      </p:sp>
    </p:spTree>
    <p:extLst>
      <p:ext uri="{BB962C8B-B14F-4D97-AF65-F5344CB8AC3E}">
        <p14:creationId xmlns:p14="http://schemas.microsoft.com/office/powerpoint/2010/main" val="1287773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288C6B4-AFC3-407F-A595-EFFD38D4CC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Freeform: Shape 22">
            <a:extLst>
              <a:ext uri="{FF2B5EF4-FFF2-40B4-BE49-F238E27FC236}">
                <a16:creationId xmlns:a16="http://schemas.microsoft.com/office/drawing/2014/main" id="{CF236821-17FE-429B-8D2C-08E13A64EA4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455673" cy="6858000"/>
          </a:xfrm>
          <a:custGeom>
            <a:avLst/>
            <a:gdLst>
              <a:gd name="connsiteX0" fmla="*/ 0 w 4455673"/>
              <a:gd name="connsiteY0" fmla="*/ 0 h 6858000"/>
              <a:gd name="connsiteX1" fmla="*/ 3242695 w 4455673"/>
              <a:gd name="connsiteY1" fmla="*/ 0 h 6858000"/>
              <a:gd name="connsiteX2" fmla="*/ 3305678 w 4455673"/>
              <a:gd name="connsiteY2" fmla="*/ 69271 h 6858000"/>
              <a:gd name="connsiteX3" fmla="*/ 4455673 w 4455673"/>
              <a:gd name="connsiteY3" fmla="*/ 3429000 h 6858000"/>
              <a:gd name="connsiteX4" fmla="*/ 3305678 w 4455673"/>
              <a:gd name="connsiteY4" fmla="*/ 6788730 h 6858000"/>
              <a:gd name="connsiteX5" fmla="*/ 3242695 w 4455673"/>
              <a:gd name="connsiteY5" fmla="*/ 6858000 h 6858000"/>
              <a:gd name="connsiteX6" fmla="*/ 0 w 4455673"/>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3" h="6858000">
                <a:moveTo>
                  <a:pt x="0" y="0"/>
                </a:moveTo>
                <a:lnTo>
                  <a:pt x="3242695" y="0"/>
                </a:lnTo>
                <a:lnTo>
                  <a:pt x="3305678" y="69271"/>
                </a:lnTo>
                <a:cubicBezTo>
                  <a:pt x="4016204" y="929100"/>
                  <a:pt x="4455673" y="2116944"/>
                  <a:pt x="4455673" y="3429000"/>
                </a:cubicBezTo>
                <a:cubicBezTo>
                  <a:pt x="4455673" y="4741056"/>
                  <a:pt x="4016204" y="5928900"/>
                  <a:pt x="3305678" y="6788730"/>
                </a:cubicBezTo>
                <a:lnTo>
                  <a:pt x="3242695"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5" name="Freeform: Shape 24">
            <a:extLst>
              <a:ext uri="{FF2B5EF4-FFF2-40B4-BE49-F238E27FC236}">
                <a16:creationId xmlns:a16="http://schemas.microsoft.com/office/drawing/2014/main" id="{C0BDBCD2-E081-43AB-9119-C55465E5975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9" cy="6858000"/>
          </a:xfrm>
          <a:custGeom>
            <a:avLst/>
            <a:gdLst>
              <a:gd name="connsiteX0" fmla="*/ 0 w 4446529"/>
              <a:gd name="connsiteY0" fmla="*/ 0 h 6858000"/>
              <a:gd name="connsiteX1" fmla="*/ 3233551 w 4446529"/>
              <a:gd name="connsiteY1" fmla="*/ 0 h 6858000"/>
              <a:gd name="connsiteX2" fmla="*/ 3296534 w 4446529"/>
              <a:gd name="connsiteY2" fmla="*/ 69271 h 6858000"/>
              <a:gd name="connsiteX3" fmla="*/ 4446529 w 4446529"/>
              <a:gd name="connsiteY3" fmla="*/ 3429000 h 6858000"/>
              <a:gd name="connsiteX4" fmla="*/ 3296534 w 4446529"/>
              <a:gd name="connsiteY4" fmla="*/ 6788730 h 6858000"/>
              <a:gd name="connsiteX5" fmla="*/ 3233551 w 4446529"/>
              <a:gd name="connsiteY5" fmla="*/ 6858000 h 6858000"/>
              <a:gd name="connsiteX6" fmla="*/ 0 w 444652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9" h="6858000">
                <a:moveTo>
                  <a:pt x="0" y="0"/>
                </a:moveTo>
                <a:lnTo>
                  <a:pt x="3233551" y="0"/>
                </a:lnTo>
                <a:lnTo>
                  <a:pt x="3296534" y="69271"/>
                </a:lnTo>
                <a:cubicBezTo>
                  <a:pt x="4007060" y="929100"/>
                  <a:pt x="4446529" y="2116944"/>
                  <a:pt x="4446529" y="3429000"/>
                </a:cubicBezTo>
                <a:cubicBezTo>
                  <a:pt x="4446529" y="4741056"/>
                  <a:pt x="4007060" y="5928900"/>
                  <a:pt x="3296534" y="6788730"/>
                </a:cubicBezTo>
                <a:lnTo>
                  <a:pt x="3233551"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3988D63-FCA9-6CC8-D0D9-094C5CC79489}"/>
              </a:ext>
            </a:extLst>
          </p:cNvPr>
          <p:cNvSpPr>
            <a:spLocks noGrp="1"/>
          </p:cNvSpPr>
          <p:nvPr>
            <p:ph type="title"/>
          </p:nvPr>
        </p:nvSpPr>
        <p:spPr>
          <a:xfrm>
            <a:off x="371094" y="1161288"/>
            <a:ext cx="3438144" cy="1239012"/>
          </a:xfrm>
        </p:spPr>
        <p:txBody>
          <a:bodyPr anchor="ctr">
            <a:normAutofit/>
          </a:bodyPr>
          <a:lstStyle/>
          <a:p>
            <a:r>
              <a:rPr lang="en-US" sz="3600" b="1" dirty="0"/>
              <a:t>At a glance…</a:t>
            </a:r>
          </a:p>
        </p:txBody>
      </p:sp>
      <p:sp>
        <p:nvSpPr>
          <p:cNvPr id="27" name="Rectangle 26">
            <a:extLst>
              <a:ext uri="{FF2B5EF4-FFF2-40B4-BE49-F238E27FC236}">
                <a16:creationId xmlns:a16="http://schemas.microsoft.com/office/drawing/2014/main" id="{98E79BE4-34FE-485A-98A5-92CE8F7C474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426546"/>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9" name="Rectangle 28">
            <a:extLst>
              <a:ext uri="{FF2B5EF4-FFF2-40B4-BE49-F238E27FC236}">
                <a16:creationId xmlns:a16="http://schemas.microsoft.com/office/drawing/2014/main" id="{7A5F0580-5EE9-419F-96EE-B6529EF6E7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5893" y="2443480"/>
            <a:ext cx="33832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71DCA62B-2E26-1636-CA17-ADC91555224F}"/>
              </a:ext>
            </a:extLst>
          </p:cNvPr>
          <p:cNvSpPr>
            <a:spLocks noGrp="1"/>
          </p:cNvSpPr>
          <p:nvPr>
            <p:ph idx="1"/>
          </p:nvPr>
        </p:nvSpPr>
        <p:spPr>
          <a:xfrm>
            <a:off x="128016" y="2718053"/>
            <a:ext cx="3681984" cy="3813375"/>
          </a:xfrm>
        </p:spPr>
        <p:txBody>
          <a:bodyPr anchor="t">
            <a:normAutofit/>
          </a:bodyPr>
          <a:lstStyle/>
          <a:p>
            <a:r>
              <a:rPr lang="en-US" sz="2400" dirty="0"/>
              <a:t>Rebranding of 8+8 program</a:t>
            </a:r>
          </a:p>
          <a:p>
            <a:r>
              <a:rPr lang="en-US" sz="2400" dirty="0"/>
              <a:t>Offers students the option to complete programs through 8-week sequences</a:t>
            </a:r>
          </a:p>
          <a:p>
            <a:r>
              <a:rPr lang="en-US" sz="2400" dirty="0"/>
              <a:t>Often hybrid sections</a:t>
            </a:r>
          </a:p>
          <a:p>
            <a:endParaRPr lang="en-US" sz="1700" dirty="0"/>
          </a:p>
          <a:p>
            <a:pPr marL="0" indent="0">
              <a:buNone/>
            </a:pPr>
            <a:endParaRPr lang="en-US" sz="1700" dirty="0"/>
          </a:p>
        </p:txBody>
      </p:sp>
      <p:pic>
        <p:nvPicPr>
          <p:cNvPr id="5" name="Content Placeholder 4">
            <a:extLst>
              <a:ext uri="{FF2B5EF4-FFF2-40B4-BE49-F238E27FC236}">
                <a16:creationId xmlns:a16="http://schemas.microsoft.com/office/drawing/2014/main" id="{66764A81-D357-7769-CB34-922DDE8E880C}"/>
              </a:ext>
            </a:extLst>
          </p:cNvPr>
          <p:cNvPicPr>
            <a:picLocks noChangeAspect="1"/>
          </p:cNvPicPr>
          <p:nvPr/>
        </p:nvPicPr>
        <p:blipFill>
          <a:blip r:embed="rId2"/>
          <a:stretch>
            <a:fillRect/>
          </a:stretch>
        </p:blipFill>
        <p:spPr>
          <a:xfrm>
            <a:off x="4689607" y="678536"/>
            <a:ext cx="7458887" cy="5500928"/>
          </a:xfrm>
          <a:prstGeom prst="rect">
            <a:avLst/>
          </a:prstGeom>
        </p:spPr>
      </p:pic>
    </p:spTree>
    <p:extLst>
      <p:ext uri="{BB962C8B-B14F-4D97-AF65-F5344CB8AC3E}">
        <p14:creationId xmlns:p14="http://schemas.microsoft.com/office/powerpoint/2010/main" val="3066436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6498A99-986F-6E29-8B63-A7B335A2AEB6}"/>
              </a:ext>
            </a:extLst>
          </p:cNvPr>
          <p:cNvSpPr>
            <a:spLocks noGrp="1"/>
          </p:cNvSpPr>
          <p:nvPr>
            <p:ph type="title"/>
          </p:nvPr>
        </p:nvSpPr>
        <p:spPr/>
        <p:txBody>
          <a:bodyPr/>
          <a:lstStyle/>
          <a:p>
            <a:r>
              <a:rPr lang="en-US" dirty="0"/>
              <a:t>Finish Fast: Background</a:t>
            </a:r>
          </a:p>
        </p:txBody>
      </p:sp>
      <p:sp>
        <p:nvSpPr>
          <p:cNvPr id="7" name="Text Placeholder 6">
            <a:extLst>
              <a:ext uri="{FF2B5EF4-FFF2-40B4-BE49-F238E27FC236}">
                <a16:creationId xmlns:a16="http://schemas.microsoft.com/office/drawing/2014/main" id="{20C354E0-D306-C26C-7746-6DF953B3D9D6}"/>
              </a:ext>
            </a:extLst>
          </p:cNvPr>
          <p:cNvSpPr>
            <a:spLocks noGrp="1"/>
          </p:cNvSpPr>
          <p:nvPr>
            <p:ph type="body" idx="1"/>
          </p:nvPr>
        </p:nvSpPr>
        <p:spPr/>
        <p:txBody>
          <a:bodyPr/>
          <a:lstStyle/>
          <a:p>
            <a:r>
              <a:rPr lang="en-US" dirty="0"/>
              <a:t>(Was 8+8)</a:t>
            </a:r>
          </a:p>
          <a:p>
            <a:r>
              <a:rPr lang="en-US" dirty="0"/>
              <a:t>Includes late start 8 week courses</a:t>
            </a:r>
          </a:p>
        </p:txBody>
      </p:sp>
      <p:pic>
        <p:nvPicPr>
          <p:cNvPr id="8" name="Picture 7" descr="A drawing of a face&#10;&#10;Description automatically generated">
            <a:extLst>
              <a:ext uri="{FF2B5EF4-FFF2-40B4-BE49-F238E27FC236}">
                <a16:creationId xmlns:a16="http://schemas.microsoft.com/office/drawing/2014/main" id="{DC6CF09D-57E3-D1D2-8B35-9A9B998C77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95885" y="6185027"/>
            <a:ext cx="1828800" cy="615696"/>
          </a:xfrm>
          <a:prstGeom prst="rect">
            <a:avLst/>
          </a:prstGeom>
        </p:spPr>
      </p:pic>
    </p:spTree>
    <p:extLst>
      <p:ext uri="{BB962C8B-B14F-4D97-AF65-F5344CB8AC3E}">
        <p14:creationId xmlns:p14="http://schemas.microsoft.com/office/powerpoint/2010/main" val="3399218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28F79-4528-42A1-A33A-A10A75ADBD7C}"/>
              </a:ext>
            </a:extLst>
          </p:cNvPr>
          <p:cNvSpPr>
            <a:spLocks noGrp="1"/>
          </p:cNvSpPr>
          <p:nvPr>
            <p:ph type="title"/>
          </p:nvPr>
        </p:nvSpPr>
        <p:spPr/>
        <p:txBody>
          <a:bodyPr/>
          <a:lstStyle/>
          <a:p>
            <a:r>
              <a:rPr lang="en-US"/>
              <a:t>History: 2020 Proposal for BCSW</a:t>
            </a:r>
            <a:endParaRPr lang="en-US" dirty="0"/>
          </a:p>
        </p:txBody>
      </p:sp>
      <p:sp>
        <p:nvSpPr>
          <p:cNvPr id="3" name="Content Placeholder 2">
            <a:extLst>
              <a:ext uri="{FF2B5EF4-FFF2-40B4-BE49-F238E27FC236}">
                <a16:creationId xmlns:a16="http://schemas.microsoft.com/office/drawing/2014/main" id="{E4B7C386-3235-46FB-8681-C2350D53DE0B}"/>
              </a:ext>
            </a:extLst>
          </p:cNvPr>
          <p:cNvSpPr>
            <a:spLocks noGrp="1"/>
          </p:cNvSpPr>
          <p:nvPr>
            <p:ph sz="half" idx="1"/>
          </p:nvPr>
        </p:nvSpPr>
        <p:spPr>
          <a:xfrm>
            <a:off x="462338" y="1825625"/>
            <a:ext cx="3390472" cy="4351338"/>
          </a:xfrm>
        </p:spPr>
        <p:txBody>
          <a:bodyPr>
            <a:normAutofit/>
          </a:bodyPr>
          <a:lstStyle/>
          <a:p>
            <a:pPr marL="0" indent="0">
              <a:buNone/>
            </a:pPr>
            <a:r>
              <a:rPr lang="en-US" sz="2400"/>
              <a:t>Pilot:</a:t>
            </a:r>
          </a:p>
          <a:p>
            <a:pPr marL="0" indent="0">
              <a:buNone/>
            </a:pPr>
            <a:r>
              <a:rPr lang="en-US" sz="2400"/>
              <a:t>Complete 8 week scheduling for four degrees:</a:t>
            </a:r>
          </a:p>
          <a:p>
            <a:pPr marL="457200" indent="-457200">
              <a:buFont typeface="+mj-lt"/>
              <a:buAutoNum type="arabicPeriod"/>
            </a:pPr>
            <a:r>
              <a:rPr lang="en-US" sz="2400"/>
              <a:t>Psychology ADT</a:t>
            </a:r>
          </a:p>
          <a:p>
            <a:pPr marL="457200" indent="-457200">
              <a:buFont typeface="+mj-lt"/>
              <a:buAutoNum type="arabicPeriod"/>
            </a:pPr>
            <a:r>
              <a:rPr lang="en-US" sz="2400"/>
              <a:t>Business Administration ADT</a:t>
            </a:r>
          </a:p>
          <a:p>
            <a:pPr marL="457200" indent="-457200">
              <a:buFont typeface="+mj-lt"/>
              <a:buAutoNum type="arabicPeriod"/>
            </a:pPr>
            <a:r>
              <a:rPr lang="en-US" sz="2400"/>
              <a:t>Administration of Justice ADT</a:t>
            </a:r>
          </a:p>
          <a:p>
            <a:pPr marL="457200" indent="-457200">
              <a:buFont typeface="+mj-lt"/>
              <a:buAutoNum type="arabicPeriod"/>
            </a:pPr>
            <a:r>
              <a:rPr lang="en-US" sz="2400"/>
              <a:t>Communication ADT</a:t>
            </a:r>
          </a:p>
          <a:p>
            <a:pPr marL="457200" indent="-457200">
              <a:buFont typeface="+mj-lt"/>
              <a:buAutoNum type="arabicPeriod"/>
            </a:pPr>
            <a:endParaRPr lang="en-US" sz="2400" dirty="0"/>
          </a:p>
        </p:txBody>
      </p:sp>
      <p:pic>
        <p:nvPicPr>
          <p:cNvPr id="6" name="Content Placeholder 5">
            <a:extLst>
              <a:ext uri="{FF2B5EF4-FFF2-40B4-BE49-F238E27FC236}">
                <a16:creationId xmlns:a16="http://schemas.microsoft.com/office/drawing/2014/main" id="{B21C36C6-B004-BAB9-1C9C-459DD81E5ED2}"/>
              </a:ext>
            </a:extLst>
          </p:cNvPr>
          <p:cNvPicPr>
            <a:picLocks noGrp="1" noChangeAspect="1"/>
          </p:cNvPicPr>
          <p:nvPr>
            <p:ph sz="half" idx="2"/>
          </p:nvPr>
        </p:nvPicPr>
        <p:blipFill>
          <a:blip r:embed="rId2"/>
          <a:stretch>
            <a:fillRect/>
          </a:stretch>
        </p:blipFill>
        <p:spPr>
          <a:xfrm>
            <a:off x="4348437" y="1825625"/>
            <a:ext cx="7330710" cy="4134759"/>
          </a:xfrm>
        </p:spPr>
      </p:pic>
    </p:spTree>
    <p:extLst>
      <p:ext uri="{BB962C8B-B14F-4D97-AF65-F5344CB8AC3E}">
        <p14:creationId xmlns:p14="http://schemas.microsoft.com/office/powerpoint/2010/main" val="11024353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C0744-A8A7-440D-9F8A-DB318D0CAFED}"/>
              </a:ext>
            </a:extLst>
          </p:cNvPr>
          <p:cNvSpPr>
            <a:spLocks noGrp="1"/>
          </p:cNvSpPr>
          <p:nvPr>
            <p:ph type="title"/>
          </p:nvPr>
        </p:nvSpPr>
        <p:spPr/>
        <p:txBody>
          <a:bodyPr/>
          <a:lstStyle/>
          <a:p>
            <a:r>
              <a:rPr lang="en-US" dirty="0"/>
              <a:t>Exact Comparison: Within-Subjects t-test</a:t>
            </a:r>
          </a:p>
        </p:txBody>
      </p:sp>
      <p:graphicFrame>
        <p:nvGraphicFramePr>
          <p:cNvPr id="4" name="Content Placeholder 5">
            <a:extLst>
              <a:ext uri="{FF2B5EF4-FFF2-40B4-BE49-F238E27FC236}">
                <a16:creationId xmlns:a16="http://schemas.microsoft.com/office/drawing/2014/main" id="{F74A7567-B9E5-4CBE-8634-3E9E6AF526C0}"/>
              </a:ext>
            </a:extLst>
          </p:cNvPr>
          <p:cNvGraphicFramePr>
            <a:graphicFrameLocks noGrp="1"/>
          </p:cNvGraphicFramePr>
          <p:nvPr>
            <p:ph idx="1"/>
          </p:nvPr>
        </p:nvGraphicFramePr>
        <p:xfrm>
          <a:off x="838200" y="1591733"/>
          <a:ext cx="10515600" cy="4136572"/>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91C355E9-8626-451A-AA69-DD95EFD9EADA}"/>
              </a:ext>
            </a:extLst>
          </p:cNvPr>
          <p:cNvSpPr txBox="1"/>
          <p:nvPr/>
        </p:nvSpPr>
        <p:spPr>
          <a:xfrm>
            <a:off x="2254552" y="6047619"/>
            <a:ext cx="7823200"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t(175) = 3.67, p &lt; 0.001</a:t>
            </a:r>
          </a:p>
        </p:txBody>
      </p:sp>
      <p:pic>
        <p:nvPicPr>
          <p:cNvPr id="6" name="Picture 5" descr="A drawing of a face&#10;&#10;Description automatically generated">
            <a:extLst>
              <a:ext uri="{FF2B5EF4-FFF2-40B4-BE49-F238E27FC236}">
                <a16:creationId xmlns:a16="http://schemas.microsoft.com/office/drawing/2014/main" id="{ABDE68DF-55C6-4764-B430-42F3BBB160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5885" y="6185027"/>
            <a:ext cx="1828800" cy="615696"/>
          </a:xfrm>
          <a:prstGeom prst="rect">
            <a:avLst/>
          </a:prstGeom>
        </p:spPr>
      </p:pic>
    </p:spTree>
    <p:extLst>
      <p:ext uri="{BB962C8B-B14F-4D97-AF65-F5344CB8AC3E}">
        <p14:creationId xmlns:p14="http://schemas.microsoft.com/office/powerpoint/2010/main" val="26475257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FD20634-9771-E46C-353D-4BD0575A0B95}"/>
              </a:ext>
            </a:extLst>
          </p:cNvPr>
          <p:cNvSpPr>
            <a:spLocks noGrp="1"/>
          </p:cNvSpPr>
          <p:nvPr>
            <p:ph type="title"/>
          </p:nvPr>
        </p:nvSpPr>
        <p:spPr/>
        <p:txBody>
          <a:bodyPr/>
          <a:lstStyle/>
          <a:p>
            <a:r>
              <a:rPr lang="en-US" dirty="0"/>
              <a:t>Finish Fast and Late Start Courses</a:t>
            </a:r>
          </a:p>
        </p:txBody>
      </p:sp>
      <p:sp>
        <p:nvSpPr>
          <p:cNvPr id="5" name="Text Placeholder 4">
            <a:extLst>
              <a:ext uri="{FF2B5EF4-FFF2-40B4-BE49-F238E27FC236}">
                <a16:creationId xmlns:a16="http://schemas.microsoft.com/office/drawing/2014/main" id="{B101E6DE-10CD-6496-9EC5-90EFC4BB5D44}"/>
              </a:ext>
            </a:extLst>
          </p:cNvPr>
          <p:cNvSpPr>
            <a:spLocks noGrp="1"/>
          </p:cNvSpPr>
          <p:nvPr>
            <p:ph type="body" idx="1"/>
          </p:nvPr>
        </p:nvSpPr>
        <p:spPr/>
        <p:txBody>
          <a:bodyPr/>
          <a:lstStyle/>
          <a:p>
            <a:r>
              <a:rPr lang="en-US" dirty="0"/>
              <a:t>Where are we now?</a:t>
            </a:r>
          </a:p>
        </p:txBody>
      </p:sp>
    </p:spTree>
    <p:extLst>
      <p:ext uri="{BB962C8B-B14F-4D97-AF65-F5344CB8AC3E}">
        <p14:creationId xmlns:p14="http://schemas.microsoft.com/office/powerpoint/2010/main" val="226583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8A8DF8-EE64-25C6-DB4F-1E91C6E8F7A6}"/>
              </a:ext>
            </a:extLst>
          </p:cNvPr>
          <p:cNvSpPr>
            <a:spLocks noGrp="1"/>
          </p:cNvSpPr>
          <p:nvPr>
            <p:ph type="title"/>
          </p:nvPr>
        </p:nvSpPr>
        <p:spPr>
          <a:xfrm>
            <a:off x="146039" y="-1"/>
            <a:ext cx="2749561" cy="6813219"/>
          </a:xfrm>
        </p:spPr>
        <p:txBody>
          <a:bodyPr>
            <a:normAutofit/>
          </a:bodyPr>
          <a:lstStyle/>
          <a:p>
            <a:r>
              <a:rPr lang="en-US" dirty="0"/>
              <a:t>Finish Fast (8 week)</a:t>
            </a:r>
            <a:br>
              <a:rPr lang="en-US" dirty="0"/>
            </a:br>
            <a:r>
              <a:rPr lang="en-US" dirty="0"/>
              <a:t>Sections</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7" name="Picture 6">
            <a:extLst>
              <a:ext uri="{FF2B5EF4-FFF2-40B4-BE49-F238E27FC236}">
                <a16:creationId xmlns:a16="http://schemas.microsoft.com/office/drawing/2014/main" id="{120BB159-4760-8EBE-019B-4CE1C0EBCC08}"/>
              </a:ext>
            </a:extLst>
          </p:cNvPr>
          <p:cNvPicPr>
            <a:picLocks noChangeAspect="1"/>
          </p:cNvPicPr>
          <p:nvPr/>
        </p:nvPicPr>
        <p:blipFill>
          <a:blip r:embed="rId3"/>
          <a:stretch>
            <a:fillRect/>
          </a:stretch>
        </p:blipFill>
        <p:spPr>
          <a:xfrm>
            <a:off x="3932875" y="0"/>
            <a:ext cx="7803658" cy="6858000"/>
          </a:xfrm>
          <a:prstGeom prst="rect">
            <a:avLst/>
          </a:prstGeom>
        </p:spPr>
      </p:pic>
    </p:spTree>
    <p:extLst>
      <p:ext uri="{BB962C8B-B14F-4D97-AF65-F5344CB8AC3E}">
        <p14:creationId xmlns:p14="http://schemas.microsoft.com/office/powerpoint/2010/main" val="661997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8A8DF8-EE64-25C6-DB4F-1E91C6E8F7A6}"/>
              </a:ext>
            </a:extLst>
          </p:cNvPr>
          <p:cNvSpPr>
            <a:spLocks noGrp="1"/>
          </p:cNvSpPr>
          <p:nvPr>
            <p:ph type="title"/>
          </p:nvPr>
        </p:nvSpPr>
        <p:spPr>
          <a:xfrm>
            <a:off x="146039" y="-585627"/>
            <a:ext cx="2749561" cy="7398846"/>
          </a:xfrm>
        </p:spPr>
        <p:txBody>
          <a:bodyPr>
            <a:normAutofit/>
          </a:bodyPr>
          <a:lstStyle/>
          <a:p>
            <a:r>
              <a:rPr lang="en-US" dirty="0"/>
              <a:t>Late Start Sections</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5" name="Picture 4">
            <a:extLst>
              <a:ext uri="{FF2B5EF4-FFF2-40B4-BE49-F238E27FC236}">
                <a16:creationId xmlns:a16="http://schemas.microsoft.com/office/drawing/2014/main" id="{E07E9DA1-DE44-1364-16CC-0702377E42C3}"/>
              </a:ext>
            </a:extLst>
          </p:cNvPr>
          <p:cNvPicPr>
            <a:picLocks noChangeAspect="1"/>
          </p:cNvPicPr>
          <p:nvPr/>
        </p:nvPicPr>
        <p:blipFill>
          <a:blip r:embed="rId2"/>
          <a:stretch>
            <a:fillRect/>
          </a:stretch>
        </p:blipFill>
        <p:spPr>
          <a:xfrm>
            <a:off x="4103468" y="0"/>
            <a:ext cx="7725309" cy="6858000"/>
          </a:xfrm>
          <a:prstGeom prst="rect">
            <a:avLst/>
          </a:prstGeom>
        </p:spPr>
      </p:pic>
    </p:spTree>
    <p:extLst>
      <p:ext uri="{BB962C8B-B14F-4D97-AF65-F5344CB8AC3E}">
        <p14:creationId xmlns:p14="http://schemas.microsoft.com/office/powerpoint/2010/main" val="1569517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18A8DF8-EE64-25C6-DB4F-1E91C6E8F7A6}"/>
              </a:ext>
            </a:extLst>
          </p:cNvPr>
          <p:cNvSpPr>
            <a:spLocks noGrp="1"/>
          </p:cNvSpPr>
          <p:nvPr>
            <p:ph type="title"/>
          </p:nvPr>
        </p:nvSpPr>
        <p:spPr>
          <a:xfrm>
            <a:off x="146039" y="-585627"/>
            <a:ext cx="2948853" cy="6298058"/>
          </a:xfrm>
        </p:spPr>
        <p:txBody>
          <a:bodyPr>
            <a:normAutofit/>
          </a:bodyPr>
          <a:lstStyle/>
          <a:p>
            <a:r>
              <a:rPr lang="en-US" dirty="0"/>
              <a:t>Finish Fast</a:t>
            </a:r>
            <a:br>
              <a:rPr lang="en-US" dirty="0"/>
            </a:br>
            <a:r>
              <a:rPr lang="en-US" dirty="0"/>
              <a:t>(8 week)</a:t>
            </a:r>
            <a:br>
              <a:rPr lang="en-US" dirty="0"/>
            </a:br>
            <a:r>
              <a:rPr lang="en-US" dirty="0"/>
              <a:t>Enrollments</a:t>
            </a:r>
            <a:br>
              <a:rPr lang="en-US" dirty="0"/>
            </a:br>
            <a:r>
              <a:rPr lang="en-US" dirty="0"/>
              <a:t/>
            </a:r>
            <a:br>
              <a:rPr lang="en-US" dirty="0"/>
            </a:br>
            <a:r>
              <a:rPr lang="en-US" dirty="0"/>
              <a:t/>
            </a:r>
            <a:br>
              <a:rPr lang="en-US" dirty="0"/>
            </a:br>
            <a:r>
              <a:rPr lang="en-US" dirty="0"/>
              <a:t/>
            </a:r>
            <a:br>
              <a:rPr lang="en-US" dirty="0"/>
            </a:br>
            <a:r>
              <a:rPr lang="en-US" dirty="0"/>
              <a:t/>
            </a:r>
            <a:br>
              <a:rPr lang="en-US" dirty="0"/>
            </a:br>
            <a:endParaRPr lang="en-US" dirty="0"/>
          </a:p>
        </p:txBody>
      </p:sp>
      <p:pic>
        <p:nvPicPr>
          <p:cNvPr id="5" name="Picture 4">
            <a:extLst>
              <a:ext uri="{FF2B5EF4-FFF2-40B4-BE49-F238E27FC236}">
                <a16:creationId xmlns:a16="http://schemas.microsoft.com/office/drawing/2014/main" id="{5CC7B53F-6DAF-32C7-1A22-BF0C468E4BF7}"/>
              </a:ext>
            </a:extLst>
          </p:cNvPr>
          <p:cNvPicPr>
            <a:picLocks noChangeAspect="1"/>
          </p:cNvPicPr>
          <p:nvPr/>
        </p:nvPicPr>
        <p:blipFill>
          <a:blip r:embed="rId2"/>
          <a:stretch>
            <a:fillRect/>
          </a:stretch>
        </p:blipFill>
        <p:spPr>
          <a:xfrm>
            <a:off x="3663206" y="0"/>
            <a:ext cx="8276607" cy="6858000"/>
          </a:xfrm>
          <a:prstGeom prst="rect">
            <a:avLst/>
          </a:prstGeom>
        </p:spPr>
      </p:pic>
    </p:spTree>
    <p:extLst>
      <p:ext uri="{BB962C8B-B14F-4D97-AF65-F5344CB8AC3E}">
        <p14:creationId xmlns:p14="http://schemas.microsoft.com/office/powerpoint/2010/main" val="2614903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099F5FDE89EA40BA3C2BC51148EF53" ma:contentTypeVersion="14" ma:contentTypeDescription="Create a new document." ma:contentTypeScope="" ma:versionID="41770923b3bf105a3d4d70166cfe4f55">
  <xsd:schema xmlns:xsd="http://www.w3.org/2001/XMLSchema" xmlns:xs="http://www.w3.org/2001/XMLSchema" xmlns:p="http://schemas.microsoft.com/office/2006/metadata/properties" xmlns:ns3="0b1fd2ce-be47-40af-a854-d7ff8d310ba5" xmlns:ns4="585d49c8-389c-47bd-832a-51e0da33a897" targetNamespace="http://schemas.microsoft.com/office/2006/metadata/properties" ma:root="true" ma:fieldsID="962271f6abe86fbbabe61889f2a59300" ns3:_="" ns4:_="">
    <xsd:import namespace="0b1fd2ce-be47-40af-a854-d7ff8d310ba5"/>
    <xsd:import namespace="585d49c8-389c-47bd-832a-51e0da33a897"/>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1fd2ce-be47-40af-a854-d7ff8d310b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85d49c8-389c-47bd-832a-51e0da33a897"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375DA67-0BC5-4A03-BA17-98226A287D5F}">
  <ds:schemaRefs>
    <ds:schemaRef ds:uri="http://schemas.microsoft.com/sharepoint/v3/contenttype/forms"/>
  </ds:schemaRefs>
</ds:datastoreItem>
</file>

<file path=customXml/itemProps2.xml><?xml version="1.0" encoding="utf-8"?>
<ds:datastoreItem xmlns:ds="http://schemas.openxmlformats.org/officeDocument/2006/customXml" ds:itemID="{5091B30C-2CF3-4074-8AD6-CCC366F7FF3E}">
  <ds:schemaRefs>
    <ds:schemaRef ds:uri="0b1fd2ce-be47-40af-a854-d7ff8d310ba5"/>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585d49c8-389c-47bd-832a-51e0da33a897"/>
    <ds:schemaRef ds:uri="http://www.w3.org/XML/1998/namespace"/>
    <ds:schemaRef ds:uri="http://purl.org/dc/dcmitype/"/>
  </ds:schemaRefs>
</ds:datastoreItem>
</file>

<file path=customXml/itemProps3.xml><?xml version="1.0" encoding="utf-8"?>
<ds:datastoreItem xmlns:ds="http://schemas.openxmlformats.org/officeDocument/2006/customXml" ds:itemID="{986B69F1-3A81-4567-AB54-C61E822358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1fd2ce-be47-40af-a854-d7ff8d310ba5"/>
    <ds:schemaRef ds:uri="585d49c8-389c-47bd-832a-51e0da33a8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1735</TotalTime>
  <Words>401</Words>
  <Application>Microsoft Office PowerPoint</Application>
  <PresentationFormat>Widescreen</PresentationFormat>
  <Paragraphs>42</Paragraphs>
  <Slides>18</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Gill Sans MT</vt:lpstr>
      <vt:lpstr>Office Theme</vt:lpstr>
      <vt:lpstr>Finish Fast and Late Start Sections</vt:lpstr>
      <vt:lpstr>At a glance…</vt:lpstr>
      <vt:lpstr>Finish Fast: Background</vt:lpstr>
      <vt:lpstr>History: 2020 Proposal for BCSW</vt:lpstr>
      <vt:lpstr>Exact Comparison: Within-Subjects t-test</vt:lpstr>
      <vt:lpstr>Finish Fast and Late Start Courses</vt:lpstr>
      <vt:lpstr>Finish Fast (8 week) Sections       </vt:lpstr>
      <vt:lpstr>Late Start Sections       </vt:lpstr>
      <vt:lpstr>Finish Fast (8 week) Enrollments     </vt:lpstr>
      <vt:lpstr>Late Start Enrollments     </vt:lpstr>
      <vt:lpstr>Finish Fast FTES     </vt:lpstr>
      <vt:lpstr>Late Start FTES     </vt:lpstr>
      <vt:lpstr>How are students doing?  Course  retention 8 v 16 wk  F2F and Hybrid      </vt:lpstr>
      <vt:lpstr>How are students doing?  Course  retention 8 v 16 wk  Online        </vt:lpstr>
      <vt:lpstr>How are students doing?      </vt:lpstr>
      <vt:lpstr>How are students doing?      </vt:lpstr>
      <vt:lpstr>Opportunities for Thoughtful Spring Planning</vt:lpstr>
      <vt:lpstr>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BC SouthWest Fall 2021 Update</dc:title>
  <dc:creator>Gamaliel Ocampo</dc:creator>
  <cp:lastModifiedBy>Debra Anderson</cp:lastModifiedBy>
  <cp:revision>34</cp:revision>
  <dcterms:created xsi:type="dcterms:W3CDTF">2021-05-24T19:46:44Z</dcterms:created>
  <dcterms:modified xsi:type="dcterms:W3CDTF">2022-09-02T15:00:40Z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0x010100E3099F5FDE89EA40BA3C2BC51148EF53</vt:lpwstr>
  </property>
</Properties>
</file>