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86" r:id="rId6"/>
    <p:sldId id="287" r:id="rId7"/>
    <p:sldId id="269" r:id="rId8"/>
    <p:sldId id="273" r:id="rId9"/>
    <p:sldId id="277" r:id="rId10"/>
    <p:sldId id="281" r:id="rId11"/>
    <p:sldId id="289" r:id="rId12"/>
    <p:sldId id="291" r:id="rId13"/>
    <p:sldId id="293" r:id="rId14"/>
    <p:sldId id="292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B30"/>
    <a:srgbClr val="323432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BBCF-38F4-2965-F454-DCB958751A0F}" v="1" dt="2022-02-28T22:40:16.108"/>
    <p1510:client id="{0BCDC7A2-E8AB-0633-3E03-D9D68EC680EF}" v="16" dt="2022-03-02T17:08:47.142"/>
    <p1510:client id="{1FE23607-CCB0-DB38-E19E-3B9574730988}" v="18" dt="2022-03-02T17:59:22.082"/>
    <p1510:client id="{2CC3CE8F-2D4E-6BE8-4C03-2B589B4674A8}" v="30" dt="2022-03-02T18:01:04.550"/>
    <p1510:client id="{31E89CDD-8438-243C-C298-1DD66180C09C}" v="34" dt="2022-03-02T17:57:50.704"/>
    <p1510:client id="{411BBEB0-9D85-0918-1E84-7EFFC29D8FCB}" v="5" dt="2022-03-02T18:03:02.378"/>
    <p1510:client id="{54E2BBA3-C90E-01FF-1BEC-6397915380E4}" v="3" dt="2022-03-02T17:20:46.607"/>
    <p1510:client id="{70C5E13B-28F6-0B41-717D-6E0F3E0B9ADE}" v="27" dt="2022-03-02T17:53:56.112"/>
    <p1510:client id="{81F0F00C-4F49-CC71-94D4-B953EBA7D7A1}" v="13" dt="2022-03-02T18:03:55.246"/>
    <p1510:client id="{86047F7B-DA6E-3493-EA59-DEA78B26C652}" v="26" dt="2022-03-02T17:55:08.351"/>
    <p1510:client id="{A117D082-E239-DDE7-4097-6767AD798025}" v="11" dt="2022-03-02T18:02:33.465"/>
    <p1510:client id="{AD965E3D-40D9-2870-F278-2FE4D6ADE11C}" v="45" dt="2022-02-28T21:43:35.021"/>
    <p1510:client id="{AF50AF4A-C591-E820-1A4A-8BDD5F49391F}" v="208" dt="2022-02-28T22:43:52.589"/>
    <p1510:client id="{E23E34F6-3ED7-12D1-6A4D-CC72820CEE36}" v="18" dt="2022-03-02T17:43:56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err="1">
                <a:effectLst/>
              </a:rPr>
              <a:t>Digenimilles</a:t>
            </a:r>
            <a:r>
              <a:rPr lang="en-US" sz="1920" b="0" i="0" u="none" strike="noStrike" baseline="0">
                <a:effectLst/>
              </a:rPr>
              <a:t> Nos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err="1">
                <a:effectLst/>
              </a:rPr>
              <a:t>Digenimilles</a:t>
            </a:r>
            <a:r>
              <a:rPr lang="en-US" sz="1800" b="0" i="0" baseline="0">
                <a:effectLst/>
              </a:rPr>
              <a:t> Nos 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err="1">
                <a:effectLst/>
              </a:rPr>
              <a:t>Digenimilles</a:t>
            </a:r>
            <a:r>
              <a:rPr lang="en-US" sz="1800" b="0" i="0" baseline="0">
                <a:effectLst/>
              </a:rPr>
              <a:t> Nos </a:t>
            </a:r>
            <a:endParaRPr lang="en-US" sz="2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parum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+mn-lt"/>
              </a:rPr>
              <a:t>“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maximillis</a:t>
            </a:r>
            <a:r>
              <a:rPr lang="en-US"/>
              <a:t> as </a:t>
            </a:r>
            <a:r>
              <a:rPr lang="en-US" err="1"/>
              <a:t>digenimilles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quatia</a:t>
            </a:r>
            <a:r>
              <a:rPr lang="en-US"/>
              <a:t> net </a:t>
            </a:r>
            <a:r>
              <a:rPr lang="en-US" err="1"/>
              <a:t>optiis</a:t>
            </a:r>
            <a:r>
              <a:rPr lang="en-US"/>
              <a:t> del is as </a:t>
            </a:r>
            <a:r>
              <a:rPr lang="en-US" err="1"/>
              <a:t>niendellant</a:t>
            </a:r>
            <a:r>
              <a:rPr lang="en-US"/>
              <a:t> </a:t>
            </a:r>
            <a:r>
              <a:rPr lang="en-US" err="1"/>
              <a:t>paru</a:t>
            </a:r>
            <a:r>
              <a:rPr lang="en-US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voluptis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, </a:t>
            </a:r>
            <a:r>
              <a:rPr lang="en-US" err="1"/>
              <a:t>cuptate</a:t>
            </a:r>
            <a:r>
              <a:rPr lang="en-US"/>
              <a:t> </a:t>
            </a:r>
            <a:r>
              <a:rPr lang="en-US" err="1"/>
              <a:t>cuptate</a:t>
            </a:r>
            <a:r>
              <a:rPr lang="en-US"/>
              <a:t> nobis </a:t>
            </a:r>
            <a:r>
              <a:rPr lang="en-US" err="1"/>
              <a:t>eumqui</a:t>
            </a:r>
            <a:r>
              <a:rPr lang="en-US"/>
              <a:t> </a:t>
            </a:r>
            <a:r>
              <a:rPr lang="en-US" err="1"/>
              <a:t>anditaq</a:t>
            </a:r>
            <a:r>
              <a:rPr lang="en-US"/>
              <a:t> </a:t>
            </a:r>
            <a:r>
              <a:rPr lang="en-US" err="1"/>
              <a:t>uiducitia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Evendis</a:t>
            </a:r>
            <a:r>
              <a:rPr lang="en-US"/>
              <a:t> </a:t>
            </a:r>
            <a:r>
              <a:rPr lang="en-US" err="1"/>
              <a:t>voluptis</a:t>
            </a:r>
            <a:r>
              <a:rPr lang="en-US"/>
              <a:t> </a:t>
            </a:r>
            <a:r>
              <a:rPr lang="en-US" err="1"/>
              <a:t>exeratur</a:t>
            </a:r>
            <a:r>
              <a:rPr lang="en-US"/>
              <a:t>, </a:t>
            </a:r>
            <a:r>
              <a:rPr lang="en-US" err="1"/>
              <a:t>unt</a:t>
            </a:r>
            <a:r>
              <a:rPr lang="en-US"/>
              <a:t> </a:t>
            </a:r>
            <a:r>
              <a:rPr lang="en-US" err="1"/>
              <a:t>audia</a:t>
            </a:r>
            <a:r>
              <a:rPr lang="en-US"/>
              <a:t> </a:t>
            </a:r>
            <a:r>
              <a:rPr lang="en-US" err="1"/>
              <a:t>doluptatum</a:t>
            </a:r>
            <a:r>
              <a:rPr lang="en-US"/>
              <a:t>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cus</a:t>
            </a:r>
            <a:r>
              <a:rPr lang="en-US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stratto@bakersfieldcollege.edu;?subject=BC%20Midterm%20Report%20Presentation%20feedback" TargetMode="External"/><Relationship Id="rId2" Type="http://schemas.openxmlformats.org/officeDocument/2006/relationships/hyperlink" Target="mailto:jstratto@bakersfieldcollege.edu;gamaliel.ocampo@bakersfieldcollege.edu;lmiller@bakersfieldcollege.edu;diana.cason@bakersfieldcollege.edu:sondra.keckley@bakersfieldcollege.edu?subject=BC%20Midterm%20Report%20Presentation%20feedback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gamaliel.ocampo@bakersfieldcollege.edu;?subject=BC%20Midterm%20Report%20Presentation%20feedbac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F50-EC87-0F49-817B-EEF86265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567" y="1122363"/>
            <a:ext cx="10312866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32B30"/>
                </a:solidFill>
                <a:latin typeface="Times New Roman"/>
                <a:cs typeface="Times New Roman"/>
              </a:rPr>
              <a:t>Accreditation Midterm Report Update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/>
                <a:cs typeface="Times New Roman"/>
              </a:rPr>
              <a:t>College Council </a:t>
            </a:r>
            <a:br>
              <a:rPr lang="en-US" sz="2800" b="1" dirty="0">
                <a:latin typeface="Times New Roman"/>
                <a:cs typeface="Times New Roman"/>
              </a:rPr>
            </a:br>
            <a:r>
              <a:rPr lang="en-US" sz="2800" b="1" dirty="0">
                <a:latin typeface="Times New Roman"/>
                <a:cs typeface="Times New Roman"/>
              </a:rPr>
              <a:t>April 8</a:t>
            </a:r>
            <a:r>
              <a:rPr lang="en-US" sz="2800" b="1" baseline="30000" dirty="0">
                <a:latin typeface="Times New Roman"/>
                <a:cs typeface="Times New Roman"/>
              </a:rPr>
              <a:t>th</a:t>
            </a:r>
            <a:r>
              <a:rPr lang="en-US" sz="2800" b="1" dirty="0">
                <a:latin typeface="Times New Roman"/>
                <a:cs typeface="Times New Roman"/>
              </a:rPr>
              <a:t>, 2022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607B4-48B4-624C-8272-59F48B5EC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428"/>
            <a:ext cx="9144000" cy="18088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/>
              <a:t>Grace </a:t>
            </a:r>
            <a:r>
              <a:rPr lang="en-US" i="1" dirty="0" err="1"/>
              <a:t>Commiso</a:t>
            </a:r>
            <a:r>
              <a:rPr lang="en-US" i="1" dirty="0"/>
              <a:t>- AIQ Faculty Co-Chair</a:t>
            </a:r>
          </a:p>
          <a:p>
            <a:r>
              <a:rPr lang="en-US" i="1" dirty="0"/>
              <a:t>Jason Stratton- Faculty </a:t>
            </a:r>
            <a:r>
              <a:rPr lang="en-US" i="1" dirty="0" smtClean="0"/>
              <a:t>Lead,</a:t>
            </a:r>
            <a:endParaRPr lang="en-US" i="1" dirty="0">
              <a:cs typeface="Calibri"/>
            </a:endParaRPr>
          </a:p>
          <a:p>
            <a:r>
              <a:rPr lang="en-US" i="1" dirty="0"/>
              <a:t>Midterm Report Team</a:t>
            </a:r>
            <a:endParaRPr lang="en-US" i="1" dirty="0">
              <a:cs typeface="Calibri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70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32B30"/>
                </a:solidFill>
              </a:rPr>
              <a:t>Current Status</a:t>
            </a:r>
            <a:endParaRPr lang="en-US" dirty="0">
              <a:solidFill>
                <a:srgbClr val="A32B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6677"/>
          </a:xfrm>
        </p:spPr>
        <p:txBody>
          <a:bodyPr>
            <a:normAutofit/>
          </a:bodyPr>
          <a:lstStyle/>
          <a:p>
            <a:r>
              <a:rPr lang="en-US" dirty="0" smtClean="0"/>
              <a:t>Main document revisions relevant to the substance of the document are completed.</a:t>
            </a:r>
          </a:p>
          <a:p>
            <a:r>
              <a:rPr lang="en-US" dirty="0" smtClean="0"/>
              <a:t>Awaiting final access to most recent Fiscal Report to update the relevant link.</a:t>
            </a:r>
          </a:p>
          <a:p>
            <a:r>
              <a:rPr lang="en-US" dirty="0"/>
              <a:t>Marketing and Public Relations proceeding to format for visual impact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Once above completed, final synchronizing of evidence and documentation will be conducted to connect with new formatting.</a:t>
            </a:r>
          </a:p>
        </p:txBody>
      </p:sp>
    </p:spTree>
    <p:extLst>
      <p:ext uri="{BB962C8B-B14F-4D97-AF65-F5344CB8AC3E}">
        <p14:creationId xmlns:p14="http://schemas.microsoft.com/office/powerpoint/2010/main" val="151541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Timeline for Approval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5126"/>
            <a:ext cx="10515600" cy="29204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Please contact the Team with any remaining questions:</a:t>
            </a:r>
          </a:p>
          <a:p>
            <a:pPr marL="0" indent="0" algn="ctr">
              <a:buNone/>
            </a:pPr>
            <a:endParaRPr lang="en-US" sz="1800" dirty="0" smtClean="0"/>
          </a:p>
          <a:p>
            <a:r>
              <a:rPr lang="en-US" dirty="0" smtClean="0"/>
              <a:t>The </a:t>
            </a:r>
            <a:r>
              <a:rPr lang="en-US" dirty="0"/>
              <a:t>following hyperlink will send an email to all members of the team: 		 </a:t>
            </a:r>
            <a:r>
              <a:rPr lang="en-US" dirty="0">
                <a:hlinkClick r:id="rId2"/>
              </a:rPr>
              <a:t>Midterm Report Team</a:t>
            </a:r>
            <a:endParaRPr lang="en-US" dirty="0"/>
          </a:p>
          <a:p>
            <a:r>
              <a:rPr lang="en-US" dirty="0"/>
              <a:t>Or, send individual emails to:</a:t>
            </a:r>
          </a:p>
          <a:p>
            <a:pPr lvl="1"/>
            <a:r>
              <a:rPr lang="en-US" dirty="0"/>
              <a:t>Jason Stratton: </a:t>
            </a:r>
            <a:r>
              <a:rPr lang="en-US" dirty="0">
                <a:hlinkClick r:id="rId3"/>
              </a:rPr>
              <a:t>jstratto@bakersfieldcollege.edu</a:t>
            </a:r>
            <a:endParaRPr lang="en-US" dirty="0"/>
          </a:p>
          <a:p>
            <a:pPr lvl="1"/>
            <a:r>
              <a:rPr lang="en-US" dirty="0"/>
              <a:t>Leo Ocampo: </a:t>
            </a:r>
            <a:r>
              <a:rPr lang="en-US" dirty="0" smtClean="0">
                <a:hlinkClick r:id="rId4"/>
              </a:rPr>
              <a:t>gamaliel.ocampo@bakersfieldcollege.edu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11006"/>
              </p:ext>
            </p:extLst>
          </p:nvPr>
        </p:nvGraphicFramePr>
        <p:xfrm>
          <a:off x="2853612" y="1137681"/>
          <a:ext cx="5943600" cy="155448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309560106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986988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Academic Senate   </a:t>
                      </a:r>
                      <a:r>
                        <a:rPr lang="en-US" sz="1800" b="0" i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April</a:t>
                      </a:r>
                      <a:r>
                        <a:rPr lang="en-US" sz="1800" b="0" i="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20th</a:t>
                      </a:r>
                      <a:endParaRPr lang="en-US" sz="1800" b="0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College Council   </a:t>
                      </a:r>
                      <a:r>
                        <a:rPr lang="en-US" sz="1200" b="0" i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</a:t>
                      </a:r>
                      <a:r>
                        <a:rPr lang="en-US" sz="1800" b="0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April</a:t>
                      </a:r>
                      <a:r>
                        <a:rPr lang="en-US" sz="1800" b="0" i="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22</a:t>
                      </a:r>
                      <a:r>
                        <a:rPr lang="en-US" sz="1800" b="0" i="0" baseline="30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nd</a:t>
                      </a:r>
                      <a:r>
                        <a:rPr lang="en-US" sz="1200" b="0" i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</a:p>
                    <a:p>
                      <a:pPr lvl="1" algn="l" rtl="0" fontAlgn="base"/>
                      <a:r>
                        <a:rPr lang="en-US" sz="1200" b="0" i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[or electronic vote by </a:t>
                      </a:r>
                      <a:r>
                        <a:rPr lang="en-US" sz="1200" b="0" i="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April 29</a:t>
                      </a:r>
                      <a:r>
                        <a:rPr lang="en-US" sz="1200" b="0" i="0" baseline="30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1200" b="0" i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</a:rPr>
                        <a:t>?]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767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Board of Trustees 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</a:rPr>
                        <a:t>Submitted: </a:t>
                      </a:r>
                      <a:r>
                        <a:rPr lang="en-US" b="0" i="0" dirty="0" smtClean="0">
                          <a:solidFill>
                            <a:srgbClr val="C00000"/>
                          </a:solidFill>
                          <a:effectLst/>
                        </a:rPr>
                        <a:t>May 6</a:t>
                      </a:r>
                      <a:r>
                        <a:rPr lang="en-US" b="0" i="0" baseline="30000" dirty="0" smtClean="0">
                          <a:solidFill>
                            <a:srgbClr val="C00000"/>
                          </a:solidFill>
                          <a:effectLst/>
                        </a:rPr>
                        <a:t>th, </a:t>
                      </a:r>
                      <a:r>
                        <a:rPr lang="en-US" b="0" i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n-US" b="0" i="0" dirty="0" smtClean="0">
                          <a:solidFill>
                            <a:srgbClr val="C00000"/>
                          </a:solidFill>
                          <a:effectLst/>
                        </a:rPr>
                        <a:t> June 9</a:t>
                      </a:r>
                      <a:r>
                        <a:rPr lang="en-US" b="0" i="0" baseline="30000" dirty="0" smtClean="0">
                          <a:solidFill>
                            <a:srgbClr val="C00000"/>
                          </a:solidFill>
                          <a:effectLst/>
                        </a:rPr>
                        <a:t>th</a:t>
                      </a:r>
                      <a:r>
                        <a:rPr lang="en-US" b="0" i="0" dirty="0" smtClean="0">
                          <a:solidFill>
                            <a:srgbClr val="C00000"/>
                          </a:solidFill>
                          <a:effectLst/>
                        </a:rPr>
                        <a:t> meeting.</a:t>
                      </a:r>
                      <a:endParaRPr lang="en-US" b="0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1" algn="l" rtl="0" fontAlgn="base"/>
                      <a:endParaRPr lang="en-US" sz="1200" b="0" i="0" baseline="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6019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</a:rPr>
                        <a:t>ACCJC    Goal: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</a:rPr>
                        <a:t>Submit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b="0" i="0" baseline="0" dirty="0" smtClean="0">
                          <a:solidFill>
                            <a:srgbClr val="C00000"/>
                          </a:solidFill>
                          <a:effectLst/>
                        </a:rPr>
                        <a:t>July 15</a:t>
                      </a:r>
                      <a:r>
                        <a:rPr lang="en-US" b="0" i="0" baseline="30000" dirty="0" smtClean="0">
                          <a:solidFill>
                            <a:srgbClr val="C00000"/>
                          </a:solidFill>
                          <a:effectLst/>
                        </a:rPr>
                        <a:t>th</a:t>
                      </a:r>
                      <a:r>
                        <a:rPr lang="en-US" b="0" i="0" baseline="0" dirty="0" smtClean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[or earlier]</a:t>
                      </a:r>
                    </a:p>
                    <a:p>
                      <a:pPr algn="l" rtl="0" fontAlgn="base"/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ACCJC    Deadline: September. 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3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C6E10-D82B-4DD6-92CC-D83E31B3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204"/>
            <a:ext cx="10515600" cy="3405674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A32B30"/>
                </a:solidFill>
              </a:rPr>
              <a:t>Thank </a:t>
            </a:r>
            <a:r>
              <a:rPr lang="en-US" sz="4900" b="1" dirty="0" smtClean="0">
                <a:solidFill>
                  <a:srgbClr val="A32B30"/>
                </a:solidFill>
              </a:rPr>
              <a:t>you for your support throughout this process</a:t>
            </a:r>
            <a:r>
              <a:rPr lang="en-US" sz="4900" dirty="0" smtClean="0">
                <a:solidFill>
                  <a:srgbClr val="A32B3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Brought to you under the auspices of</a:t>
            </a:r>
            <a:br>
              <a:rPr lang="en-US" sz="3600" dirty="0" smtClean="0"/>
            </a:br>
            <a:r>
              <a:rPr lang="en-US" sz="3600" dirty="0" smtClean="0"/>
              <a:t> the AIQ Committee</a:t>
            </a:r>
            <a:br>
              <a:rPr lang="en-US" sz="3600" dirty="0" smtClean="0"/>
            </a:br>
            <a:r>
              <a:rPr lang="en-US" sz="3600" dirty="0" smtClean="0"/>
              <a:t> and ACCJC Midterm Report Team.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226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F2DCFC1-1C0F-460E-8AC0-82FDACE421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8300" y="478961"/>
            <a:ext cx="103632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/>
              <a:t>2018	External Evaluation Visit </a:t>
            </a:r>
          </a:p>
          <a:p>
            <a:pPr marL="0" indent="0">
              <a:buNone/>
            </a:pPr>
            <a:r>
              <a:rPr lang="en-US" sz="2400" b="1"/>
              <a:t>		Accreditation Reaffirmed for 7 Years! </a:t>
            </a:r>
          </a:p>
          <a:p>
            <a:pPr marL="0" indent="0">
              <a:buNone/>
            </a:pPr>
            <a:r>
              <a:rPr lang="en-US" sz="2400" b="1"/>
              <a:t>		No Recommendations!</a:t>
            </a:r>
            <a:endParaRPr lang="en-US" sz="3600" b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694EE8-17B4-4239-A512-55E3DFAC168E}"/>
              </a:ext>
            </a:extLst>
          </p:cNvPr>
          <p:cNvCxnSpPr>
            <a:cxnSpLocks/>
          </p:cNvCxnSpPr>
          <p:nvPr/>
        </p:nvCxnSpPr>
        <p:spPr>
          <a:xfrm>
            <a:off x="906011" y="1065402"/>
            <a:ext cx="0" cy="2896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9D38E6-B4E6-4392-87DD-C170986C23B1}"/>
              </a:ext>
            </a:extLst>
          </p:cNvPr>
          <p:cNvCxnSpPr>
            <a:cxnSpLocks/>
          </p:cNvCxnSpPr>
          <p:nvPr/>
        </p:nvCxnSpPr>
        <p:spPr>
          <a:xfrm>
            <a:off x="906011" y="3784834"/>
            <a:ext cx="0" cy="197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3">
            <a:extLst>
              <a:ext uri="{FF2B5EF4-FFF2-40B4-BE49-F238E27FC236}">
                <a16:creationId xmlns:a16="http://schemas.microsoft.com/office/drawing/2014/main" id="{CDC4A86E-0735-47A6-811F-0555E88525CD}"/>
              </a:ext>
            </a:extLst>
          </p:cNvPr>
          <p:cNvSpPr txBox="1">
            <a:spLocks/>
          </p:cNvSpPr>
          <p:nvPr/>
        </p:nvSpPr>
        <p:spPr>
          <a:xfrm>
            <a:off x="368300" y="5763237"/>
            <a:ext cx="103632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/>
              <a:t>2025	Next Accreditation Visit!</a:t>
            </a:r>
          </a:p>
        </p:txBody>
      </p:sp>
    </p:spTree>
    <p:extLst>
      <p:ext uri="{BB962C8B-B14F-4D97-AF65-F5344CB8AC3E}">
        <p14:creationId xmlns:p14="http://schemas.microsoft.com/office/powerpoint/2010/main" val="21794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F2DCFC1-1C0F-460E-8AC0-82FDACE421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8300" y="478961"/>
            <a:ext cx="103632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 dirty="0"/>
              <a:t>2018	External Evaluation Visit </a:t>
            </a:r>
          </a:p>
          <a:p>
            <a:pPr marL="0" indent="0">
              <a:buNone/>
            </a:pPr>
            <a:r>
              <a:rPr lang="en-US" sz="2400" b="1" dirty="0"/>
              <a:t>		Accreditation Reaffirmed for 7 Years! </a:t>
            </a:r>
          </a:p>
          <a:p>
            <a:pPr marL="0" indent="0">
              <a:buNone/>
            </a:pPr>
            <a:r>
              <a:rPr lang="en-US" sz="2400" b="1" dirty="0"/>
              <a:t>		No Recommendations!</a:t>
            </a:r>
            <a:endParaRPr lang="en-US" sz="36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694EE8-17B4-4239-A512-55E3DFAC168E}"/>
              </a:ext>
            </a:extLst>
          </p:cNvPr>
          <p:cNvCxnSpPr>
            <a:cxnSpLocks/>
          </p:cNvCxnSpPr>
          <p:nvPr/>
        </p:nvCxnSpPr>
        <p:spPr>
          <a:xfrm>
            <a:off x="906011" y="1065402"/>
            <a:ext cx="0" cy="1883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9D38E6-B4E6-4392-87DD-C170986C23B1}"/>
              </a:ext>
            </a:extLst>
          </p:cNvPr>
          <p:cNvCxnSpPr>
            <a:cxnSpLocks/>
          </p:cNvCxnSpPr>
          <p:nvPr/>
        </p:nvCxnSpPr>
        <p:spPr>
          <a:xfrm>
            <a:off x="906011" y="3498288"/>
            <a:ext cx="0" cy="2264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3">
            <a:extLst>
              <a:ext uri="{FF2B5EF4-FFF2-40B4-BE49-F238E27FC236}">
                <a16:creationId xmlns:a16="http://schemas.microsoft.com/office/drawing/2014/main" id="{CDC4A86E-0735-47A6-811F-0555E88525CD}"/>
              </a:ext>
            </a:extLst>
          </p:cNvPr>
          <p:cNvSpPr txBox="1">
            <a:spLocks/>
          </p:cNvSpPr>
          <p:nvPr/>
        </p:nvSpPr>
        <p:spPr>
          <a:xfrm>
            <a:off x="368300" y="5763237"/>
            <a:ext cx="103632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2025	Next Accreditation Visit!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B4C247DB-C357-4CAA-B56A-0BD9DA639CE1}"/>
              </a:ext>
            </a:extLst>
          </p:cNvPr>
          <p:cNvSpPr txBox="1">
            <a:spLocks/>
          </p:cNvSpPr>
          <p:nvPr/>
        </p:nvSpPr>
        <p:spPr>
          <a:xfrm>
            <a:off x="368300" y="2949164"/>
            <a:ext cx="10363200" cy="10982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lain" startAt="2022"/>
            </a:pPr>
            <a:r>
              <a:rPr lang="en-US" sz="3600" b="1" dirty="0">
                <a:solidFill>
                  <a:srgbClr val="C00000"/>
                </a:solidFill>
              </a:rPr>
              <a:t> 	Midterm Report!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 Update on plans and goals set during previous evaluation visit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0A1E0-6D57-49F8-992D-A2F4C860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2505412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>
                <a:solidFill>
                  <a:srgbClr val="C00000"/>
                </a:solidFill>
                <a:latin typeface="+mn-lt"/>
              </a:rPr>
              <a:t>ACCJC Guidelines for Preparing Institutional Midterm Reports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7C76EAF-025C-4DC5-87FA-0604287A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345" r="-27570" b="22280"/>
          <a:stretch/>
        </p:blipFill>
        <p:spPr>
          <a:xfrm>
            <a:off x="1" y="10"/>
            <a:ext cx="8966199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10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26" y="184558"/>
            <a:ext cx="10503018" cy="8389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C00000"/>
                </a:solidFill>
                <a:latin typeface="+mn-lt"/>
              </a:rPr>
              <a:t>Plans Arising from the 2018 Self-Evaluation Process</a:t>
            </a:r>
            <a:endParaRPr lang="en-US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2633788-E40A-4F54-9400-1AF6CDFA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06695"/>
              </p:ext>
            </p:extLst>
          </p:nvPr>
        </p:nvGraphicFramePr>
        <p:xfrm>
          <a:off x="590026" y="1174458"/>
          <a:ext cx="10189827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0189827">
                  <a:extLst>
                    <a:ext uri="{9D8B030D-6E8A-4147-A177-3AD203B41FA5}">
                      <a16:colId xmlns:a16="http://schemas.microsoft.com/office/drawing/2014/main" val="4277280387"/>
                    </a:ext>
                  </a:extLst>
                </a:gridCol>
              </a:tblGrid>
              <a:tr h="411104">
                <a:tc>
                  <a:txBody>
                    <a:bodyPr/>
                    <a:lstStyle/>
                    <a:p>
                      <a:r>
                        <a:rPr lang="en-US" sz="2400" b="1"/>
                        <a:t>Initiatives</a:t>
                      </a:r>
                      <a:endParaRPr lang="en-US" sz="20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6474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0"/>
                        <a:t>Curriculum Development and Assessment using </a:t>
                      </a:r>
                      <a:r>
                        <a:rPr lang="en-US" sz="1800" b="0" err="1"/>
                        <a:t>eLumen</a:t>
                      </a:r>
                      <a:endParaRPr lang="en-US" sz="18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1222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Visually represent clear pathways through the Program Pathways Mapper tool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7720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Strategically expand dual enrollment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0010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Scale up Summer Bridge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8478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Launch the Pathways Program Mapper 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7454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Redesign student support services, specifically the role of educational advisors 	</a:t>
                      </a:r>
                      <a:endParaRPr lang="en-US" sz="18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1855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>
                          <a:solidFill>
                            <a:schemeClr val="dk1"/>
                          </a:solidFill>
                        </a:rPr>
                        <a:t>Implement the Facilities Master Plan using the funds secured through the Measure J Bond 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6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8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427839"/>
            <a:ext cx="11288128" cy="1317072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Reporting on Quality Improvements</a:t>
            </a:r>
            <a:br>
              <a:rPr lang="en-US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43BCB19-904E-4366-9FB0-45325D97866C}"/>
              </a:ext>
            </a:extLst>
          </p:cNvPr>
          <p:cNvSpPr txBox="1">
            <a:spLocks/>
          </p:cNvSpPr>
          <p:nvPr/>
        </p:nvSpPr>
        <p:spPr>
          <a:xfrm>
            <a:off x="545284" y="1744910"/>
            <a:ext cx="11404670" cy="4437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Response to Recommendation for Improvement</a:t>
            </a:r>
          </a:p>
          <a:p>
            <a:pPr algn="l">
              <a:lnSpc>
                <a:spcPct val="120000"/>
              </a:lnSpc>
            </a:pPr>
            <a:endParaRPr lang="en-US" sz="1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Reflection on Improving Institutional Performance: Student Learning Outcomes</a:t>
            </a:r>
          </a:p>
          <a:p>
            <a:pPr algn="l">
              <a:lnSpc>
                <a:spcPct val="120000"/>
              </a:lnSpc>
            </a:pPr>
            <a:endParaRPr lang="en-US" sz="1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>
                <a:latin typeface="Calibri" panose="020F0502020204030204" pitchFamily="34" charset="0"/>
                <a:cs typeface="Calibri" panose="020F0502020204030204" pitchFamily="34" charset="0"/>
              </a:rPr>
              <a:t>Reflection on Improving Institutional Performance: Institution Set Standards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Quality Focus Projects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29466-1FD2-4AF4-8F90-FB9A67E2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/>
              <a:t>1: Clarify the Path with Program Pathways Mapper</a:t>
            </a:r>
          </a:p>
          <a:p>
            <a:pPr marL="0" indent="0">
              <a:buNone/>
            </a:pPr>
            <a:endParaRPr lang="en-US" sz="4000" b="1"/>
          </a:p>
          <a:p>
            <a:pPr marL="0" indent="0">
              <a:buNone/>
            </a:pPr>
            <a:r>
              <a:rPr lang="en-US" sz="4000" b="1"/>
              <a:t>2: Keep Students on the Path by Scaling and Integrating Student Support and Learning</a:t>
            </a: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686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Fiscal Reporting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29466-1FD2-4AF4-8F90-FB9A67E2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1: No enhanced fiscal monitoring required, thus no explanations of processes required. </a:t>
            </a:r>
            <a:endParaRPr lang="en-US" sz="4000" b="1" dirty="0">
              <a:cs typeface="Calibri"/>
            </a:endParaRP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2: Provide a copy of the most recent Annual Fiscal Report.</a:t>
            </a:r>
            <a:endParaRPr lang="en-US" sz="4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14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4E30-E575-40DE-8FB6-8E5A678B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87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Transparency in Action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2800" b="1" dirty="0" smtClean="0"/>
              <a:t>The following consultations were held to solicit feedback, </a:t>
            </a:r>
            <a:br>
              <a:rPr lang="en-US" sz="2800" b="1" dirty="0" smtClean="0"/>
            </a:br>
            <a:r>
              <a:rPr lang="en-US" sz="2800" b="1" dirty="0" smtClean="0"/>
              <a:t>as many of you have experienced.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557270"/>
              </p:ext>
            </p:extLst>
          </p:nvPr>
        </p:nvGraphicFramePr>
        <p:xfrm>
          <a:off x="819540" y="2683324"/>
          <a:ext cx="10534260" cy="3474720"/>
        </p:xfrm>
        <a:graphic>
          <a:graphicData uri="http://schemas.openxmlformats.org/drawingml/2006/table">
            <a:tbl>
              <a:tblPr/>
              <a:tblGrid>
                <a:gridCol w="5277478">
                  <a:extLst>
                    <a:ext uri="{9D8B030D-6E8A-4147-A177-3AD203B41FA5}">
                      <a16:colId xmlns:a16="http://schemas.microsoft.com/office/drawing/2014/main" val="256040524"/>
                    </a:ext>
                  </a:extLst>
                </a:gridCol>
                <a:gridCol w="5256782">
                  <a:extLst>
                    <a:ext uri="{9D8B030D-6E8A-4147-A177-3AD203B41FA5}">
                      <a16:colId xmlns:a16="http://schemas.microsoft.com/office/drawing/2014/main" val="1877040717"/>
                    </a:ext>
                  </a:extLst>
                </a:gridCol>
              </a:tblGrid>
              <a:tr h="29897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Senate 1</a:t>
                      </a:r>
                      <a:r>
                        <a:rPr lang="en-US" sz="1800" b="0" i="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Read                   03/15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Senate 2</a:t>
                      </a:r>
                      <a:r>
                        <a:rPr lang="en-US" sz="1800" b="0" i="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Read                  03/30 </a:t>
                      </a:r>
                      <a:endParaRPr lang="en-US" sz="18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497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Administrative Council                          03/14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Curriculum Committee                         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03/10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90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Information Systems and Instructional Technology Committee                       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03/07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 Government Association          03/09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865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Faculty Chair &amp; Directors’ Council                                                  03/04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Assessment Committee                        03/04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999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 Gov. Assoc. Exec Board          03/02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Campus Wide Open Forum                   03/03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6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 Review Committee                 03/01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Facilities &amp; Sustainability Committee  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03/02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258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Committee                                 02/28 </a:t>
                      </a:r>
                      <a:endParaRPr lang="en-US" sz="18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Guided Pathways Strategies Team     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02/28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06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AIQ Committee                                      02/08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Enrollment Management Committee   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02/17 </a:t>
                      </a:r>
                      <a:endParaRPr lang="en-US" sz="1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5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8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99F5FDE89EA40BA3C2BC51148EF53" ma:contentTypeVersion="14" ma:contentTypeDescription="Create a new document." ma:contentTypeScope="" ma:versionID="41770923b3bf105a3d4d70166cfe4f55">
  <xsd:schema xmlns:xsd="http://www.w3.org/2001/XMLSchema" xmlns:xs="http://www.w3.org/2001/XMLSchema" xmlns:p="http://schemas.microsoft.com/office/2006/metadata/properties" xmlns:ns3="0b1fd2ce-be47-40af-a854-d7ff8d310ba5" xmlns:ns4="585d49c8-389c-47bd-832a-51e0da33a897" targetNamespace="http://schemas.microsoft.com/office/2006/metadata/properties" ma:root="true" ma:fieldsID="962271f6abe86fbbabe61889f2a59300" ns3:_="" ns4:_="">
    <xsd:import namespace="0b1fd2ce-be47-40af-a854-d7ff8d310ba5"/>
    <xsd:import namespace="585d49c8-389c-47bd-832a-51e0da33a8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d2ce-be47-40af-a854-d7ff8d31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d49c8-389c-47bd-832a-51e0da33a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7DBA95-2CCC-46CF-9ACF-087C2A79D07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1fd2ce-be47-40af-a854-d7ff8d310ba5"/>
    <ds:schemaRef ds:uri="585d49c8-389c-47bd-832a-51e0da33a89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E4A191-88D6-4A30-948C-C252239B9D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CC74E-B5CD-471E-B19C-3BD79D8B2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d2ce-be47-40af-a854-d7ff8d310ba5"/>
    <ds:schemaRef ds:uri="585d49c8-389c-47bd-832a-51e0da33a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895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Accreditation Midterm Report Update  College Council  April 8th, 2022</vt:lpstr>
      <vt:lpstr>PowerPoint Presentation</vt:lpstr>
      <vt:lpstr>PowerPoint Presentation</vt:lpstr>
      <vt:lpstr>ACCJC Guidelines for Preparing Institutional Midterm Reports</vt:lpstr>
      <vt:lpstr>Plans Arising from the 2018 Self-Evaluation Process</vt:lpstr>
      <vt:lpstr>Institutional Reporting on Quality Improvements </vt:lpstr>
      <vt:lpstr>Quality Focus Projects</vt:lpstr>
      <vt:lpstr>Fiscal Reporting</vt:lpstr>
      <vt:lpstr>Transparency in Action  The following consultations were held to solicit feedback,  as many of you have experienced.</vt:lpstr>
      <vt:lpstr>Current Status</vt:lpstr>
      <vt:lpstr>Timeline for Approval</vt:lpstr>
      <vt:lpstr>Thank you for your support throughout this process.  Brought to you under the auspices of  the AIQ Committee  and ACCJC Midterm Report Team.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gamaliel.ocampo@bakersfieldcollege.edu;jstratto@bakersfieldcollege.edu</dc:creator>
  <cp:lastModifiedBy>Debra Anderson</cp:lastModifiedBy>
  <cp:revision>48</cp:revision>
  <dcterms:created xsi:type="dcterms:W3CDTF">2019-12-12T19:29:56Z</dcterms:created>
  <dcterms:modified xsi:type="dcterms:W3CDTF">2022-04-07T00:52:44Z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0x010100E3099F5FDE89EA40BA3C2BC51148EF53</vt:lpwstr>
  </property>
</Properties>
</file>