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4"/>
    <p:sldMasterId id="2147483726" r:id="rId5"/>
  </p:sldMasterIdLst>
  <p:notesMasterIdLst>
    <p:notesMasterId r:id="rId13"/>
  </p:notesMasterIdLst>
  <p:handoutMasterIdLst>
    <p:handoutMasterId r:id="rId14"/>
  </p:handoutMasterIdLst>
  <p:sldIdLst>
    <p:sldId id="332" r:id="rId6"/>
    <p:sldId id="312" r:id="rId7"/>
    <p:sldId id="325" r:id="rId8"/>
    <p:sldId id="324" r:id="rId9"/>
    <p:sldId id="344" r:id="rId10"/>
    <p:sldId id="345" r:id="rId11"/>
    <p:sldId id="323" r:id="rId12"/>
  </p:sldIdLst>
  <p:sldSz cx="12192000" cy="6858000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78246" autoAdjust="0"/>
  </p:normalViewPr>
  <p:slideViewPr>
    <p:cSldViewPr snapToGrid="0" snapToObjects="1">
      <p:cViewPr varScale="1">
        <p:scale>
          <a:sx n="90" d="100"/>
          <a:sy n="90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237BDDE-319D-E541-B289-2D2975011D47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B0BB32-FB17-D44B-803F-D80DEA32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56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06F35B-2540-0340-8DB5-C4DD7F11A9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C2D14F-A8A3-424E-AF16-C8FA91C9A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2D14F-A8A3-424E-AF16-C8FA91C9A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C5D7A-661E-4383-8961-2E5635E8EA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53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2D14F-A8A3-424E-AF16-C8FA91C9AB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0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2D14F-A8A3-424E-AF16-C8FA91C9AB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6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C5D7A-661E-4383-8961-2E5635E8EA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C5D7A-661E-4383-8961-2E5635E8EA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14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C5D7A-661E-4383-8961-2E5635E8EA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7334878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89633" y="551434"/>
            <a:ext cx="3945627" cy="56927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6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95999" y="0"/>
            <a:ext cx="6096000" cy="6252755"/>
          </a:xfrm>
          <a:pattFill prst="pct5">
            <a:fgClr>
              <a:schemeClr val="tx1">
                <a:lumMod val="50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351" baseline="0">
                <a:latin typeface="+mj-lt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684104"/>
            <a:ext cx="4945912" cy="1325563"/>
          </a:xfrm>
        </p:spPr>
        <p:txBody>
          <a:bodyPr anchor="t">
            <a:no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7446630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2527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6"/>
          <a:stretch/>
        </p:blipFill>
        <p:spPr>
          <a:xfrm>
            <a:off x="0" y="0"/>
            <a:ext cx="12192000" cy="62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9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057318D-FBF9-E04A-9D2B-A6F8E34685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7D2C05-06CB-D94D-B1C0-4B7EA32A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F233AF-FA01-A046-BCE3-B3D757F9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0F9DB-FF5D-D249-A4AE-CABB6968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F0C924-4B9C-0B42-BC3D-5E0559EF25C8}"/>
              </a:ext>
            </a:extLst>
          </p:cNvPr>
          <p:cNvSpPr/>
          <p:nvPr userDrawn="1"/>
        </p:nvSpPr>
        <p:spPr>
          <a:xfrm>
            <a:off x="0" y="6249798"/>
            <a:ext cx="12192000" cy="608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1503F4-2B1C-FC43-82BF-84EADF134C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79976" y="6319315"/>
            <a:ext cx="1192924" cy="40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4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8190-13AE-46F8-BCA4-6829AA81D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1E60D-E04D-4EF0-A4F6-E5755C5EA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22F38-3A14-469E-8320-49A03364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8E55B-A13C-45FB-8300-DDDE77EC7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1C308-D65E-41D2-BCF1-26A186B3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56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78576-AD54-485E-8CFA-91A18695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0DA69-B166-452C-90D6-2FE37994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8CDEA-A36F-432A-ACED-F909E267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FC7A4-ABF5-4FAE-96C6-D3828505C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2BDF5-35BC-4CA4-885B-E33F79E1D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45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B1F8-EB6D-449A-9DCE-C95A87A5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8AC33-C157-46E7-A527-DA1FDBF52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91DCC-F58A-4AEB-8601-DAF5A93D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E1D29-3A33-46E5-ADF5-9D8F0F5C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818AA-27D4-494E-B045-56058965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91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2609-0B89-4D17-A58E-5176E536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446DB-A0DB-441D-B332-FDBC00E7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1392B-9D50-4B31-A481-627E13867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8398A-808B-45A0-9B3E-E336616E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73F49-D490-4EAD-BC1B-B559ABFD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A450D-F996-4DFF-807A-BBC2049B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68EF3-0B0F-4F0A-AC5B-5C090730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69044-72F2-4CB3-A12C-882DFE365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AFBA8-C4DB-48EA-93E0-DEA36CC2C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F4FBF-9C75-480E-93A7-42A171D2B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0BA95-F091-4419-98F0-14146BD99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64C46-3247-4A10-B45C-549C9F30C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AD387C-30D1-4D18-A995-26364E86C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73916-3AE6-4045-AE30-D338B30F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41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34B6-F17D-4BE4-8BD5-C55E9DA5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1CD05-0D16-407E-ADE4-30C9DDAA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A998A-DE84-4BD8-9D3D-CCF5C6AF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4C5C0-B1F5-4BF9-82E7-A8245EB3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D8863-4C24-4E21-AC20-19A4F31FA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335B0-F871-4439-9AD7-EFF422D6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C4023-2160-4CBA-8D83-3D7A179C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13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6EEE8-9B9D-4484-8171-EEA8B8DD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632C1-BAA3-4A39-8AE1-DC4C66D1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28AB3-9A15-414C-87E2-358139172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13FE0-1939-49FD-9BA5-253BE53D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324A5-AFF7-4E89-8691-7CD5CB52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FFF09-BA2D-449F-B81D-09A79ABA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1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E14C-1F07-46FB-84A5-D24010C2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3A835-4101-4CF9-A72D-C718ACE91C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E259E-A355-4979-9C34-9CAE4DAED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ABB75-E1BA-4037-8503-A6148529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053D9-8BC7-4571-9A4B-998A73B5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E4F47-54E5-459B-A8E8-6CBC0E4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1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71E76-47BA-4E72-9716-994A2FC02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4363-1A40-406E-BAB1-11F634280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A27EC-6B13-4A75-9FBC-25E23702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7A52E-A947-418E-8168-2BA2B6BA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0ED56-12E6-4F92-B8C7-8075FEA0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3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C7F76B-D2A5-4EC6-9C24-C569E26CD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7CC1D-C56D-42AA-99C8-DA018AF6A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E3496-1B11-4F04-B3CC-73D9EF262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89227-5014-4CD6-B9FA-EA038D5A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507C5-EFD3-4C83-8D5C-090F69F1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0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8852088" y="734016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>
                    <a:lumMod val="95000"/>
                  </a:schemeClr>
                </a:solidFill>
                <a:latin typeface="Cambria" charset="0"/>
                <a:ea typeface="Cambria" charset="0"/>
                <a:cs typeface="Cambria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2017 Spring Opening Day | </a:t>
            </a:r>
            <a:fld id="{3A830BE1-3312-9048-8902-FA3CE5786C52}" type="slidenum">
              <a:rPr lang="en-US" sz="1100" smtClean="0"/>
              <a:pPr/>
              <a:t>‹#›</a:t>
            </a:fld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0760" y="7057390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1D03546-B844-4944-847C-635E6083499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34717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C518-9CD0-DE49-AD0D-C4D56AC6C5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0"/>
            <a:ext cx="12192000" cy="609600"/>
          </a:xfrm>
          <a:prstGeom prst="rect">
            <a:avLst/>
          </a:prstGeom>
        </p:spPr>
      </p:pic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8801100" y="767890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>
                    <a:lumMod val="95000"/>
                  </a:schemeClr>
                </a:solidFill>
                <a:latin typeface="Cambria" charset="0"/>
                <a:ea typeface="Cambria" charset="0"/>
                <a:cs typeface="Cambria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2017 Spring Opening Day | </a:t>
            </a:r>
            <a:fld id="{3A830BE1-3312-9048-8902-FA3CE5786C52}" type="slidenum">
              <a:rPr lang="en-US" sz="1100" smtClean="0"/>
              <a:pPr/>
              <a:t>‹#›</a:t>
            </a:fld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760" y="6356351"/>
            <a:ext cx="1326040" cy="45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5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672" r:id="rId12"/>
    <p:sldLayoutId id="2147483677" r:id="rId13"/>
    <p:sldLayoutId id="2147483674" r:id="rId14"/>
    <p:sldLayoutId id="214748370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pperplate Gothic Bold" panose="020E07050202060204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F1781-8A59-4C1E-9207-B5A570DB0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47D9D-9B43-4287-BB17-0C6CCBFD2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C721F-9EF4-495C-8885-7875DF7EC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C8BCD-6A26-4609-ADE8-0549FC51E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511A-D14F-4177-B01A-C12DEE277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A859-7609-4A72-9C31-BD9687A10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6055B9-0B37-4878-B19B-5215AB1BF19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48000" y="0"/>
            <a:ext cx="9144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D6A22F-248A-4773-8965-938C1D17804B}"/>
              </a:ext>
            </a:extLst>
          </p:cNvPr>
          <p:cNvSpPr/>
          <p:nvPr userDrawn="1"/>
        </p:nvSpPr>
        <p:spPr>
          <a:xfrm>
            <a:off x="0" y="6249798"/>
            <a:ext cx="12192000" cy="6082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8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crecords@kccd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melda.valdez@bakersfieldcollege.edu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ben.perlado@bakersfieldcollege.edu" TargetMode="External"/><Relationship Id="rId5" Type="http://schemas.openxmlformats.org/officeDocument/2006/relationships/hyperlink" Target="mailto:michelle.pena@bakersfieldcollege.edu" TargetMode="External"/><Relationship Id="rId4" Type="http://schemas.openxmlformats.org/officeDocument/2006/relationships/hyperlink" Target="mailto:marimarq@bakersfieldcolleg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Graduation Increase Initiative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Imelda Simos-Valdez</a:t>
            </a:r>
          </a:p>
          <a:p>
            <a:r>
              <a:rPr lang="en-US" dirty="0"/>
              <a:t>Marisa Marquez</a:t>
            </a:r>
          </a:p>
          <a:p>
            <a:r>
              <a:rPr lang="en-US" dirty="0"/>
              <a:t>Michelle Smith</a:t>
            </a:r>
          </a:p>
          <a:p>
            <a:r>
              <a:rPr lang="en-US" dirty="0"/>
              <a:t>Ben Perlado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C518-9CD0-DE49-AD0D-C4D56AC6C5B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9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3920" y="771296"/>
            <a:ext cx="1011520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indent="0">
              <a:buClr>
                <a:srgbClr val="FEFEFE"/>
              </a:buClr>
              <a:buSzPct val="100000"/>
              <a:buNone/>
            </a:pPr>
            <a:r>
              <a:rPr lang="en-US" sz="2000" b="1" dirty="0">
                <a:latin typeface="Cambria"/>
                <a:ea typeface="Cambria"/>
                <a:cs typeface="Cambria"/>
                <a:sym typeface="Cambria"/>
              </a:rPr>
              <a:t>1. Target “Low Hanging Fruits” (Ben Perlado)</a:t>
            </a:r>
          </a:p>
          <a:p>
            <a:pPr marL="28575" indent="0">
              <a:buClr>
                <a:srgbClr val="FEFEFE"/>
              </a:buClr>
              <a:buSzPct val="100000"/>
              <a:buNone/>
            </a:pPr>
            <a:endParaRPr lang="en-US" sz="900" dirty="0">
              <a:latin typeface="Cambria"/>
              <a:ea typeface="Cambria"/>
              <a:cs typeface="Cambria"/>
              <a:sym typeface="Cambria"/>
            </a:endParaRPr>
          </a:p>
          <a:p>
            <a:pPr marL="371475" indent="-342900">
              <a:buClr>
                <a:srgbClr val="FEFEFE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Potential ADT 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Potential AS/AA 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Potential Certificates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Graduated – two reverse transfer (graduated not transferred / transferred not graduated)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arenR"/>
            </a:pPr>
            <a:endParaRPr lang="en-US" sz="900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sz="2000" b="1" dirty="0">
                <a:latin typeface="Cambria"/>
                <a:ea typeface="Cambria"/>
                <a:cs typeface="Cambria"/>
                <a:sym typeface="Cambria"/>
              </a:rPr>
              <a:t>2. Prioritization – Efficiency of Workflow</a:t>
            </a:r>
          </a:p>
          <a:p>
            <a:pPr marL="28575">
              <a:buClr>
                <a:srgbClr val="FEFEFE"/>
              </a:buClr>
              <a:buSzPct val="100000"/>
            </a:pPr>
            <a:endParaRPr lang="en-US" sz="900" b="1" dirty="0">
              <a:latin typeface="Cambria"/>
              <a:ea typeface="Cambria"/>
              <a:cs typeface="Cambria"/>
              <a:sym typeface="Cambria"/>
            </a:endParaRP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/>
                <a:ea typeface="Cambria"/>
                <a:cs typeface="Cambria"/>
                <a:sym typeface="Cambria"/>
              </a:rPr>
              <a:t>Spring</a:t>
            </a: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latin typeface="Cambria"/>
                <a:ea typeface="Cambria"/>
                <a:cs typeface="Cambria"/>
                <a:sym typeface="Cambria"/>
              </a:rPr>
              <a:t>green,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Cambria"/>
                <a:ea typeface="Cambria"/>
                <a:cs typeface="Cambria"/>
                <a:sym typeface="Cambria"/>
              </a:rPr>
              <a:t>blue, </a:t>
            </a:r>
            <a:r>
              <a:rPr lang="en-US" sz="2000" b="1" i="1" dirty="0">
                <a:solidFill>
                  <a:srgbClr val="FFFF00"/>
                </a:solidFill>
                <a:latin typeface="Cambria"/>
                <a:ea typeface="Cambria"/>
                <a:cs typeface="Cambria"/>
                <a:sym typeface="Cambria"/>
              </a:rPr>
              <a:t>yellow</a:t>
            </a: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 for students who qualifies for another degree, </a:t>
            </a:r>
            <a:r>
              <a:rPr lang="en-US" sz="2000" b="1" i="1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orange</a:t>
            </a:r>
            <a:r>
              <a:rPr lang="en-US" sz="2000" b="1" i="1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with 1-3 classes (if classes needed offered spring 2022)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/>
                <a:ea typeface="Cambria"/>
                <a:cs typeface="Cambria"/>
                <a:sym typeface="Cambria"/>
              </a:rPr>
              <a:t>Summer</a:t>
            </a:r>
            <a:r>
              <a:rPr lang="en-US" sz="20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 Orange (recovery/overload)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Fall</a:t>
            </a: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  Orange &amp; Red</a:t>
            </a:r>
          </a:p>
          <a:p>
            <a:pPr marL="28575">
              <a:buClr>
                <a:srgbClr val="FEFEFE"/>
              </a:buClr>
              <a:buSzPct val="100000"/>
            </a:pPr>
            <a:endParaRPr lang="en-US" sz="900" dirty="0">
              <a:latin typeface="Cambria"/>
              <a:ea typeface="Cambria"/>
              <a:cs typeface="Cambria"/>
              <a:sym typeface="Wingdings" panose="05000000000000000000" pitchFamily="2" charset="2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sz="2000" b="1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3. Training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- not the same as our previous grad check events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- provided preliminary review for all students on the list (no sign up)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- increase spring late start enrollment</a:t>
            </a:r>
          </a:p>
          <a:p>
            <a:pPr marL="371475" indent="-342900">
              <a:buClr>
                <a:srgbClr val="FEFEFE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mbria"/>
                <a:ea typeface="Cambria"/>
                <a:cs typeface="Cambria"/>
                <a:sym typeface="Wingdings" panose="05000000000000000000" pitchFamily="2" charset="2"/>
              </a:rPr>
              <a:t>- increase mid-year transfer rate to CSUB (ADT)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sz="2400" dirty="0"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2400" dirty="0">
                <a:latin typeface="Cambria"/>
                <a:ea typeface="Cambria"/>
                <a:cs typeface="Cambria"/>
                <a:sym typeface="Cambria"/>
              </a:rPr>
            </a:br>
            <a:endParaRPr lang="en-US" sz="24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3920" y="-102885"/>
            <a:ext cx="10505440" cy="130386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16727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32440" cy="1325563"/>
          </a:xfrm>
        </p:spPr>
        <p:txBody>
          <a:bodyPr/>
          <a:lstStyle/>
          <a:p>
            <a:pPr algn="l"/>
            <a:r>
              <a:rPr lang="en-US" dirty="0"/>
              <a:t>Color Coding for Team A &amp;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63" y="1981200"/>
            <a:ext cx="11663187" cy="23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8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187"/>
            <a:ext cx="11084560" cy="1325563"/>
          </a:xfrm>
        </p:spPr>
        <p:txBody>
          <a:bodyPr/>
          <a:lstStyle/>
          <a:p>
            <a:pPr algn="l"/>
            <a:r>
              <a:rPr lang="en-US" dirty="0"/>
              <a:t>Division: Teams A &amp; B </a:t>
            </a:r>
            <a:br>
              <a:rPr lang="en-US" dirty="0"/>
            </a:br>
            <a:r>
              <a:rPr lang="en-US" dirty="0"/>
              <a:t>(Team Captains)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9276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/>
              <a:t>Captains / Teams Communication </a:t>
            </a:r>
            <a:r>
              <a:rPr lang="en-US" dirty="0"/>
              <a:t>– used Microsoft group Teams (Affinities – DSPS/Veterans/EOPS/CalWORKs/AB540/Athletics/Job Spot, Counseling/Advising, A&amp;R, SID, Rural Initiatives, CTE, Student Life)</a:t>
            </a:r>
          </a:p>
          <a:p>
            <a:pPr marL="0" lvl="0" indent="0">
              <a:buNone/>
            </a:pPr>
            <a:endParaRPr lang="en-US" sz="1700" dirty="0"/>
          </a:p>
          <a:p>
            <a:pPr marL="0" lvl="0" indent="0">
              <a:buNone/>
            </a:pPr>
            <a:r>
              <a:rPr lang="en-US" dirty="0"/>
              <a:t>Team A Duties </a:t>
            </a:r>
          </a:p>
          <a:p>
            <a:pPr lvl="1"/>
            <a:r>
              <a:rPr lang="en-US" dirty="0"/>
              <a:t>Complete grad check</a:t>
            </a:r>
          </a:p>
          <a:p>
            <a:pPr lvl="1"/>
            <a:r>
              <a:rPr lang="en-US" dirty="0"/>
              <a:t>Add notes on the SharePoint excel document </a:t>
            </a:r>
          </a:p>
          <a:p>
            <a:pPr lvl="1"/>
            <a:r>
              <a:rPr lang="en-US" dirty="0"/>
              <a:t>Copy excel notes for each student you complete a grad check for onto Starfish</a:t>
            </a:r>
          </a:p>
          <a:p>
            <a:pPr lvl="1"/>
            <a:r>
              <a:rPr lang="en-US" dirty="0"/>
              <a:t>If necessary, refer to the first list for notes if not included in the new spreadsheet (saved on the counseling drive) </a:t>
            </a:r>
          </a:p>
          <a:p>
            <a:pPr marL="0" indent="0">
              <a:buNone/>
            </a:pPr>
            <a:endParaRPr lang="en-US" sz="1900" dirty="0"/>
          </a:p>
          <a:p>
            <a:pPr marL="0" lvl="0" indent="0">
              <a:buNone/>
            </a:pPr>
            <a:r>
              <a:rPr lang="en-US" dirty="0"/>
              <a:t>Team B Duties</a:t>
            </a:r>
          </a:p>
          <a:p>
            <a:pPr lvl="1"/>
            <a:r>
              <a:rPr lang="en-US" dirty="0"/>
              <a:t>Use Team A’s notes on the SharePoint document to follow up with students, referencing the email sent. </a:t>
            </a:r>
          </a:p>
          <a:p>
            <a:pPr lvl="1"/>
            <a:r>
              <a:rPr lang="en-US" dirty="0"/>
              <a:t>Get students to review the email sent</a:t>
            </a:r>
          </a:p>
          <a:p>
            <a:pPr lvl="1"/>
            <a:r>
              <a:rPr lang="en-US" dirty="0"/>
              <a:t>Help them complete the Graduation Petition form and submit to </a:t>
            </a:r>
            <a:r>
              <a:rPr lang="en-US" u="sng" dirty="0">
                <a:hlinkClick r:id="rId3"/>
              </a:rPr>
              <a:t>bcrecords@kccd.edu</a:t>
            </a:r>
            <a:endParaRPr lang="en-US" dirty="0"/>
          </a:p>
          <a:p>
            <a:pPr lvl="1"/>
            <a:r>
              <a:rPr lang="en-US" dirty="0"/>
              <a:t>Help students register for any remaining classes – push for late start Spring classes (before summer and fall)</a:t>
            </a:r>
          </a:p>
          <a:p>
            <a:pPr lvl="1"/>
            <a:r>
              <a:rPr lang="en-US" dirty="0"/>
              <a:t>Do the Update Form (if needed)</a:t>
            </a:r>
          </a:p>
          <a:p>
            <a:pPr lvl="1"/>
            <a:r>
              <a:rPr lang="en-US" dirty="0"/>
              <a:t>Complete the CARES Act application for tuition assistance (if registering for classes)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3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36468" y="1696541"/>
            <a:ext cx="99360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>
              <a:buClr>
                <a:srgbClr val="FEFEFE"/>
              </a:buClr>
              <a:buSzPct val="100000"/>
            </a:pPr>
            <a:r>
              <a:rPr lang="en-US" sz="2400" b="1" dirty="0">
                <a:latin typeface="Cambria"/>
                <a:ea typeface="Cambria"/>
                <a:cs typeface="Cambria"/>
                <a:sym typeface="Cambria"/>
              </a:rPr>
              <a:t>1. Ocelot Text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2. Student Email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3. Postcard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4. Social Media (SGA &amp; Student Orgs)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5. Team B Calling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6. SID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7. Media Interviews (org by Monika Scott)</a:t>
            </a:r>
          </a:p>
          <a:p>
            <a:pPr marL="28575">
              <a:buClr>
                <a:srgbClr val="FEFEFE"/>
              </a:buClr>
              <a:buSzPct val="100000"/>
            </a:pPr>
            <a:endParaRPr lang="en-US" b="1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UPDATE: 2,074 petitions received for spring 2022 + 1,269 green &amp; blue pending submission of grad petition</a:t>
            </a:r>
            <a:endParaRPr lang="en-US" dirty="0">
              <a:latin typeface="Cambria"/>
              <a:ea typeface="Cambria"/>
              <a:cs typeface="Cambria"/>
              <a:sym typeface="Cambria"/>
            </a:endParaRPr>
          </a:p>
          <a:p>
            <a:pPr marL="485775" indent="-457200">
              <a:buClr>
                <a:srgbClr val="FEFEFE"/>
              </a:buClr>
              <a:buSzPct val="100000"/>
              <a:buAutoNum type="arabicParenR"/>
            </a:pPr>
            <a:endParaRPr lang="en-US" sz="2400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endParaRPr lang="en-US" sz="2400" b="1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sz="2400" dirty="0"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2400" dirty="0">
                <a:latin typeface="Cambria"/>
                <a:ea typeface="Cambria"/>
                <a:cs typeface="Cambria"/>
                <a:sym typeface="Cambria"/>
              </a:rPr>
            </a:br>
            <a:endParaRPr lang="en-US" sz="24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3920" y="553112"/>
            <a:ext cx="10505440" cy="130386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Student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7558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3920" y="1340834"/>
            <a:ext cx="1062920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>
              <a:buClr>
                <a:srgbClr val="FEFEFE"/>
              </a:buClr>
              <a:buSzPct val="100000"/>
            </a:pPr>
            <a:r>
              <a:rPr lang="en-US" sz="2400" b="1" u="sng" dirty="0">
                <a:latin typeface="Cambria"/>
                <a:ea typeface="Cambria"/>
                <a:cs typeface="Cambria"/>
                <a:sym typeface="Cambria"/>
              </a:rPr>
              <a:t>Challenge: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sz="2400" dirty="0">
                <a:latin typeface="Cambria"/>
                <a:ea typeface="Cambria"/>
                <a:cs typeface="Cambria"/>
                <a:sym typeface="Cambria"/>
              </a:rPr>
              <a:t>Starfish – Close to Completion List 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eriod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- 500K+ lines (5 years back)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eriod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 took last 3 years: condensed to 12,700 unduplicated number of students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eriod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 messaging went out to 12,700 students 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eriod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 found that many of these students graduated 5-10 years ago, some already with master’s degrees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eriod"/>
            </a:pPr>
            <a:endParaRPr lang="en-US" sz="1800" b="1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b="1" u="sng" dirty="0">
                <a:latin typeface="Cambria"/>
                <a:ea typeface="Cambria"/>
                <a:cs typeface="Cambria"/>
                <a:sym typeface="Cambria"/>
              </a:rPr>
              <a:t>Next Steps: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-OIE </a:t>
            </a:r>
            <a:r>
              <a:rPr lang="en-US" dirty="0" err="1">
                <a:latin typeface="Cambria"/>
                <a:ea typeface="Cambria"/>
                <a:cs typeface="Cambria"/>
                <a:sym typeface="Cambria"/>
              </a:rPr>
              <a:t>Cognos</a:t>
            </a: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 Report (Banner – system of record) – will be auto generated daily, monthly, quarterly, etc.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-Institutionalized Processes, streamlined procedures</a:t>
            </a:r>
          </a:p>
          <a:p>
            <a:pPr marL="28575">
              <a:buClr>
                <a:srgbClr val="FEFEFE"/>
              </a:buClr>
              <a:buSzPct val="100000"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-Survey / debriefing of all involved</a:t>
            </a:r>
          </a:p>
          <a:p>
            <a:pPr marL="485775" indent="-457200">
              <a:buClr>
                <a:srgbClr val="FEFEFE"/>
              </a:buClr>
              <a:buSzPct val="100000"/>
              <a:buAutoNum type="arabicParenR"/>
            </a:pPr>
            <a:endParaRPr lang="en-US" sz="2400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endParaRPr lang="en-US" sz="2400" b="1" dirty="0">
              <a:latin typeface="Cambria"/>
              <a:ea typeface="Cambria"/>
              <a:cs typeface="Cambria"/>
              <a:sym typeface="Cambria"/>
            </a:endParaRPr>
          </a:p>
          <a:p>
            <a:pPr marL="28575">
              <a:buClr>
                <a:srgbClr val="FEFEFE"/>
              </a:buClr>
              <a:buSzPct val="100000"/>
            </a:pPr>
            <a:r>
              <a:rPr lang="en-US" sz="2400" dirty="0"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2400" dirty="0">
                <a:latin typeface="Cambria"/>
                <a:ea typeface="Cambria"/>
                <a:cs typeface="Cambria"/>
                <a:sym typeface="Cambria"/>
              </a:rPr>
            </a:br>
            <a:endParaRPr lang="en-US" sz="24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3920" y="289875"/>
            <a:ext cx="10505440" cy="130386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Challenges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154578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2648" y="340468"/>
            <a:ext cx="5963921" cy="1421318"/>
          </a:xfrm>
        </p:spPr>
        <p:txBody>
          <a:bodyPr/>
          <a:lstStyle/>
          <a:p>
            <a:r>
              <a:rPr lang="en-US" dirty="0"/>
              <a:t>	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1963432"/>
            <a:ext cx="5495925" cy="3667124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Imelda Simos-Valdez</a:t>
            </a:r>
          </a:p>
          <a:p>
            <a:r>
              <a:rPr lang="en-US" dirty="0">
                <a:solidFill>
                  <a:srgbClr val="0070C0"/>
                </a:solidFill>
                <a:hlinkClick r:id="rId3"/>
              </a:rPr>
              <a:t>imelda.valdez@bakersfieldcollege.edu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(661) 395-4538</a:t>
            </a:r>
          </a:p>
          <a:p>
            <a:endParaRPr lang="en-US" dirty="0"/>
          </a:p>
          <a:p>
            <a:r>
              <a:rPr lang="en-US" dirty="0"/>
              <a:t>Marisa Marquez</a:t>
            </a:r>
          </a:p>
          <a:p>
            <a:r>
              <a:rPr lang="en-US" dirty="0">
                <a:hlinkClick r:id="rId4"/>
              </a:rPr>
              <a:t>marimarq@bakersfieldcollege.edu</a:t>
            </a:r>
            <a:endParaRPr lang="en-US" dirty="0"/>
          </a:p>
          <a:p>
            <a:r>
              <a:rPr lang="en-US" dirty="0"/>
              <a:t>(661) 395-4881</a:t>
            </a:r>
          </a:p>
          <a:p>
            <a:endParaRPr lang="en-US" dirty="0"/>
          </a:p>
          <a:p>
            <a:r>
              <a:rPr lang="en-US" dirty="0"/>
              <a:t>Michelle Smith</a:t>
            </a:r>
          </a:p>
          <a:p>
            <a:r>
              <a:rPr lang="en-US" dirty="0">
                <a:hlinkClick r:id="rId5"/>
              </a:rPr>
              <a:t>michelle.pena@bakersfieldcollege.edu</a:t>
            </a:r>
            <a:endParaRPr lang="en-US" dirty="0"/>
          </a:p>
          <a:p>
            <a:r>
              <a:rPr lang="en-US" dirty="0"/>
              <a:t>(661) 395-4318</a:t>
            </a:r>
          </a:p>
          <a:p>
            <a:endParaRPr lang="en-US" dirty="0"/>
          </a:p>
          <a:p>
            <a:r>
              <a:rPr lang="en-US" dirty="0"/>
              <a:t>Ben Perlado</a:t>
            </a:r>
          </a:p>
          <a:p>
            <a:r>
              <a:rPr lang="en-US" dirty="0">
                <a:hlinkClick r:id="rId6"/>
              </a:rPr>
              <a:t>ben.perlado@bakersfieldcollege.edu</a:t>
            </a:r>
            <a:endParaRPr lang="en-US" dirty="0"/>
          </a:p>
          <a:p>
            <a:r>
              <a:rPr lang="en-US" dirty="0"/>
              <a:t>(661) 395-4031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1" descr="https://photos.smugmug.com/Commencement-Celebrations/2019-Commencement/i-PtdMNfn/0/1e380304/X2/5D3B4880-X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" y="1935805"/>
            <a:ext cx="54959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30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41EA98-EEE1-4465-A0C5-6E075B8EF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B8E494-549F-48A3-90E9-B286FD992C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079FB8-7BAB-44C6-89D8-9B735C0E460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1fd2ce-be47-40af-a854-d7ff8d310ba5"/>
    <ds:schemaRef ds:uri="http://schemas.microsoft.com/office/2006/documentManagement/types"/>
    <ds:schemaRef ds:uri="585d49c8-389c-47bd-832a-51e0da33a897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515</Words>
  <Application>Microsoft Office PowerPoint</Application>
  <PresentationFormat>Widescreen</PresentationFormat>
  <Paragraphs>102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Copperplate Gothic Bold</vt:lpstr>
      <vt:lpstr>Wingdings</vt:lpstr>
      <vt:lpstr>Office Theme</vt:lpstr>
      <vt:lpstr>Custom Design</vt:lpstr>
      <vt:lpstr>Graduation Increase Initiative</vt:lpstr>
      <vt:lpstr>Approach</vt:lpstr>
      <vt:lpstr>Color Coding for Team A &amp; B</vt:lpstr>
      <vt:lpstr>Division: Teams A &amp; B  (Team Captains)</vt:lpstr>
      <vt:lpstr>Student Communication</vt:lpstr>
      <vt:lpstr>Challenges &amp; Next Steps</vt:lpstr>
      <vt:lpstr>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K-16 Systems &amp; Pathways  Task Force</dc:title>
  <dc:creator>Erica Menchaca</dc:creator>
  <cp:lastModifiedBy>Debra Anderson</cp:lastModifiedBy>
  <cp:revision>98</cp:revision>
  <cp:lastPrinted>2022-03-25T00:21:04Z</cp:lastPrinted>
  <dcterms:created xsi:type="dcterms:W3CDTF">2018-11-25T21:16:55Z</dcterms:created>
  <dcterms:modified xsi:type="dcterms:W3CDTF">2022-03-25T00:23:50Z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