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2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Instructional Modality Enrollment Trends for Spring at BC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Sheet1!$G$2</c:f>
              <c:strCache>
                <c:ptCount val="1"/>
                <c:pt idx="0">
                  <c:v>Face-to-Face</c:v>
                </c:pt>
              </c:strCache>
            </c:strRef>
          </c:tx>
          <c:spPr>
            <a:ln w="28575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4901969260764127E-2"/>
                  <c:y val="-5.847885661100091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5CA-468F-BBA0-D0CD093E4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Sheet1!$F$3:$F$6</c:f>
              <c:strCache>
                <c:ptCount val="4"/>
                <c:pt idx="0">
                  <c:v>Spring 2019</c:v>
                </c:pt>
                <c:pt idx="1">
                  <c:v>Spring 2020</c:v>
                </c:pt>
                <c:pt idx="2">
                  <c:v>Spring 2021</c:v>
                </c:pt>
                <c:pt idx="3">
                  <c:v>Spring 2022</c:v>
                </c:pt>
              </c:strCache>
            </c:strRef>
          </c:cat>
          <c:val>
            <c:numRef>
              <c:f>Sheet1!$G$3:$G$6</c:f>
              <c:numCache>
                <c:formatCode>0%</c:formatCode>
                <c:ptCount val="4"/>
                <c:pt idx="0">
                  <c:v>0.79524342955622573</c:v>
                </c:pt>
                <c:pt idx="1">
                  <c:v>0.77582836232392605</c:v>
                </c:pt>
                <c:pt idx="2">
                  <c:v>3.1417699287735391E-2</c:v>
                </c:pt>
                <c:pt idx="3">
                  <c:v>0.32266917588018507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CA-468F-BBA0-D0CD093E4278}"/>
            </c:ext>
          </c:extLst>
        </c:ser>
        <c:ser>
          <c:idx val="1"/>
          <c:order val="1"/>
          <c:tx>
            <c:strRef>
              <c:f>Sheet1!$H$2</c:f>
              <c:strCache>
                <c:ptCount val="1"/>
                <c:pt idx="0">
                  <c:v>Online</c:v>
                </c:pt>
              </c:strCache>
            </c:strRef>
          </c:tx>
          <c:spPr>
            <a:ln w="28575" cap="rnd">
              <a:solidFill>
                <a:srgbClr val="B62F17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37874617400795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5CA-468F-BBA0-D0CD093E4278}"/>
                </c:ext>
              </c:extLst>
            </c:dLbl>
            <c:dLbl>
              <c:idx val="2"/>
              <c:layout>
                <c:manualLayout>
                  <c:x val="0"/>
                  <c:y val="-1.322314187265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5CA-468F-BBA0-D0CD093E42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Sheet1!$F$3:$F$6</c:f>
              <c:strCache>
                <c:ptCount val="4"/>
                <c:pt idx="0">
                  <c:v>Spring 2019</c:v>
                </c:pt>
                <c:pt idx="1">
                  <c:v>Spring 2020</c:v>
                </c:pt>
                <c:pt idx="2">
                  <c:v>Spring 2021</c:v>
                </c:pt>
                <c:pt idx="3">
                  <c:v>Spring 2022</c:v>
                </c:pt>
              </c:strCache>
            </c:strRef>
          </c:cat>
          <c:val>
            <c:numRef>
              <c:f>Sheet1!$H$3:$H$6</c:f>
              <c:numCache>
                <c:formatCode>0%</c:formatCode>
                <c:ptCount val="4"/>
                <c:pt idx="0">
                  <c:v>0.16834123222748815</c:v>
                </c:pt>
                <c:pt idx="1">
                  <c:v>0.19591625311210253</c:v>
                </c:pt>
                <c:pt idx="2">
                  <c:v>0.90865450287832961</c:v>
                </c:pt>
                <c:pt idx="3">
                  <c:v>0.58921430251705476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CA-468F-BBA0-D0CD093E4278}"/>
            </c:ext>
          </c:extLst>
        </c:ser>
        <c:ser>
          <c:idx val="2"/>
          <c:order val="2"/>
          <c:tx>
            <c:strRef>
              <c:f>Sheet1!$I$2</c:f>
              <c:strCache>
                <c:ptCount val="1"/>
                <c:pt idx="0">
                  <c:v>Hybrid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Sheet1!$F$3:$F$6</c:f>
              <c:strCache>
                <c:ptCount val="4"/>
                <c:pt idx="0">
                  <c:v>Spring 2019</c:v>
                </c:pt>
                <c:pt idx="1">
                  <c:v>Spring 2020</c:v>
                </c:pt>
                <c:pt idx="2">
                  <c:v>Spring 2021</c:v>
                </c:pt>
                <c:pt idx="3">
                  <c:v>Spring 2022</c:v>
                </c:pt>
              </c:strCache>
            </c:strRef>
          </c:cat>
          <c:val>
            <c:numRef>
              <c:f>Sheet1!$I$3:$I$6</c:f>
              <c:numCache>
                <c:formatCode>0%</c:formatCode>
                <c:ptCount val="4"/>
                <c:pt idx="0">
                  <c:v>3.6415338216286085E-2</c:v>
                </c:pt>
                <c:pt idx="1">
                  <c:v>2.8255384563971461E-2</c:v>
                </c:pt>
                <c:pt idx="2">
                  <c:v>5.9927797833935016E-2</c:v>
                </c:pt>
                <c:pt idx="3">
                  <c:v>8.8116521602760137E-2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5CA-468F-BBA0-D0CD093E42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6448784"/>
        <c:axId val="576452392"/>
      </c:lineChart>
      <c:catAx>
        <c:axId val="57644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452392"/>
        <c:crosses val="autoZero"/>
        <c:auto val="1"/>
        <c:lblAlgn val="ctr"/>
        <c:lblOffset val="100"/>
        <c:noMultiLvlLbl val="0"/>
      </c:catAx>
      <c:valAx>
        <c:axId val="5764523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44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A57BD-6EFE-4456-92F7-A9F8F69FA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0170B3-05F9-45D8-AF51-6679C846B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C42D-2D9C-4783-8B5E-647915DFE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5E3D6-F021-48E7-B17F-031E3484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0935B-24D7-41E1-A8B0-E0588909D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C5974-496D-46A5-B26F-3DC3247E9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FD00E1-3957-4EAC-9187-BD88A7E82D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D5ADD-AB14-46C5-8F08-B4C7CEBC8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8FE441-D9C1-4D9E-ACA0-E6D7A7220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B1AA0-C188-4AE0-BAE1-D9A6FFC31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6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103A95-E62A-4C27-B2FC-4BB4226F9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606EEA-9A2C-4020-BFB2-192960FB9F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BD556-6CEC-4AB6-93B9-54C50778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7F537-98D4-4722-9EE2-64E023D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CD254-CC46-4C48-A670-F1EFF566C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3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95BF-9FAF-4F58-A4BD-789122227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1AC0F-D154-4C2A-8B94-AEBA65CD5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E46A45-D636-4821-9298-55D15E68C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EE0337-509F-4236-8D04-993F4A58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621EE-7F41-42A3-984F-74157A79D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7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B44FF-793B-4620-B8A6-CE527F2FE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72526-B001-4E94-82F8-DC96FCCF7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F60EE-59C9-49E4-8538-8DBD01D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D1866-F369-4F54-81D6-A37880A11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D0D69-97AC-458D-BCA3-532E193D5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25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ED48A-5BE0-44B6-9A55-B1A762695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7BF8B-94F0-4E73-829F-022B22153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693704-F58A-4C7E-8807-C55B44967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BC41F3-04F3-403D-85CA-FBC3AEC7D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398FC-7432-4D3F-A6CB-D04776ADD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218B9-EDED-46BC-AAEC-C2EEC52E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30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6B42B-5835-4CBA-9288-7DDE5E581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499BE-6401-4D76-85DF-5E7CDDDDF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378A3D-16E3-4478-A335-519844397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E90177-8E4F-4D4E-ACDA-05B570669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93D006-11FA-476A-BD39-9DFB5EA3F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37A5CF-7B20-4583-A5DA-03C6A39ED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EE4542-2944-46C5-A4A3-CC3D853E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5A44C8-B75D-438A-BA7C-424FC060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0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A733B-8E88-4B44-8FBC-26C61998D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26F2B-06BF-48CD-A49F-6F3AFA910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8E6937-6C14-49B8-8590-5ED591F49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5B4A3E-1525-43E6-A220-45AFB06A0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7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5EC196-DB57-412D-B203-44F49B511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38F3FE-0101-4643-B48B-B2B3027F3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AB944D-6D53-41EA-A118-EDEE654FF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6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C8FBA-82CA-4407-9FA7-AFCE46025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C344D-537A-45BA-A1BC-ADBDDAD9B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6A865-A782-4F8D-A25B-0CDE9EC14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D477B4-1B95-4465-AC2B-C6043D0A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A15A7-CDB4-45BE-A043-999D1E667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2BD1B0-A781-4888-B3D5-4CD953C9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68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4C660-0019-47B1-8EEF-E6878A983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F317C2-B922-4136-A0D7-EFB5130102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5C846-2D94-4D87-A786-EEF2C28A89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8DB88-CD7F-445E-978F-85E8EEE23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C4C36-89DC-46BD-AA87-CB3585550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A7F9E2-837F-402D-A937-BD693064F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8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C7A14-C9BD-4C59-B1AF-AAE3A6471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1BCA1-94EB-49ED-B202-D4F3DCA860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98BD25-0B70-489B-9B14-0D55FF66B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1C698-7671-4173-95C7-DDF6B0E4009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38D68-CA6E-4C8F-BAFD-C27D8ACF0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53E6B-F0C7-447C-A0FB-BEFEFA362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DC0E-6305-4237-93DB-E7626A19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3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54247E-486C-4F33-80A9-E14906AE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 Modality Still Largely Online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A1A8F04-C210-45FA-8C7C-DC1C3A7ED9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401869"/>
              </p:ext>
            </p:extLst>
          </p:nvPr>
        </p:nvGraphicFramePr>
        <p:xfrm>
          <a:off x="1669409" y="1690688"/>
          <a:ext cx="8959441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03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099F5FDE89EA40BA3C2BC51148EF53" ma:contentTypeVersion="13" ma:contentTypeDescription="Create a new document." ma:contentTypeScope="" ma:versionID="01cce2989062e411e59f4e089a2be130">
  <xsd:schema xmlns:xsd="http://www.w3.org/2001/XMLSchema" xmlns:xs="http://www.w3.org/2001/XMLSchema" xmlns:p="http://schemas.microsoft.com/office/2006/metadata/properties" xmlns:ns3="0b1fd2ce-be47-40af-a854-d7ff8d310ba5" xmlns:ns4="585d49c8-389c-47bd-832a-51e0da33a897" targetNamespace="http://schemas.microsoft.com/office/2006/metadata/properties" ma:root="true" ma:fieldsID="c1acdd6009e698d46fd0caea1969be99" ns3:_="" ns4:_="">
    <xsd:import namespace="0b1fd2ce-be47-40af-a854-d7ff8d310ba5"/>
    <xsd:import namespace="585d49c8-389c-47bd-832a-51e0da33a8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fd2ce-be47-40af-a854-d7ff8d310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5d49c8-389c-47bd-832a-51e0da33a8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E462F-B05D-412B-B787-910C9B1F2982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b1fd2ce-be47-40af-a854-d7ff8d310ba5"/>
    <ds:schemaRef ds:uri="http://purl.org/dc/terms/"/>
    <ds:schemaRef ds:uri="585d49c8-389c-47bd-832a-51e0da33a89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70A1B6B-13DC-46AC-B69B-12C75ABDE3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95CABD-3254-43D4-B18C-0AB8F3F6F4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1fd2ce-be47-40af-a854-d7ff8d310ba5"/>
    <ds:schemaRef ds:uri="585d49c8-389c-47bd-832a-51e0da33a8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Enrollment Modality Still Largely Online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Enrollment Modality Still Largely Online</dc:title>
  <dc:creator>Craig Hayward</dc:creator>
  <cp:lastModifiedBy>Debra Anderson</cp:lastModifiedBy>
  <cp:revision>2</cp:revision>
  <dcterms:created xsi:type="dcterms:W3CDTF">2022-01-27T22:23:01Z</dcterms:created>
  <dcterms:modified xsi:type="dcterms:W3CDTF">2022-01-27T22:55:04Z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0x010100E3099F5FDE89EA40BA3C2BC51148EF53</vt:lpwstr>
  </property>
</Properties>
</file>