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8" r:id="rId5"/>
  </p:sldMasterIdLst>
  <p:notesMasterIdLst>
    <p:notesMasterId r:id="rId25"/>
  </p:notesMasterIdLst>
  <p:sldIdLst>
    <p:sldId id="300" r:id="rId6"/>
    <p:sldId id="313" r:id="rId7"/>
    <p:sldId id="317" r:id="rId8"/>
    <p:sldId id="310" r:id="rId9"/>
    <p:sldId id="318" r:id="rId10"/>
    <p:sldId id="326" r:id="rId11"/>
    <p:sldId id="321" r:id="rId12"/>
    <p:sldId id="320" r:id="rId13"/>
    <p:sldId id="319" r:id="rId14"/>
    <p:sldId id="328" r:id="rId15"/>
    <p:sldId id="329" r:id="rId16"/>
    <p:sldId id="331" r:id="rId17"/>
    <p:sldId id="333" r:id="rId18"/>
    <p:sldId id="335" r:id="rId19"/>
    <p:sldId id="309" r:id="rId20"/>
    <p:sldId id="301" r:id="rId21"/>
    <p:sldId id="308" r:id="rId22"/>
    <p:sldId id="306" r:id="rId23"/>
    <p:sldId id="336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2609FD-346F-7A4D-99A9-D48C9E89FC1D}" v="1" dt="2021-07-19T04:12:44.9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2" autoAdjust="0"/>
    <p:restoredTop sz="96318"/>
  </p:normalViewPr>
  <p:slideViewPr>
    <p:cSldViewPr snapToGrid="0">
      <p:cViewPr varScale="1">
        <p:scale>
          <a:sx n="73" d="100"/>
          <a:sy n="73" d="100"/>
        </p:scale>
        <p:origin x="10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520C43-2203-480C-A16A-62969DF556FD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D86A0698-0A7E-43AC-BE76-01AA6A8F5319}">
      <dgm:prSet/>
      <dgm:spPr/>
      <dgm:t>
        <a:bodyPr/>
        <a:lstStyle/>
        <a:p>
          <a:r>
            <a:rPr lang="en-US" i="1"/>
            <a:t>Traditionally </a:t>
          </a:r>
          <a:r>
            <a:rPr lang="en-US"/>
            <a:t>EMC served as a ‘thinktank’ for solving issues as they arose</a:t>
          </a:r>
        </a:p>
      </dgm:t>
    </dgm:pt>
    <dgm:pt modelId="{E7558445-1506-4BF4-8385-C951E5A69E27}" type="parTrans" cxnId="{7D3FA674-18ED-4363-AF4E-99BAC07F4694}">
      <dgm:prSet/>
      <dgm:spPr/>
      <dgm:t>
        <a:bodyPr/>
        <a:lstStyle/>
        <a:p>
          <a:endParaRPr lang="en-US"/>
        </a:p>
      </dgm:t>
    </dgm:pt>
    <dgm:pt modelId="{34E92727-29C9-4C31-8ED2-9AC6438A9997}" type="sibTrans" cxnId="{7D3FA674-18ED-4363-AF4E-99BAC07F4694}">
      <dgm:prSet/>
      <dgm:spPr/>
      <dgm:t>
        <a:bodyPr/>
        <a:lstStyle/>
        <a:p>
          <a:endParaRPr lang="en-US"/>
        </a:p>
      </dgm:t>
    </dgm:pt>
    <dgm:pt modelId="{B88001EF-6EFC-4942-9D77-B7B4A2121CEC}">
      <dgm:prSet/>
      <dgm:spPr/>
      <dgm:t>
        <a:bodyPr/>
        <a:lstStyle/>
        <a:p>
          <a:r>
            <a:rPr lang="en-US"/>
            <a:t>Faculty/Admin (instruction) + Student Services </a:t>
          </a:r>
        </a:p>
      </dgm:t>
    </dgm:pt>
    <dgm:pt modelId="{6110A013-2A0E-4A34-94CA-C296319DD7A6}" type="parTrans" cxnId="{9DCA0CEA-1D7D-4DA5-B674-4CE50FCBAF67}">
      <dgm:prSet/>
      <dgm:spPr/>
      <dgm:t>
        <a:bodyPr/>
        <a:lstStyle/>
        <a:p>
          <a:endParaRPr lang="en-US"/>
        </a:p>
      </dgm:t>
    </dgm:pt>
    <dgm:pt modelId="{2B1ED14C-C729-4780-B711-BB8B44CE7A51}" type="sibTrans" cxnId="{9DCA0CEA-1D7D-4DA5-B674-4CE50FCBAF67}">
      <dgm:prSet/>
      <dgm:spPr/>
      <dgm:t>
        <a:bodyPr/>
        <a:lstStyle/>
        <a:p>
          <a:endParaRPr lang="en-US"/>
        </a:p>
      </dgm:t>
    </dgm:pt>
    <dgm:pt modelId="{EA8A94D9-9FBF-4488-A083-AAB4121A31AD}">
      <dgm:prSet/>
      <dgm:spPr/>
      <dgm:t>
        <a:bodyPr/>
        <a:lstStyle/>
        <a:p>
          <a:r>
            <a:rPr lang="en-US"/>
            <a:t>Changes</a:t>
          </a:r>
        </a:p>
      </dgm:t>
    </dgm:pt>
    <dgm:pt modelId="{4190066C-F35D-4789-9E46-06FD88C41B5F}" type="parTrans" cxnId="{F82F12C2-4A40-472E-AE71-7E574EF1005F}">
      <dgm:prSet/>
      <dgm:spPr/>
      <dgm:t>
        <a:bodyPr/>
        <a:lstStyle/>
        <a:p>
          <a:endParaRPr lang="en-US"/>
        </a:p>
      </dgm:t>
    </dgm:pt>
    <dgm:pt modelId="{6AB9F88C-3D39-4EDD-812B-D631C52472AC}" type="sibTrans" cxnId="{F82F12C2-4A40-472E-AE71-7E574EF1005F}">
      <dgm:prSet/>
      <dgm:spPr/>
      <dgm:t>
        <a:bodyPr/>
        <a:lstStyle/>
        <a:p>
          <a:endParaRPr lang="en-US"/>
        </a:p>
      </dgm:t>
    </dgm:pt>
    <dgm:pt modelId="{5F37B07A-8403-42F4-B1EF-B8212FF2E085}">
      <dgm:prSet/>
      <dgm:spPr/>
      <dgm:t>
        <a:bodyPr/>
        <a:lstStyle/>
        <a:p>
          <a:r>
            <a:rPr lang="en-US"/>
            <a:t>Admin is now Dean</a:t>
          </a:r>
        </a:p>
      </dgm:t>
    </dgm:pt>
    <dgm:pt modelId="{7FCC1DE1-F00F-4E46-BEA9-9B6952AC1F57}" type="parTrans" cxnId="{084C9A1E-E9E4-4584-B6D4-E1F9F95F0F34}">
      <dgm:prSet/>
      <dgm:spPr/>
      <dgm:t>
        <a:bodyPr/>
        <a:lstStyle/>
        <a:p>
          <a:endParaRPr lang="en-US"/>
        </a:p>
      </dgm:t>
    </dgm:pt>
    <dgm:pt modelId="{6641C3D5-E2EB-4942-88FE-90E85B1BFF30}" type="sibTrans" cxnId="{084C9A1E-E9E4-4584-B6D4-E1F9F95F0F34}">
      <dgm:prSet/>
      <dgm:spPr/>
      <dgm:t>
        <a:bodyPr/>
        <a:lstStyle/>
        <a:p>
          <a:endParaRPr lang="en-US"/>
        </a:p>
      </dgm:t>
    </dgm:pt>
    <dgm:pt modelId="{A57B5F75-3396-42EB-AF16-33E123895DF5}">
      <dgm:prSet/>
      <dgm:spPr/>
      <dgm:t>
        <a:bodyPr/>
        <a:lstStyle/>
        <a:p>
          <a:r>
            <a:rPr lang="en-US" dirty="0"/>
            <a:t>Campus has expanded instruction and CTE offerings</a:t>
          </a:r>
        </a:p>
      </dgm:t>
    </dgm:pt>
    <dgm:pt modelId="{DD973E07-02E2-4994-92F5-F8DBDB7F0A96}" type="parTrans" cxnId="{77A3802A-F728-4943-8540-DA98031E564D}">
      <dgm:prSet/>
      <dgm:spPr/>
      <dgm:t>
        <a:bodyPr/>
        <a:lstStyle/>
        <a:p>
          <a:endParaRPr lang="en-US"/>
        </a:p>
      </dgm:t>
    </dgm:pt>
    <dgm:pt modelId="{743663A0-EA4B-4D03-A029-539B4155D3E4}" type="sibTrans" cxnId="{77A3802A-F728-4943-8540-DA98031E564D}">
      <dgm:prSet/>
      <dgm:spPr/>
      <dgm:t>
        <a:bodyPr/>
        <a:lstStyle/>
        <a:p>
          <a:endParaRPr lang="en-US"/>
        </a:p>
      </dgm:t>
    </dgm:pt>
    <dgm:pt modelId="{4B9883FF-FC17-48EA-BB76-4747A24EF418}">
      <dgm:prSet/>
      <dgm:spPr/>
      <dgm:t>
        <a:bodyPr/>
        <a:lstStyle/>
        <a:p>
          <a:r>
            <a:rPr lang="en-US"/>
            <a:t>+ campus locations</a:t>
          </a:r>
        </a:p>
      </dgm:t>
    </dgm:pt>
    <dgm:pt modelId="{06E40091-D419-4E49-B42C-54D9D1061BAD}" type="parTrans" cxnId="{D3286E9C-E469-417A-B89C-1460574BFC27}">
      <dgm:prSet/>
      <dgm:spPr/>
      <dgm:t>
        <a:bodyPr/>
        <a:lstStyle/>
        <a:p>
          <a:endParaRPr lang="en-US"/>
        </a:p>
      </dgm:t>
    </dgm:pt>
    <dgm:pt modelId="{BAB879D0-ADCB-4F47-9566-03F861C6FF9C}" type="sibTrans" cxnId="{D3286E9C-E469-417A-B89C-1460574BFC27}">
      <dgm:prSet/>
      <dgm:spPr/>
      <dgm:t>
        <a:bodyPr/>
        <a:lstStyle/>
        <a:p>
          <a:endParaRPr lang="en-US"/>
        </a:p>
      </dgm:t>
    </dgm:pt>
    <dgm:pt modelId="{F8E6DA73-F687-429D-A03B-AA153CF9CE22}">
      <dgm:prSet/>
      <dgm:spPr/>
      <dgm:t>
        <a:bodyPr/>
        <a:lstStyle/>
        <a:p>
          <a:r>
            <a:rPr lang="en-US"/>
            <a:t>+ modalities</a:t>
          </a:r>
        </a:p>
      </dgm:t>
    </dgm:pt>
    <dgm:pt modelId="{876E976A-28DD-40DF-A4C5-64770A79BAB4}" type="parTrans" cxnId="{DD209FBB-CAB7-46B9-B5D3-38B1A1962ABB}">
      <dgm:prSet/>
      <dgm:spPr/>
      <dgm:t>
        <a:bodyPr/>
        <a:lstStyle/>
        <a:p>
          <a:endParaRPr lang="en-US"/>
        </a:p>
      </dgm:t>
    </dgm:pt>
    <dgm:pt modelId="{A079389A-563F-4144-A749-791A6A58F453}" type="sibTrans" cxnId="{DD209FBB-CAB7-46B9-B5D3-38B1A1962ABB}">
      <dgm:prSet/>
      <dgm:spPr/>
      <dgm:t>
        <a:bodyPr/>
        <a:lstStyle/>
        <a:p>
          <a:endParaRPr lang="en-US"/>
        </a:p>
      </dgm:t>
    </dgm:pt>
    <dgm:pt modelId="{33413BDD-39C1-4B76-B3B0-EE4B64AFA02C}">
      <dgm:prSet/>
      <dgm:spPr/>
      <dgm:t>
        <a:bodyPr/>
        <a:lstStyle/>
        <a:p>
          <a:r>
            <a:rPr lang="en-US" dirty="0"/>
            <a:t>Focus shifted to include </a:t>
          </a:r>
          <a:r>
            <a:rPr lang="en-US" i="1" dirty="0"/>
            <a:t>Communication</a:t>
          </a:r>
          <a:endParaRPr lang="en-US" dirty="0"/>
        </a:p>
      </dgm:t>
    </dgm:pt>
    <dgm:pt modelId="{2C968A48-EF6A-4E39-A9A9-0AFB198D8131}" type="parTrans" cxnId="{541904DA-2861-4F81-9AFD-9E1861C06A01}">
      <dgm:prSet/>
      <dgm:spPr/>
      <dgm:t>
        <a:bodyPr/>
        <a:lstStyle/>
        <a:p>
          <a:endParaRPr lang="en-US"/>
        </a:p>
      </dgm:t>
    </dgm:pt>
    <dgm:pt modelId="{26DF1204-3EB9-41AA-A918-73E702CA5155}" type="sibTrans" cxnId="{541904DA-2861-4F81-9AFD-9E1861C06A01}">
      <dgm:prSet/>
      <dgm:spPr/>
      <dgm:t>
        <a:bodyPr/>
        <a:lstStyle/>
        <a:p>
          <a:endParaRPr lang="en-US"/>
        </a:p>
      </dgm:t>
    </dgm:pt>
    <dgm:pt modelId="{A88AE0BE-7780-40E7-819A-DE5664186424}">
      <dgm:prSet/>
      <dgm:spPr/>
      <dgm:t>
        <a:bodyPr/>
        <a:lstStyle/>
        <a:p>
          <a:r>
            <a:rPr lang="en-US" b="1" dirty="0">
              <a:solidFill>
                <a:srgbClr val="FF0000"/>
              </a:solidFill>
            </a:rPr>
            <a:t>Proposed Structural change</a:t>
          </a:r>
        </a:p>
      </dgm:t>
    </dgm:pt>
    <dgm:pt modelId="{37685CD6-0E27-4EEF-A350-F0F08B88BABA}" type="parTrans" cxnId="{A5A7D7FB-6B54-4BB3-920B-4136D7F0D799}">
      <dgm:prSet/>
      <dgm:spPr/>
      <dgm:t>
        <a:bodyPr/>
        <a:lstStyle/>
        <a:p>
          <a:endParaRPr lang="en-US"/>
        </a:p>
      </dgm:t>
    </dgm:pt>
    <dgm:pt modelId="{6E770A8B-C8D9-450A-9097-A997DB0EE07F}" type="sibTrans" cxnId="{A5A7D7FB-6B54-4BB3-920B-4136D7F0D799}">
      <dgm:prSet/>
      <dgm:spPr/>
    </dgm:pt>
    <dgm:pt modelId="{AE98AF4F-053E-4CF2-ACDE-AB85CA2B1654}">
      <dgm:prSet/>
      <dgm:spPr/>
      <dgm:t>
        <a:bodyPr/>
        <a:lstStyle/>
        <a:p>
          <a:r>
            <a:rPr lang="en-US" dirty="0"/>
            <a:t>Department or Pathways representation</a:t>
          </a:r>
        </a:p>
      </dgm:t>
    </dgm:pt>
    <dgm:pt modelId="{7997D68D-9059-4B45-857E-AF7D23E26B71}" type="parTrans" cxnId="{7881FBBA-C5F2-4204-82CB-9FEC8678B4BC}">
      <dgm:prSet/>
      <dgm:spPr/>
      <dgm:t>
        <a:bodyPr/>
        <a:lstStyle/>
        <a:p>
          <a:endParaRPr lang="en-US"/>
        </a:p>
      </dgm:t>
    </dgm:pt>
    <dgm:pt modelId="{227457F8-A758-4A57-B68E-DD3854D37788}" type="sibTrans" cxnId="{7881FBBA-C5F2-4204-82CB-9FEC8678B4BC}">
      <dgm:prSet/>
      <dgm:spPr/>
    </dgm:pt>
    <dgm:pt modelId="{47566070-60BE-43B7-8553-EA3AF8C4EDD1}">
      <dgm:prSet/>
      <dgm:spPr/>
      <dgm:t>
        <a:bodyPr/>
        <a:lstStyle/>
        <a:p>
          <a:endParaRPr lang="en-US" dirty="0"/>
        </a:p>
      </dgm:t>
    </dgm:pt>
    <dgm:pt modelId="{AB73EA96-6E2F-4C23-A4C0-5609B6055203}" type="parTrans" cxnId="{C33EC825-D2AD-4F2E-ACDB-E4B6EEFF3F3C}">
      <dgm:prSet/>
      <dgm:spPr/>
      <dgm:t>
        <a:bodyPr/>
        <a:lstStyle/>
        <a:p>
          <a:endParaRPr lang="en-US"/>
        </a:p>
      </dgm:t>
    </dgm:pt>
    <dgm:pt modelId="{538ADFFF-7BFE-4EFE-8DDC-51A5B1B4FBE5}" type="sibTrans" cxnId="{C33EC825-D2AD-4F2E-ACDB-E4B6EEFF3F3C}">
      <dgm:prSet/>
      <dgm:spPr/>
    </dgm:pt>
    <dgm:pt modelId="{77072224-2DB3-4E8A-BFC1-402634C7B992}" type="pres">
      <dgm:prSet presAssocID="{44520C43-2203-480C-A16A-62969DF556F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784FE43-A7FB-485F-99E5-EB7D2D47E03C}" type="pres">
      <dgm:prSet presAssocID="{D86A0698-0A7E-43AC-BE76-01AA6A8F531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6D4092-0BCD-4B4A-9840-64A27D28E960}" type="pres">
      <dgm:prSet presAssocID="{D86A0698-0A7E-43AC-BE76-01AA6A8F5319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3D42C6-E2F0-41F3-AE4E-9BDF6D2ED193}" type="pres">
      <dgm:prSet presAssocID="{EA8A94D9-9FBF-4488-A083-AAB4121A31A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30B253-7F77-4464-B782-492E96C17099}" type="pres">
      <dgm:prSet presAssocID="{EA8A94D9-9FBF-4488-A083-AAB4121A31AD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238BFA-11EC-46BB-9816-5EE9DC9B356E}" type="pres">
      <dgm:prSet presAssocID="{33413BDD-39C1-4B76-B3B0-EE4B64AFA02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AA0887-E2E6-40D4-8CFD-5BA11803625F}" type="pres">
      <dgm:prSet presAssocID="{33413BDD-39C1-4B76-B3B0-EE4B64AFA02C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33EC825-D2AD-4F2E-ACDB-E4B6EEFF3F3C}" srcId="{A88AE0BE-7780-40E7-819A-DE5664186424}" destId="{47566070-60BE-43B7-8553-EA3AF8C4EDD1}" srcOrd="1" destOrd="0" parTransId="{AB73EA96-6E2F-4C23-A4C0-5609B6055203}" sibTransId="{538ADFFF-7BFE-4EFE-8DDC-51A5B1B4FBE5}"/>
    <dgm:cxn modelId="{77A3802A-F728-4943-8540-DA98031E564D}" srcId="{EA8A94D9-9FBF-4488-A083-AAB4121A31AD}" destId="{A57B5F75-3396-42EB-AF16-33E123895DF5}" srcOrd="1" destOrd="0" parTransId="{DD973E07-02E2-4994-92F5-F8DBDB7F0A96}" sibTransId="{743663A0-EA4B-4D03-A029-539B4155D3E4}"/>
    <dgm:cxn modelId="{084C9A1E-E9E4-4584-B6D4-E1F9F95F0F34}" srcId="{EA8A94D9-9FBF-4488-A083-AAB4121A31AD}" destId="{5F37B07A-8403-42F4-B1EF-B8212FF2E085}" srcOrd="0" destOrd="0" parTransId="{7FCC1DE1-F00F-4E46-BEA9-9B6952AC1F57}" sibTransId="{6641C3D5-E2EB-4942-88FE-90E85B1BFF30}"/>
    <dgm:cxn modelId="{FC99106C-77AB-43CB-9982-9E6A924458F5}" type="presOf" srcId="{B88001EF-6EFC-4942-9D77-B7B4A2121CEC}" destId="{2A6D4092-0BCD-4B4A-9840-64A27D28E960}" srcOrd="0" destOrd="0" presId="urn:microsoft.com/office/officeart/2005/8/layout/vList2"/>
    <dgm:cxn modelId="{749480AC-F2E2-49A0-85A9-AF617C11CD80}" type="presOf" srcId="{5F37B07A-8403-42F4-B1EF-B8212FF2E085}" destId="{C930B253-7F77-4464-B782-492E96C17099}" srcOrd="0" destOrd="0" presId="urn:microsoft.com/office/officeart/2005/8/layout/vList2"/>
    <dgm:cxn modelId="{7881FBBA-C5F2-4204-82CB-9FEC8678B4BC}" srcId="{A88AE0BE-7780-40E7-819A-DE5664186424}" destId="{AE98AF4F-053E-4CF2-ACDE-AB85CA2B1654}" srcOrd="0" destOrd="0" parTransId="{7997D68D-9059-4B45-857E-AF7D23E26B71}" sibTransId="{227457F8-A758-4A57-B68E-DD3854D37788}"/>
    <dgm:cxn modelId="{83515129-C9A7-4D60-AEBC-A6443987CC72}" type="presOf" srcId="{EA8A94D9-9FBF-4488-A083-AAB4121A31AD}" destId="{F83D42C6-E2F0-41F3-AE4E-9BDF6D2ED193}" srcOrd="0" destOrd="0" presId="urn:microsoft.com/office/officeart/2005/8/layout/vList2"/>
    <dgm:cxn modelId="{9DCA0CEA-1D7D-4DA5-B674-4CE50FCBAF67}" srcId="{D86A0698-0A7E-43AC-BE76-01AA6A8F5319}" destId="{B88001EF-6EFC-4942-9D77-B7B4A2121CEC}" srcOrd="0" destOrd="0" parTransId="{6110A013-2A0E-4A34-94CA-C296319DD7A6}" sibTransId="{2B1ED14C-C729-4780-B711-BB8B44CE7A51}"/>
    <dgm:cxn modelId="{237FC842-701E-4610-89CC-419ED7F92F78}" type="presOf" srcId="{4B9883FF-FC17-48EA-BB76-4747A24EF418}" destId="{C930B253-7F77-4464-B782-492E96C17099}" srcOrd="0" destOrd="2" presId="urn:microsoft.com/office/officeart/2005/8/layout/vList2"/>
    <dgm:cxn modelId="{541904DA-2861-4F81-9AFD-9E1861C06A01}" srcId="{44520C43-2203-480C-A16A-62969DF556FD}" destId="{33413BDD-39C1-4B76-B3B0-EE4B64AFA02C}" srcOrd="2" destOrd="0" parTransId="{2C968A48-EF6A-4E39-A9A9-0AFB198D8131}" sibTransId="{26DF1204-3EB9-41AA-A918-73E702CA5155}"/>
    <dgm:cxn modelId="{7D3FA674-18ED-4363-AF4E-99BAC07F4694}" srcId="{44520C43-2203-480C-A16A-62969DF556FD}" destId="{D86A0698-0A7E-43AC-BE76-01AA6A8F5319}" srcOrd="0" destOrd="0" parTransId="{E7558445-1506-4BF4-8385-C951E5A69E27}" sibTransId="{34E92727-29C9-4C31-8ED2-9AC6438A9997}"/>
    <dgm:cxn modelId="{64AD7BFB-BA49-4033-98AA-35236A625B04}" type="presOf" srcId="{F8E6DA73-F687-429D-A03B-AA153CF9CE22}" destId="{C930B253-7F77-4464-B782-492E96C17099}" srcOrd="0" destOrd="3" presId="urn:microsoft.com/office/officeart/2005/8/layout/vList2"/>
    <dgm:cxn modelId="{62AD58D2-0EB2-40D5-A9B2-99E5E745A0D9}" type="presOf" srcId="{AE98AF4F-053E-4CF2-ACDE-AB85CA2B1654}" destId="{EEAA0887-E2E6-40D4-8CFD-5BA11803625F}" srcOrd="0" destOrd="1" presId="urn:microsoft.com/office/officeart/2005/8/layout/vList2"/>
    <dgm:cxn modelId="{A5A7D7FB-6B54-4BB3-920B-4136D7F0D799}" srcId="{33413BDD-39C1-4B76-B3B0-EE4B64AFA02C}" destId="{A88AE0BE-7780-40E7-819A-DE5664186424}" srcOrd="0" destOrd="0" parTransId="{37685CD6-0E27-4EEF-A350-F0F08B88BABA}" sibTransId="{6E770A8B-C8D9-450A-9097-A997DB0EE07F}"/>
    <dgm:cxn modelId="{7269D0FA-864E-4517-B4FD-2E3DBE68F9B4}" type="presOf" srcId="{A88AE0BE-7780-40E7-819A-DE5664186424}" destId="{EEAA0887-E2E6-40D4-8CFD-5BA11803625F}" srcOrd="0" destOrd="0" presId="urn:microsoft.com/office/officeart/2005/8/layout/vList2"/>
    <dgm:cxn modelId="{DD209FBB-CAB7-46B9-B5D3-38B1A1962ABB}" srcId="{EA8A94D9-9FBF-4488-A083-AAB4121A31AD}" destId="{F8E6DA73-F687-429D-A03B-AA153CF9CE22}" srcOrd="3" destOrd="0" parTransId="{876E976A-28DD-40DF-A4C5-64770A79BAB4}" sibTransId="{A079389A-563F-4144-A749-791A6A58F453}"/>
    <dgm:cxn modelId="{49674A63-579F-464C-94F2-1C8EA72FFA91}" type="presOf" srcId="{A57B5F75-3396-42EB-AF16-33E123895DF5}" destId="{C930B253-7F77-4464-B782-492E96C17099}" srcOrd="0" destOrd="1" presId="urn:microsoft.com/office/officeart/2005/8/layout/vList2"/>
    <dgm:cxn modelId="{F0A17DE7-6154-4270-BD3B-9FC474D74235}" type="presOf" srcId="{47566070-60BE-43B7-8553-EA3AF8C4EDD1}" destId="{EEAA0887-E2E6-40D4-8CFD-5BA11803625F}" srcOrd="0" destOrd="2" presId="urn:microsoft.com/office/officeart/2005/8/layout/vList2"/>
    <dgm:cxn modelId="{F82F12C2-4A40-472E-AE71-7E574EF1005F}" srcId="{44520C43-2203-480C-A16A-62969DF556FD}" destId="{EA8A94D9-9FBF-4488-A083-AAB4121A31AD}" srcOrd="1" destOrd="0" parTransId="{4190066C-F35D-4789-9E46-06FD88C41B5F}" sibTransId="{6AB9F88C-3D39-4EDD-812B-D631C52472AC}"/>
    <dgm:cxn modelId="{0F3E9E37-31B3-4C1C-9697-46AAF44A85AE}" type="presOf" srcId="{33413BDD-39C1-4B76-B3B0-EE4B64AFA02C}" destId="{E0238BFA-11EC-46BB-9816-5EE9DC9B356E}" srcOrd="0" destOrd="0" presId="urn:microsoft.com/office/officeart/2005/8/layout/vList2"/>
    <dgm:cxn modelId="{D7041139-266E-4FD1-9E26-56A1DB577712}" type="presOf" srcId="{44520C43-2203-480C-A16A-62969DF556FD}" destId="{77072224-2DB3-4E8A-BFC1-402634C7B992}" srcOrd="0" destOrd="0" presId="urn:microsoft.com/office/officeart/2005/8/layout/vList2"/>
    <dgm:cxn modelId="{8DCF8963-C49C-481E-A50E-B94C0009EB80}" type="presOf" srcId="{D86A0698-0A7E-43AC-BE76-01AA6A8F5319}" destId="{1784FE43-A7FB-485F-99E5-EB7D2D47E03C}" srcOrd="0" destOrd="0" presId="urn:microsoft.com/office/officeart/2005/8/layout/vList2"/>
    <dgm:cxn modelId="{D3286E9C-E469-417A-B89C-1460574BFC27}" srcId="{EA8A94D9-9FBF-4488-A083-AAB4121A31AD}" destId="{4B9883FF-FC17-48EA-BB76-4747A24EF418}" srcOrd="2" destOrd="0" parTransId="{06E40091-D419-4E49-B42C-54D9D1061BAD}" sibTransId="{BAB879D0-ADCB-4F47-9566-03F861C6FF9C}"/>
    <dgm:cxn modelId="{58EB7736-E05E-40ED-803E-066FC8CF33CE}" type="presParOf" srcId="{77072224-2DB3-4E8A-BFC1-402634C7B992}" destId="{1784FE43-A7FB-485F-99E5-EB7D2D47E03C}" srcOrd="0" destOrd="0" presId="urn:microsoft.com/office/officeart/2005/8/layout/vList2"/>
    <dgm:cxn modelId="{45A1B959-03E3-4814-A781-E2629E64BE5A}" type="presParOf" srcId="{77072224-2DB3-4E8A-BFC1-402634C7B992}" destId="{2A6D4092-0BCD-4B4A-9840-64A27D28E960}" srcOrd="1" destOrd="0" presId="urn:microsoft.com/office/officeart/2005/8/layout/vList2"/>
    <dgm:cxn modelId="{1F870448-7181-47CA-85F8-F5D1E5AEEE28}" type="presParOf" srcId="{77072224-2DB3-4E8A-BFC1-402634C7B992}" destId="{F83D42C6-E2F0-41F3-AE4E-9BDF6D2ED193}" srcOrd="2" destOrd="0" presId="urn:microsoft.com/office/officeart/2005/8/layout/vList2"/>
    <dgm:cxn modelId="{21FF2104-C074-43FE-A01F-8136C77ADB54}" type="presParOf" srcId="{77072224-2DB3-4E8A-BFC1-402634C7B992}" destId="{C930B253-7F77-4464-B782-492E96C17099}" srcOrd="3" destOrd="0" presId="urn:microsoft.com/office/officeart/2005/8/layout/vList2"/>
    <dgm:cxn modelId="{967747D8-1575-4C92-B1B7-E4F2EC9A8EC7}" type="presParOf" srcId="{77072224-2DB3-4E8A-BFC1-402634C7B992}" destId="{E0238BFA-11EC-46BB-9816-5EE9DC9B356E}" srcOrd="4" destOrd="0" presId="urn:microsoft.com/office/officeart/2005/8/layout/vList2"/>
    <dgm:cxn modelId="{A74FEDE3-AAC8-4FB6-BD3B-E31D0C4F1B62}" type="presParOf" srcId="{77072224-2DB3-4E8A-BFC1-402634C7B992}" destId="{EEAA0887-E2E6-40D4-8CFD-5BA11803625F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84FE43-A7FB-485F-99E5-EB7D2D47E03C}">
      <dsp:nvSpPr>
        <dsp:cNvPr id="0" name=""/>
        <dsp:cNvSpPr/>
      </dsp:nvSpPr>
      <dsp:spPr>
        <a:xfrm>
          <a:off x="0" y="74618"/>
          <a:ext cx="10515600" cy="55165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i="1" kern="1200"/>
            <a:t>Traditionally </a:t>
          </a:r>
          <a:r>
            <a:rPr lang="en-US" sz="2300" kern="1200"/>
            <a:t>EMC served as a ‘thinktank’ for solving issues as they arose</a:t>
          </a:r>
        </a:p>
      </dsp:txBody>
      <dsp:txXfrm>
        <a:off x="26930" y="101548"/>
        <a:ext cx="10461740" cy="497795"/>
      </dsp:txXfrm>
    </dsp:sp>
    <dsp:sp modelId="{2A6D4092-0BCD-4B4A-9840-64A27D28E960}">
      <dsp:nvSpPr>
        <dsp:cNvPr id="0" name=""/>
        <dsp:cNvSpPr/>
      </dsp:nvSpPr>
      <dsp:spPr>
        <a:xfrm>
          <a:off x="0" y="626273"/>
          <a:ext cx="10515600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/>
            <a:t>Faculty/Admin (instruction) + Student Services </a:t>
          </a:r>
        </a:p>
      </dsp:txBody>
      <dsp:txXfrm>
        <a:off x="0" y="626273"/>
        <a:ext cx="10515600" cy="380880"/>
      </dsp:txXfrm>
    </dsp:sp>
    <dsp:sp modelId="{F83D42C6-E2F0-41F3-AE4E-9BDF6D2ED193}">
      <dsp:nvSpPr>
        <dsp:cNvPr id="0" name=""/>
        <dsp:cNvSpPr/>
      </dsp:nvSpPr>
      <dsp:spPr>
        <a:xfrm>
          <a:off x="0" y="1007153"/>
          <a:ext cx="10515600" cy="55165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/>
            <a:t>Changes</a:t>
          </a:r>
        </a:p>
      </dsp:txBody>
      <dsp:txXfrm>
        <a:off x="26930" y="1034083"/>
        <a:ext cx="10461740" cy="497795"/>
      </dsp:txXfrm>
    </dsp:sp>
    <dsp:sp modelId="{C930B253-7F77-4464-B782-492E96C17099}">
      <dsp:nvSpPr>
        <dsp:cNvPr id="0" name=""/>
        <dsp:cNvSpPr/>
      </dsp:nvSpPr>
      <dsp:spPr>
        <a:xfrm>
          <a:off x="0" y="1558809"/>
          <a:ext cx="10515600" cy="1237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/>
            <a:t>Admin is now Dean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/>
            <a:t>Campus has expanded instruction and CTE offerings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/>
            <a:t>+ campus locations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/>
            <a:t>+ modalities</a:t>
          </a:r>
        </a:p>
      </dsp:txBody>
      <dsp:txXfrm>
        <a:off x="0" y="1558809"/>
        <a:ext cx="10515600" cy="1237860"/>
      </dsp:txXfrm>
    </dsp:sp>
    <dsp:sp modelId="{E0238BFA-11EC-46BB-9816-5EE9DC9B356E}">
      <dsp:nvSpPr>
        <dsp:cNvPr id="0" name=""/>
        <dsp:cNvSpPr/>
      </dsp:nvSpPr>
      <dsp:spPr>
        <a:xfrm>
          <a:off x="0" y="2796669"/>
          <a:ext cx="10515600" cy="55165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Focus shifted to include </a:t>
          </a:r>
          <a:r>
            <a:rPr lang="en-US" sz="2300" i="1" kern="1200" dirty="0"/>
            <a:t>Communication</a:t>
          </a:r>
          <a:endParaRPr lang="en-US" sz="2300" kern="1200" dirty="0"/>
        </a:p>
      </dsp:txBody>
      <dsp:txXfrm>
        <a:off x="26930" y="2823599"/>
        <a:ext cx="10461740" cy="497795"/>
      </dsp:txXfrm>
    </dsp:sp>
    <dsp:sp modelId="{EEAA0887-E2E6-40D4-8CFD-5BA11803625F}">
      <dsp:nvSpPr>
        <dsp:cNvPr id="0" name=""/>
        <dsp:cNvSpPr/>
      </dsp:nvSpPr>
      <dsp:spPr>
        <a:xfrm>
          <a:off x="0" y="3348324"/>
          <a:ext cx="10515600" cy="928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b="1" kern="1200" dirty="0">
              <a:solidFill>
                <a:srgbClr val="FF0000"/>
              </a:solidFill>
            </a:rPr>
            <a:t>Proposed Structural change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/>
            <a:t>Department or Pathways representation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800" kern="1200" dirty="0"/>
        </a:p>
      </dsp:txBody>
      <dsp:txXfrm>
        <a:off x="0" y="3348324"/>
        <a:ext cx="10515600" cy="9283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3F194-29BA-49B9-BDD4-09960896280E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6B43C-B5CA-41BF-A7DE-70574406A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577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9CE8-59ED-4AC9-B751-A0CE066CE48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F6F5B77-661F-4D75-B5EE-351FE824A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319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9CE8-59ED-4AC9-B751-A0CE066CE48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F6F5B77-661F-4D75-B5EE-351FE824A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896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9CE8-59ED-4AC9-B751-A0CE066CE48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F6F5B77-661F-4D75-B5EE-351FE824A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012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9CE8-59ED-4AC9-B751-A0CE066CE48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F6F5B77-661F-4D75-B5EE-351FE824A300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9952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9CE8-59ED-4AC9-B751-A0CE066CE48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F6F5B77-661F-4D75-B5EE-351FE824A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04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9CE8-59ED-4AC9-B751-A0CE066CE48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5B77-661F-4D75-B5EE-351FE824A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0676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9CE8-59ED-4AC9-B751-A0CE066CE48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5B77-661F-4D75-B5EE-351FE824A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49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9CE8-59ED-4AC9-B751-A0CE066CE48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5B77-661F-4D75-B5EE-351FE824A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5990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5D3B9CE8-59ED-4AC9-B751-A0CE066CE48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F6F5B77-661F-4D75-B5EE-351FE824A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7316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AB4-6DD3-4E65-AB34-B680FEC70F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80657D-792D-42EF-8BE0-45A779A822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D485BA-27F4-47EC-83BD-B1A0C205F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04B81-8749-4C14-B60C-CCDB02332A3B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3C986-58A2-4577-B257-B9BAAE707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5F517-2361-4539-AC3B-8B7B3A99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A5FD-6BE1-4365-B803-66F4971A5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7501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24E01-8181-430B-9AD7-BB88D0255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3E0EA-8229-4548-A3C1-70B43A8D3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C542D-81F8-4082-8AC3-36DC75B4B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04B81-8749-4C14-B60C-CCDB02332A3B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C5CEAC-6842-4EFE-B320-FBE4BCED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575619-2DE3-44C3-B709-46BC231B0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A5FD-6BE1-4365-B803-66F4971A5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7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9CE8-59ED-4AC9-B751-A0CE066CE48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5B77-661F-4D75-B5EE-351FE824A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0084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B301-6868-4B5D-826B-F95626333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3F73AA-D0A3-4D13-9632-7131B3208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BCB13-0437-4673-A94E-653D04843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04B81-8749-4C14-B60C-CCDB02332A3B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F42A6C-9BAA-4F35-BE22-7FA745D9C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3DB3C-7520-486E-9CC0-6120DBCE5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A5FD-6BE1-4365-B803-66F4971A5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119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AAEA6-F4DF-41AF-97D2-AFD3BCCFE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13FC3-70F2-4193-9417-3897479767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65FE8A-B3BD-47EB-A20B-6822987B7B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5E4542-8ED2-496B-8108-327EB2114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04B81-8749-4C14-B60C-CCDB02332A3B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32AF8E-5FC8-439C-877A-D3B231DD9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2A5CB4-9CCD-477F-9B40-C47A76081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A5FD-6BE1-4365-B803-66F4971A5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424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94420-D479-40E7-B213-E152C7EF9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F82490-375F-4688-80A8-E9185E078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3A2AE6-776B-4565-9A94-15711DA05A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072663-A160-4075-B6F8-730E43A973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EC0D7D-58E4-4D11-822F-59E50E2BBC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E93922-602A-40DE-A809-2B4053531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04B81-8749-4C14-B60C-CCDB02332A3B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66DA4A-4ADA-433D-8B44-5CC7ACF11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286CAC-559B-4AFC-92BC-65F11DCE5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A5FD-6BE1-4365-B803-66F4971A5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8798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AA13C-4714-402E-B34B-DA822568E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64A461-DAD3-436D-959A-E1933DDF7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04B81-8749-4C14-B60C-CCDB02332A3B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3A555B-C842-4909-895A-8F5C090DA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E6A9FD-9FEB-4D8C-B1A4-68C9E1D08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A5FD-6BE1-4365-B803-66F4971A5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73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36B42B-3416-425D-9C82-7374BA19F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04B81-8749-4C14-B60C-CCDB02332A3B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034804-FB5A-42D0-9862-4F53E53EA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F4344F-B673-4E56-88E9-F2653423A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A5FD-6BE1-4365-B803-66F4971A5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0461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4B6AB-4DB1-4BB3-86E6-9C9888083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FBC96-2404-4F35-BF06-59F62CD2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95A197-EBAD-4ED9-9B24-217D9E6C30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99FFE7-FC62-4F2E-BC21-0FE1D65CB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04B81-8749-4C14-B60C-CCDB02332A3B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881D39-8EFE-45F5-B959-362454711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5B4909-E7A9-470A-8A22-0F3164606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A5FD-6BE1-4365-B803-66F4971A5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1126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B4971-6C78-432A-BDD0-249FC4CC4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4076A5-B1AC-4A8B-B5A1-F4E1C30C01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60CE0F-794D-424A-B393-D96650A10A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E7520-BADD-4C1D-9796-9D896B770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04B81-8749-4C14-B60C-CCDB02332A3B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B3967-ACF0-447F-A99D-7FD597C5D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BF1338-6A6A-484D-AEF7-429DF1C60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A5FD-6BE1-4365-B803-66F4971A5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9407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B80E8-D25C-43F7-B720-D3FB7FEB3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F62098-2461-4D84-813E-CA9EA1C839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E1FCD-CA1E-4AA5-9049-7438D6383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04B81-8749-4C14-B60C-CCDB02332A3B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EB3E8-318A-4AFA-A249-6D3C5FFF4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DC293-2BCA-47BD-BB46-78F9167EE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A5FD-6BE1-4365-B803-66F4971A5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892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C291F3-3CC3-41BC-A1CF-D93ACB2B68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37CC42-DADA-4D40-ABCF-5A94835238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E61FE1-C92C-49F2-9888-0253B2F8F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04B81-8749-4C14-B60C-CCDB02332A3B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D9FF2-D062-448F-B7E9-2DED518AB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284EA5-264F-4A61-9423-6C9636137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A5FD-6BE1-4365-B803-66F4971A5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537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9CE8-59ED-4AC9-B751-A0CE066CE48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F6F5B77-661F-4D75-B5EE-351FE824A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194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9CE8-59ED-4AC9-B751-A0CE066CE48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5B77-661F-4D75-B5EE-351FE824A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99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9CE8-59ED-4AC9-B751-A0CE066CE48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5B77-661F-4D75-B5EE-351FE824A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77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9CE8-59ED-4AC9-B751-A0CE066CE48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5B77-661F-4D75-B5EE-351FE824A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210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9CE8-59ED-4AC9-B751-A0CE066CE48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5B77-661F-4D75-B5EE-351FE824A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10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9CE8-59ED-4AC9-B751-A0CE066CE48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5B77-661F-4D75-B5EE-351FE824A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43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9CE8-59ED-4AC9-B751-A0CE066CE48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5B77-661F-4D75-B5EE-351FE824A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685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B9CE8-59ED-4AC9-B751-A0CE066CE48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F5B77-661F-4D75-B5EE-351FE824A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7033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12067E-24C5-444A-BB1D-8DF538D78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DB11F-4B73-45E6-BFC9-AB6152634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7BDF8-DE69-4518-A406-D08E15D9C9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04B81-8749-4C14-B60C-CCDB02332A3B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3A69C4-BAD3-48A3-BDF4-BA28290012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4ED04-0D29-4D67-90B8-91E7AF99AC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CA5FD-6BE1-4365-B803-66F4971A5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943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committees.kccd.edu/bc/committee/guided-pathways-implementation-tea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Bakersfield College </a:t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b="1" dirty="0">
                <a:solidFill>
                  <a:srgbClr val="C00000"/>
                </a:solidFill>
              </a:rPr>
              <a:t>Enrollments Update 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College Council</a:t>
            </a:r>
          </a:p>
          <a:p>
            <a:r>
              <a:rPr lang="en-US" b="1" dirty="0">
                <a:solidFill>
                  <a:srgbClr val="FFFFFF"/>
                </a:solidFill>
              </a:rPr>
              <a:t>Manny </a:t>
            </a:r>
            <a:r>
              <a:rPr lang="en-US" b="1" dirty="0" err="1">
                <a:solidFill>
                  <a:srgbClr val="FFFFFF"/>
                </a:solidFill>
              </a:rPr>
              <a:t>Mourtzanos</a:t>
            </a:r>
            <a:r>
              <a:rPr lang="en-US" b="1" dirty="0">
                <a:solidFill>
                  <a:srgbClr val="FFFFFF"/>
                </a:solidFill>
              </a:rPr>
              <a:t>, Krista Moreland, and Jessica Wojtysiak</a:t>
            </a:r>
          </a:p>
          <a:p>
            <a:r>
              <a:rPr lang="en-US" b="1" dirty="0">
                <a:solidFill>
                  <a:srgbClr val="FFFFFF"/>
                </a:solidFill>
              </a:rPr>
              <a:t>November 12, 2021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70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5A736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3CD0197-9CB7-4CAA-9694-C2C6FA907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rgbClr val="FFFFFF"/>
                </a:solidFill>
              </a:rPr>
              <a:t>Faculty Messaging</a:t>
            </a:r>
          </a:p>
        </p:txBody>
      </p:sp>
      <p:pic>
        <p:nvPicPr>
          <p:cNvPr id="7" name="Picture 6" descr="A painting of a person drinking from a cup&#10;&#10;Description automatically generated with low confidence">
            <a:extLst>
              <a:ext uri="{FF2B5EF4-FFF2-40B4-BE49-F238E27FC236}">
                <a16:creationId xmlns:a16="http://schemas.microsoft.com/office/drawing/2014/main" id="{B5078BA8-C3F1-4F1B-B61A-3239930D1A9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41" b="-1"/>
          <a:stretch/>
        </p:blipFill>
        <p:spPr>
          <a:xfrm>
            <a:off x="327547" y="321733"/>
            <a:ext cx="7058306" cy="4107392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8C84738-1916-4AE0-BB5D-D6848EA53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endParaRPr lang="en-US" sz="2000" dirty="0">
              <a:solidFill>
                <a:srgbClr val="FFFFFF"/>
              </a:solidFill>
            </a:endParaRPr>
          </a:p>
          <a:p>
            <a:r>
              <a:rPr lang="en-US" sz="2000" dirty="0">
                <a:solidFill>
                  <a:srgbClr val="FFFFFF"/>
                </a:solidFill>
              </a:rPr>
              <a:t>Faculty &amp; Adjunct Email listserv</a:t>
            </a:r>
          </a:p>
          <a:p>
            <a:pPr marL="0" indent="0">
              <a:buNone/>
            </a:pPr>
            <a:endParaRPr lang="en-US" sz="2000" dirty="0">
              <a:solidFill>
                <a:srgbClr val="FFFFFF"/>
              </a:solidFill>
            </a:endParaRPr>
          </a:p>
          <a:p>
            <a:r>
              <a:rPr lang="en-US" sz="2000" i="1" dirty="0">
                <a:solidFill>
                  <a:srgbClr val="FFFFFF"/>
                </a:solidFill>
              </a:rPr>
              <a:t>Specific</a:t>
            </a:r>
            <a:r>
              <a:rPr lang="en-US" sz="2000" dirty="0">
                <a:solidFill>
                  <a:srgbClr val="FFFFFF"/>
                </a:solidFill>
              </a:rPr>
              <a:t> message</a:t>
            </a:r>
          </a:p>
          <a:p>
            <a:pPr lvl="1"/>
            <a:r>
              <a:rPr lang="en-US" sz="1600" dirty="0">
                <a:solidFill>
                  <a:srgbClr val="FFFFFF"/>
                </a:solidFill>
              </a:rPr>
              <a:t>Student update forms</a:t>
            </a:r>
          </a:p>
          <a:p>
            <a:pPr lvl="1"/>
            <a:r>
              <a:rPr lang="en-US" sz="1600" dirty="0">
                <a:solidFill>
                  <a:srgbClr val="FFFFFF"/>
                </a:solidFill>
              </a:rPr>
              <a:t>Student registration</a:t>
            </a:r>
          </a:p>
          <a:p>
            <a:pPr lvl="1"/>
            <a:r>
              <a:rPr lang="en-US" sz="1600" dirty="0">
                <a:solidFill>
                  <a:srgbClr val="FFFFFF"/>
                </a:solidFill>
              </a:rPr>
              <a:t>Financial aid</a:t>
            </a:r>
          </a:p>
          <a:p>
            <a:pPr lvl="1"/>
            <a:r>
              <a:rPr lang="en-US" sz="1600" dirty="0">
                <a:solidFill>
                  <a:srgbClr val="FFFFFF"/>
                </a:solidFill>
              </a:rPr>
              <a:t>Late start offerings</a:t>
            </a:r>
          </a:p>
          <a:p>
            <a:pPr lvl="1"/>
            <a:endParaRPr lang="en-US" sz="1600" dirty="0">
              <a:solidFill>
                <a:srgbClr val="FFFFFF"/>
              </a:solidFill>
            </a:endParaRPr>
          </a:p>
          <a:p>
            <a:r>
              <a:rPr lang="en-US" sz="2000" dirty="0">
                <a:solidFill>
                  <a:srgbClr val="FFFFFF"/>
                </a:solidFill>
              </a:rPr>
              <a:t>Mindful of frequency/length</a:t>
            </a:r>
          </a:p>
          <a:p>
            <a:endParaRPr lang="en-US" sz="20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FFFFFF"/>
              </a:solidFill>
            </a:endParaRPr>
          </a:p>
          <a:p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37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1">
            <a:extLst>
              <a:ext uri="{FF2B5EF4-FFF2-40B4-BE49-F238E27FC236}">
                <a16:creationId xmlns:a16="http://schemas.microsoft.com/office/drawing/2014/main" id="{C232B152-3720-4D3B-97ED-45CE5483F16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Freeform: Shape 13">
            <a:extLst>
              <a:ext uri="{FF2B5EF4-FFF2-40B4-BE49-F238E27FC236}">
                <a16:creationId xmlns:a16="http://schemas.microsoft.com/office/drawing/2014/main" id="{11BAB570-FF10-4E96-8A3F-FA9804702B8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4693698" cy="6858000"/>
          </a:xfrm>
          <a:custGeom>
            <a:avLst/>
            <a:gdLst>
              <a:gd name="connsiteX0" fmla="*/ 0 w 4693698"/>
              <a:gd name="connsiteY0" fmla="*/ 0 h 6858000"/>
              <a:gd name="connsiteX1" fmla="*/ 420914 w 4693698"/>
              <a:gd name="connsiteY1" fmla="*/ 0 h 6858000"/>
              <a:gd name="connsiteX2" fmla="*/ 1582057 w 4693698"/>
              <a:gd name="connsiteY2" fmla="*/ 0 h 6858000"/>
              <a:gd name="connsiteX3" fmla="*/ 4503903 w 4693698"/>
              <a:gd name="connsiteY3" fmla="*/ 0 h 6858000"/>
              <a:gd name="connsiteX4" fmla="*/ 4508943 w 4693698"/>
              <a:gd name="connsiteY4" fmla="*/ 66675 h 6858000"/>
              <a:gd name="connsiteX5" fmla="*/ 4517340 w 4693698"/>
              <a:gd name="connsiteY5" fmla="*/ 122237 h 6858000"/>
              <a:gd name="connsiteX6" fmla="*/ 4527418 w 4693698"/>
              <a:gd name="connsiteY6" fmla="*/ 174625 h 6858000"/>
              <a:gd name="connsiteX7" fmla="*/ 4544214 w 4693698"/>
              <a:gd name="connsiteY7" fmla="*/ 217487 h 6858000"/>
              <a:gd name="connsiteX8" fmla="*/ 4561010 w 4693698"/>
              <a:gd name="connsiteY8" fmla="*/ 260350 h 6858000"/>
              <a:gd name="connsiteX9" fmla="*/ 4581165 w 4693698"/>
              <a:gd name="connsiteY9" fmla="*/ 296862 h 6858000"/>
              <a:gd name="connsiteX10" fmla="*/ 4601320 w 4693698"/>
              <a:gd name="connsiteY10" fmla="*/ 334962 h 6858000"/>
              <a:gd name="connsiteX11" fmla="*/ 4619796 w 4693698"/>
              <a:gd name="connsiteY11" fmla="*/ 369887 h 6858000"/>
              <a:gd name="connsiteX12" fmla="*/ 4638271 w 4693698"/>
              <a:gd name="connsiteY12" fmla="*/ 409575 h 6858000"/>
              <a:gd name="connsiteX13" fmla="*/ 4655067 w 4693698"/>
              <a:gd name="connsiteY13" fmla="*/ 450850 h 6858000"/>
              <a:gd name="connsiteX14" fmla="*/ 4670184 w 4693698"/>
              <a:gd name="connsiteY14" fmla="*/ 496887 h 6858000"/>
              <a:gd name="connsiteX15" fmla="*/ 4681941 w 4693698"/>
              <a:gd name="connsiteY15" fmla="*/ 546100 h 6858000"/>
              <a:gd name="connsiteX16" fmla="*/ 4690339 w 4693698"/>
              <a:gd name="connsiteY16" fmla="*/ 606425 h 6858000"/>
              <a:gd name="connsiteX17" fmla="*/ 4693698 w 4693698"/>
              <a:gd name="connsiteY17" fmla="*/ 673100 h 6858000"/>
              <a:gd name="connsiteX18" fmla="*/ 4690339 w 4693698"/>
              <a:gd name="connsiteY18" fmla="*/ 744537 h 6858000"/>
              <a:gd name="connsiteX19" fmla="*/ 4681941 w 4693698"/>
              <a:gd name="connsiteY19" fmla="*/ 801687 h 6858000"/>
              <a:gd name="connsiteX20" fmla="*/ 4670184 w 4693698"/>
              <a:gd name="connsiteY20" fmla="*/ 854075 h 6858000"/>
              <a:gd name="connsiteX21" fmla="*/ 4655067 w 4693698"/>
              <a:gd name="connsiteY21" fmla="*/ 901700 h 6858000"/>
              <a:gd name="connsiteX22" fmla="*/ 4638271 w 4693698"/>
              <a:gd name="connsiteY22" fmla="*/ 942975 h 6858000"/>
              <a:gd name="connsiteX23" fmla="*/ 4618116 w 4693698"/>
              <a:gd name="connsiteY23" fmla="*/ 981075 h 6858000"/>
              <a:gd name="connsiteX24" fmla="*/ 4597961 w 4693698"/>
              <a:gd name="connsiteY24" fmla="*/ 1017587 h 6858000"/>
              <a:gd name="connsiteX25" fmla="*/ 4577806 w 4693698"/>
              <a:gd name="connsiteY25" fmla="*/ 1055687 h 6858000"/>
              <a:gd name="connsiteX26" fmla="*/ 4559330 w 4693698"/>
              <a:gd name="connsiteY26" fmla="*/ 1095375 h 6858000"/>
              <a:gd name="connsiteX27" fmla="*/ 4540854 w 4693698"/>
              <a:gd name="connsiteY27" fmla="*/ 1136650 h 6858000"/>
              <a:gd name="connsiteX28" fmla="*/ 4525739 w 4693698"/>
              <a:gd name="connsiteY28" fmla="*/ 1182687 h 6858000"/>
              <a:gd name="connsiteX29" fmla="*/ 4515661 w 4693698"/>
              <a:gd name="connsiteY29" fmla="*/ 1235075 h 6858000"/>
              <a:gd name="connsiteX30" fmla="*/ 4505583 w 4693698"/>
              <a:gd name="connsiteY30" fmla="*/ 1295400 h 6858000"/>
              <a:gd name="connsiteX31" fmla="*/ 4503903 w 4693698"/>
              <a:gd name="connsiteY31" fmla="*/ 1363662 h 6858000"/>
              <a:gd name="connsiteX32" fmla="*/ 4505583 w 4693698"/>
              <a:gd name="connsiteY32" fmla="*/ 1431925 h 6858000"/>
              <a:gd name="connsiteX33" fmla="*/ 4515661 w 4693698"/>
              <a:gd name="connsiteY33" fmla="*/ 1492250 h 6858000"/>
              <a:gd name="connsiteX34" fmla="*/ 4525739 w 4693698"/>
              <a:gd name="connsiteY34" fmla="*/ 1544637 h 6858000"/>
              <a:gd name="connsiteX35" fmla="*/ 4540854 w 4693698"/>
              <a:gd name="connsiteY35" fmla="*/ 1589087 h 6858000"/>
              <a:gd name="connsiteX36" fmla="*/ 4559330 w 4693698"/>
              <a:gd name="connsiteY36" fmla="*/ 1631950 h 6858000"/>
              <a:gd name="connsiteX37" fmla="*/ 4577806 w 4693698"/>
              <a:gd name="connsiteY37" fmla="*/ 1671637 h 6858000"/>
              <a:gd name="connsiteX38" fmla="*/ 4597961 w 4693698"/>
              <a:gd name="connsiteY38" fmla="*/ 1708150 h 6858000"/>
              <a:gd name="connsiteX39" fmla="*/ 4618116 w 4693698"/>
              <a:gd name="connsiteY39" fmla="*/ 1743075 h 6858000"/>
              <a:gd name="connsiteX40" fmla="*/ 4638271 w 4693698"/>
              <a:gd name="connsiteY40" fmla="*/ 1782762 h 6858000"/>
              <a:gd name="connsiteX41" fmla="*/ 4655067 w 4693698"/>
              <a:gd name="connsiteY41" fmla="*/ 1824037 h 6858000"/>
              <a:gd name="connsiteX42" fmla="*/ 4670184 w 4693698"/>
              <a:gd name="connsiteY42" fmla="*/ 1870075 h 6858000"/>
              <a:gd name="connsiteX43" fmla="*/ 4681941 w 4693698"/>
              <a:gd name="connsiteY43" fmla="*/ 1922462 h 6858000"/>
              <a:gd name="connsiteX44" fmla="*/ 4690339 w 4693698"/>
              <a:gd name="connsiteY44" fmla="*/ 1982787 h 6858000"/>
              <a:gd name="connsiteX45" fmla="*/ 4693698 w 4693698"/>
              <a:gd name="connsiteY45" fmla="*/ 2051050 h 6858000"/>
              <a:gd name="connsiteX46" fmla="*/ 4690339 w 4693698"/>
              <a:gd name="connsiteY46" fmla="*/ 2119312 h 6858000"/>
              <a:gd name="connsiteX47" fmla="*/ 4681941 w 4693698"/>
              <a:gd name="connsiteY47" fmla="*/ 2179637 h 6858000"/>
              <a:gd name="connsiteX48" fmla="*/ 4670184 w 4693698"/>
              <a:gd name="connsiteY48" fmla="*/ 2232025 h 6858000"/>
              <a:gd name="connsiteX49" fmla="*/ 4655067 w 4693698"/>
              <a:gd name="connsiteY49" fmla="*/ 2278062 h 6858000"/>
              <a:gd name="connsiteX50" fmla="*/ 4638271 w 4693698"/>
              <a:gd name="connsiteY50" fmla="*/ 2319337 h 6858000"/>
              <a:gd name="connsiteX51" fmla="*/ 4618116 w 4693698"/>
              <a:gd name="connsiteY51" fmla="*/ 2359025 h 6858000"/>
              <a:gd name="connsiteX52" fmla="*/ 4597961 w 4693698"/>
              <a:gd name="connsiteY52" fmla="*/ 2395537 h 6858000"/>
              <a:gd name="connsiteX53" fmla="*/ 4577806 w 4693698"/>
              <a:gd name="connsiteY53" fmla="*/ 2433637 h 6858000"/>
              <a:gd name="connsiteX54" fmla="*/ 4559330 w 4693698"/>
              <a:gd name="connsiteY54" fmla="*/ 2471737 h 6858000"/>
              <a:gd name="connsiteX55" fmla="*/ 4540854 w 4693698"/>
              <a:gd name="connsiteY55" fmla="*/ 2513012 h 6858000"/>
              <a:gd name="connsiteX56" fmla="*/ 4525739 w 4693698"/>
              <a:gd name="connsiteY56" fmla="*/ 2560637 h 6858000"/>
              <a:gd name="connsiteX57" fmla="*/ 4515661 w 4693698"/>
              <a:gd name="connsiteY57" fmla="*/ 2613025 h 6858000"/>
              <a:gd name="connsiteX58" fmla="*/ 4505583 w 4693698"/>
              <a:gd name="connsiteY58" fmla="*/ 2671762 h 6858000"/>
              <a:gd name="connsiteX59" fmla="*/ 4503903 w 4693698"/>
              <a:gd name="connsiteY59" fmla="*/ 2741612 h 6858000"/>
              <a:gd name="connsiteX60" fmla="*/ 4505583 w 4693698"/>
              <a:gd name="connsiteY60" fmla="*/ 2809875 h 6858000"/>
              <a:gd name="connsiteX61" fmla="*/ 4515661 w 4693698"/>
              <a:gd name="connsiteY61" fmla="*/ 2868612 h 6858000"/>
              <a:gd name="connsiteX62" fmla="*/ 4525739 w 4693698"/>
              <a:gd name="connsiteY62" fmla="*/ 2922587 h 6858000"/>
              <a:gd name="connsiteX63" fmla="*/ 4540854 w 4693698"/>
              <a:gd name="connsiteY63" fmla="*/ 2967037 h 6858000"/>
              <a:gd name="connsiteX64" fmla="*/ 4559330 w 4693698"/>
              <a:gd name="connsiteY64" fmla="*/ 3009900 h 6858000"/>
              <a:gd name="connsiteX65" fmla="*/ 4577806 w 4693698"/>
              <a:gd name="connsiteY65" fmla="*/ 3046412 h 6858000"/>
              <a:gd name="connsiteX66" fmla="*/ 4597961 w 4693698"/>
              <a:gd name="connsiteY66" fmla="*/ 3084512 h 6858000"/>
              <a:gd name="connsiteX67" fmla="*/ 4618116 w 4693698"/>
              <a:gd name="connsiteY67" fmla="*/ 3121025 h 6858000"/>
              <a:gd name="connsiteX68" fmla="*/ 4638271 w 4693698"/>
              <a:gd name="connsiteY68" fmla="*/ 3160712 h 6858000"/>
              <a:gd name="connsiteX69" fmla="*/ 4655067 w 4693698"/>
              <a:gd name="connsiteY69" fmla="*/ 3201987 h 6858000"/>
              <a:gd name="connsiteX70" fmla="*/ 4670184 w 4693698"/>
              <a:gd name="connsiteY70" fmla="*/ 3248025 h 6858000"/>
              <a:gd name="connsiteX71" fmla="*/ 4681941 w 4693698"/>
              <a:gd name="connsiteY71" fmla="*/ 3300412 h 6858000"/>
              <a:gd name="connsiteX72" fmla="*/ 4690339 w 4693698"/>
              <a:gd name="connsiteY72" fmla="*/ 3360737 h 6858000"/>
              <a:gd name="connsiteX73" fmla="*/ 4693698 w 4693698"/>
              <a:gd name="connsiteY73" fmla="*/ 3427412 h 6858000"/>
              <a:gd name="connsiteX74" fmla="*/ 4690339 w 4693698"/>
              <a:gd name="connsiteY74" fmla="*/ 3497262 h 6858000"/>
              <a:gd name="connsiteX75" fmla="*/ 4681941 w 4693698"/>
              <a:gd name="connsiteY75" fmla="*/ 3557587 h 6858000"/>
              <a:gd name="connsiteX76" fmla="*/ 4670184 w 4693698"/>
              <a:gd name="connsiteY76" fmla="*/ 3609975 h 6858000"/>
              <a:gd name="connsiteX77" fmla="*/ 4655067 w 4693698"/>
              <a:gd name="connsiteY77" fmla="*/ 3656012 h 6858000"/>
              <a:gd name="connsiteX78" fmla="*/ 4638271 w 4693698"/>
              <a:gd name="connsiteY78" fmla="*/ 3697287 h 6858000"/>
              <a:gd name="connsiteX79" fmla="*/ 4618116 w 4693698"/>
              <a:gd name="connsiteY79" fmla="*/ 3736975 h 6858000"/>
              <a:gd name="connsiteX80" fmla="*/ 4577806 w 4693698"/>
              <a:gd name="connsiteY80" fmla="*/ 3811587 h 6858000"/>
              <a:gd name="connsiteX81" fmla="*/ 4559330 w 4693698"/>
              <a:gd name="connsiteY81" fmla="*/ 3848100 h 6858000"/>
              <a:gd name="connsiteX82" fmla="*/ 4540854 w 4693698"/>
              <a:gd name="connsiteY82" fmla="*/ 3890962 h 6858000"/>
              <a:gd name="connsiteX83" fmla="*/ 4525739 w 4693698"/>
              <a:gd name="connsiteY83" fmla="*/ 3935412 h 6858000"/>
              <a:gd name="connsiteX84" fmla="*/ 4515661 w 4693698"/>
              <a:gd name="connsiteY84" fmla="*/ 3987800 h 6858000"/>
              <a:gd name="connsiteX85" fmla="*/ 4505583 w 4693698"/>
              <a:gd name="connsiteY85" fmla="*/ 4048125 h 6858000"/>
              <a:gd name="connsiteX86" fmla="*/ 4503903 w 4693698"/>
              <a:gd name="connsiteY86" fmla="*/ 4116387 h 6858000"/>
              <a:gd name="connsiteX87" fmla="*/ 4505583 w 4693698"/>
              <a:gd name="connsiteY87" fmla="*/ 4186237 h 6858000"/>
              <a:gd name="connsiteX88" fmla="*/ 4515661 w 4693698"/>
              <a:gd name="connsiteY88" fmla="*/ 4244975 h 6858000"/>
              <a:gd name="connsiteX89" fmla="*/ 4525739 w 4693698"/>
              <a:gd name="connsiteY89" fmla="*/ 4297362 h 6858000"/>
              <a:gd name="connsiteX90" fmla="*/ 4540854 w 4693698"/>
              <a:gd name="connsiteY90" fmla="*/ 4343400 h 6858000"/>
              <a:gd name="connsiteX91" fmla="*/ 4559330 w 4693698"/>
              <a:gd name="connsiteY91" fmla="*/ 4386262 h 6858000"/>
              <a:gd name="connsiteX92" fmla="*/ 4577806 w 4693698"/>
              <a:gd name="connsiteY92" fmla="*/ 4424362 h 6858000"/>
              <a:gd name="connsiteX93" fmla="*/ 4618116 w 4693698"/>
              <a:gd name="connsiteY93" fmla="*/ 4498975 h 6858000"/>
              <a:gd name="connsiteX94" fmla="*/ 4638271 w 4693698"/>
              <a:gd name="connsiteY94" fmla="*/ 4537075 h 6858000"/>
              <a:gd name="connsiteX95" fmla="*/ 4655067 w 4693698"/>
              <a:gd name="connsiteY95" fmla="*/ 4579937 h 6858000"/>
              <a:gd name="connsiteX96" fmla="*/ 4670184 w 4693698"/>
              <a:gd name="connsiteY96" fmla="*/ 4625975 h 6858000"/>
              <a:gd name="connsiteX97" fmla="*/ 4681941 w 4693698"/>
              <a:gd name="connsiteY97" fmla="*/ 4678362 h 6858000"/>
              <a:gd name="connsiteX98" fmla="*/ 4690339 w 4693698"/>
              <a:gd name="connsiteY98" fmla="*/ 4738687 h 6858000"/>
              <a:gd name="connsiteX99" fmla="*/ 4693698 w 4693698"/>
              <a:gd name="connsiteY99" fmla="*/ 4806950 h 6858000"/>
              <a:gd name="connsiteX100" fmla="*/ 4690339 w 4693698"/>
              <a:gd name="connsiteY100" fmla="*/ 4875212 h 6858000"/>
              <a:gd name="connsiteX101" fmla="*/ 4681941 w 4693698"/>
              <a:gd name="connsiteY101" fmla="*/ 4935537 h 6858000"/>
              <a:gd name="connsiteX102" fmla="*/ 4670184 w 4693698"/>
              <a:gd name="connsiteY102" fmla="*/ 4987925 h 6858000"/>
              <a:gd name="connsiteX103" fmla="*/ 4655067 w 4693698"/>
              <a:gd name="connsiteY103" fmla="*/ 5033962 h 6858000"/>
              <a:gd name="connsiteX104" fmla="*/ 4638271 w 4693698"/>
              <a:gd name="connsiteY104" fmla="*/ 5075237 h 6858000"/>
              <a:gd name="connsiteX105" fmla="*/ 4618116 w 4693698"/>
              <a:gd name="connsiteY105" fmla="*/ 5114925 h 6858000"/>
              <a:gd name="connsiteX106" fmla="*/ 4597961 w 4693698"/>
              <a:gd name="connsiteY106" fmla="*/ 5149850 h 6858000"/>
              <a:gd name="connsiteX107" fmla="*/ 4577806 w 4693698"/>
              <a:gd name="connsiteY107" fmla="*/ 5186362 h 6858000"/>
              <a:gd name="connsiteX108" fmla="*/ 4559330 w 4693698"/>
              <a:gd name="connsiteY108" fmla="*/ 5226050 h 6858000"/>
              <a:gd name="connsiteX109" fmla="*/ 4540854 w 4693698"/>
              <a:gd name="connsiteY109" fmla="*/ 5268912 h 6858000"/>
              <a:gd name="connsiteX110" fmla="*/ 4525739 w 4693698"/>
              <a:gd name="connsiteY110" fmla="*/ 5313362 h 6858000"/>
              <a:gd name="connsiteX111" fmla="*/ 4515661 w 4693698"/>
              <a:gd name="connsiteY111" fmla="*/ 5365750 h 6858000"/>
              <a:gd name="connsiteX112" fmla="*/ 4505583 w 4693698"/>
              <a:gd name="connsiteY112" fmla="*/ 5426075 h 6858000"/>
              <a:gd name="connsiteX113" fmla="*/ 4503903 w 4693698"/>
              <a:gd name="connsiteY113" fmla="*/ 5494337 h 6858000"/>
              <a:gd name="connsiteX114" fmla="*/ 4505583 w 4693698"/>
              <a:gd name="connsiteY114" fmla="*/ 5562600 h 6858000"/>
              <a:gd name="connsiteX115" fmla="*/ 4515661 w 4693698"/>
              <a:gd name="connsiteY115" fmla="*/ 5622925 h 6858000"/>
              <a:gd name="connsiteX116" fmla="*/ 4525739 w 4693698"/>
              <a:gd name="connsiteY116" fmla="*/ 5675312 h 6858000"/>
              <a:gd name="connsiteX117" fmla="*/ 4540854 w 4693698"/>
              <a:gd name="connsiteY117" fmla="*/ 5721350 h 6858000"/>
              <a:gd name="connsiteX118" fmla="*/ 4559330 w 4693698"/>
              <a:gd name="connsiteY118" fmla="*/ 5762625 h 6858000"/>
              <a:gd name="connsiteX119" fmla="*/ 4577806 w 4693698"/>
              <a:gd name="connsiteY119" fmla="*/ 5802312 h 6858000"/>
              <a:gd name="connsiteX120" fmla="*/ 4597961 w 4693698"/>
              <a:gd name="connsiteY120" fmla="*/ 5840412 h 6858000"/>
              <a:gd name="connsiteX121" fmla="*/ 4618116 w 4693698"/>
              <a:gd name="connsiteY121" fmla="*/ 5876925 h 6858000"/>
              <a:gd name="connsiteX122" fmla="*/ 4638271 w 4693698"/>
              <a:gd name="connsiteY122" fmla="*/ 5915025 h 6858000"/>
              <a:gd name="connsiteX123" fmla="*/ 4655067 w 4693698"/>
              <a:gd name="connsiteY123" fmla="*/ 5956300 h 6858000"/>
              <a:gd name="connsiteX124" fmla="*/ 4670184 w 4693698"/>
              <a:gd name="connsiteY124" fmla="*/ 6003925 h 6858000"/>
              <a:gd name="connsiteX125" fmla="*/ 4681941 w 4693698"/>
              <a:gd name="connsiteY125" fmla="*/ 6056312 h 6858000"/>
              <a:gd name="connsiteX126" fmla="*/ 4690339 w 4693698"/>
              <a:gd name="connsiteY126" fmla="*/ 6113462 h 6858000"/>
              <a:gd name="connsiteX127" fmla="*/ 4693698 w 4693698"/>
              <a:gd name="connsiteY127" fmla="*/ 6183312 h 6858000"/>
              <a:gd name="connsiteX128" fmla="*/ 4690339 w 4693698"/>
              <a:gd name="connsiteY128" fmla="*/ 6251575 h 6858000"/>
              <a:gd name="connsiteX129" fmla="*/ 4681941 w 4693698"/>
              <a:gd name="connsiteY129" fmla="*/ 6311900 h 6858000"/>
              <a:gd name="connsiteX130" fmla="*/ 4670184 w 4693698"/>
              <a:gd name="connsiteY130" fmla="*/ 6361112 h 6858000"/>
              <a:gd name="connsiteX131" fmla="*/ 4655067 w 4693698"/>
              <a:gd name="connsiteY131" fmla="*/ 6407150 h 6858000"/>
              <a:gd name="connsiteX132" fmla="*/ 4638271 w 4693698"/>
              <a:gd name="connsiteY132" fmla="*/ 6448425 h 6858000"/>
              <a:gd name="connsiteX133" fmla="*/ 4619796 w 4693698"/>
              <a:gd name="connsiteY133" fmla="*/ 6488112 h 6858000"/>
              <a:gd name="connsiteX134" fmla="*/ 4601320 w 4693698"/>
              <a:gd name="connsiteY134" fmla="*/ 6523037 h 6858000"/>
              <a:gd name="connsiteX135" fmla="*/ 4581165 w 4693698"/>
              <a:gd name="connsiteY135" fmla="*/ 6561137 h 6858000"/>
              <a:gd name="connsiteX136" fmla="*/ 4561010 w 4693698"/>
              <a:gd name="connsiteY136" fmla="*/ 6597650 h 6858000"/>
              <a:gd name="connsiteX137" fmla="*/ 4544214 w 4693698"/>
              <a:gd name="connsiteY137" fmla="*/ 6640512 h 6858000"/>
              <a:gd name="connsiteX138" fmla="*/ 4527418 w 4693698"/>
              <a:gd name="connsiteY138" fmla="*/ 6683375 h 6858000"/>
              <a:gd name="connsiteX139" fmla="*/ 4517340 w 4693698"/>
              <a:gd name="connsiteY139" fmla="*/ 6735762 h 6858000"/>
              <a:gd name="connsiteX140" fmla="*/ 4508943 w 4693698"/>
              <a:gd name="connsiteY140" fmla="*/ 6791325 h 6858000"/>
              <a:gd name="connsiteX141" fmla="*/ 4503903 w 4693698"/>
              <a:gd name="connsiteY141" fmla="*/ 6858000 h 6858000"/>
              <a:gd name="connsiteX142" fmla="*/ 1582057 w 4693698"/>
              <a:gd name="connsiteY142" fmla="*/ 6858000 h 6858000"/>
              <a:gd name="connsiteX143" fmla="*/ 420914 w 4693698"/>
              <a:gd name="connsiteY143" fmla="*/ 6858000 h 6858000"/>
              <a:gd name="connsiteX144" fmla="*/ 0 w 4693698"/>
              <a:gd name="connsiteY1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4693698" h="6858000">
                <a:moveTo>
                  <a:pt x="0" y="0"/>
                </a:moveTo>
                <a:lnTo>
                  <a:pt x="420914" y="0"/>
                </a:lnTo>
                <a:lnTo>
                  <a:pt x="1582057" y="0"/>
                </a:lnTo>
                <a:lnTo>
                  <a:pt x="4503903" y="0"/>
                </a:lnTo>
                <a:lnTo>
                  <a:pt x="4508943" y="66675"/>
                </a:lnTo>
                <a:lnTo>
                  <a:pt x="4517340" y="122237"/>
                </a:lnTo>
                <a:lnTo>
                  <a:pt x="4527418" y="174625"/>
                </a:lnTo>
                <a:lnTo>
                  <a:pt x="4544214" y="217487"/>
                </a:lnTo>
                <a:lnTo>
                  <a:pt x="4561010" y="260350"/>
                </a:lnTo>
                <a:lnTo>
                  <a:pt x="4581165" y="296862"/>
                </a:lnTo>
                <a:lnTo>
                  <a:pt x="4601320" y="334962"/>
                </a:lnTo>
                <a:lnTo>
                  <a:pt x="4619796" y="369887"/>
                </a:lnTo>
                <a:lnTo>
                  <a:pt x="4638271" y="409575"/>
                </a:lnTo>
                <a:lnTo>
                  <a:pt x="4655067" y="450850"/>
                </a:lnTo>
                <a:lnTo>
                  <a:pt x="4670184" y="496887"/>
                </a:lnTo>
                <a:lnTo>
                  <a:pt x="4681941" y="546100"/>
                </a:lnTo>
                <a:lnTo>
                  <a:pt x="4690339" y="606425"/>
                </a:lnTo>
                <a:lnTo>
                  <a:pt x="4693698" y="673100"/>
                </a:lnTo>
                <a:lnTo>
                  <a:pt x="4690339" y="744537"/>
                </a:lnTo>
                <a:lnTo>
                  <a:pt x="4681941" y="801687"/>
                </a:lnTo>
                <a:lnTo>
                  <a:pt x="4670184" y="854075"/>
                </a:lnTo>
                <a:lnTo>
                  <a:pt x="4655067" y="901700"/>
                </a:lnTo>
                <a:lnTo>
                  <a:pt x="4638271" y="942975"/>
                </a:lnTo>
                <a:lnTo>
                  <a:pt x="4618116" y="981075"/>
                </a:lnTo>
                <a:lnTo>
                  <a:pt x="4597961" y="1017587"/>
                </a:lnTo>
                <a:lnTo>
                  <a:pt x="4577806" y="1055687"/>
                </a:lnTo>
                <a:lnTo>
                  <a:pt x="4559330" y="1095375"/>
                </a:lnTo>
                <a:lnTo>
                  <a:pt x="4540854" y="1136650"/>
                </a:lnTo>
                <a:lnTo>
                  <a:pt x="4525739" y="1182687"/>
                </a:lnTo>
                <a:lnTo>
                  <a:pt x="4515661" y="1235075"/>
                </a:lnTo>
                <a:lnTo>
                  <a:pt x="4505583" y="1295400"/>
                </a:lnTo>
                <a:lnTo>
                  <a:pt x="4503903" y="1363662"/>
                </a:lnTo>
                <a:lnTo>
                  <a:pt x="4505583" y="1431925"/>
                </a:lnTo>
                <a:lnTo>
                  <a:pt x="4515661" y="1492250"/>
                </a:lnTo>
                <a:lnTo>
                  <a:pt x="4525739" y="1544637"/>
                </a:lnTo>
                <a:lnTo>
                  <a:pt x="4540854" y="1589087"/>
                </a:lnTo>
                <a:lnTo>
                  <a:pt x="4559330" y="1631950"/>
                </a:lnTo>
                <a:lnTo>
                  <a:pt x="4577806" y="1671637"/>
                </a:lnTo>
                <a:lnTo>
                  <a:pt x="4597961" y="1708150"/>
                </a:lnTo>
                <a:lnTo>
                  <a:pt x="4618116" y="1743075"/>
                </a:lnTo>
                <a:lnTo>
                  <a:pt x="4638271" y="1782762"/>
                </a:lnTo>
                <a:lnTo>
                  <a:pt x="4655067" y="1824037"/>
                </a:lnTo>
                <a:lnTo>
                  <a:pt x="4670184" y="1870075"/>
                </a:lnTo>
                <a:lnTo>
                  <a:pt x="4681941" y="1922462"/>
                </a:lnTo>
                <a:lnTo>
                  <a:pt x="4690339" y="1982787"/>
                </a:lnTo>
                <a:lnTo>
                  <a:pt x="4693698" y="2051050"/>
                </a:lnTo>
                <a:lnTo>
                  <a:pt x="4690339" y="2119312"/>
                </a:lnTo>
                <a:lnTo>
                  <a:pt x="4681941" y="2179637"/>
                </a:lnTo>
                <a:lnTo>
                  <a:pt x="4670184" y="2232025"/>
                </a:lnTo>
                <a:lnTo>
                  <a:pt x="4655067" y="2278062"/>
                </a:lnTo>
                <a:lnTo>
                  <a:pt x="4638271" y="2319337"/>
                </a:lnTo>
                <a:lnTo>
                  <a:pt x="4618116" y="2359025"/>
                </a:lnTo>
                <a:lnTo>
                  <a:pt x="4597961" y="2395537"/>
                </a:lnTo>
                <a:lnTo>
                  <a:pt x="4577806" y="2433637"/>
                </a:lnTo>
                <a:lnTo>
                  <a:pt x="4559330" y="2471737"/>
                </a:lnTo>
                <a:lnTo>
                  <a:pt x="4540854" y="2513012"/>
                </a:lnTo>
                <a:lnTo>
                  <a:pt x="4525739" y="2560637"/>
                </a:lnTo>
                <a:lnTo>
                  <a:pt x="4515661" y="2613025"/>
                </a:lnTo>
                <a:lnTo>
                  <a:pt x="4505583" y="2671762"/>
                </a:lnTo>
                <a:lnTo>
                  <a:pt x="4503903" y="2741612"/>
                </a:lnTo>
                <a:lnTo>
                  <a:pt x="4505583" y="2809875"/>
                </a:lnTo>
                <a:lnTo>
                  <a:pt x="4515661" y="2868612"/>
                </a:lnTo>
                <a:lnTo>
                  <a:pt x="4525739" y="2922587"/>
                </a:lnTo>
                <a:lnTo>
                  <a:pt x="4540854" y="2967037"/>
                </a:lnTo>
                <a:lnTo>
                  <a:pt x="4559330" y="3009900"/>
                </a:lnTo>
                <a:lnTo>
                  <a:pt x="4577806" y="3046412"/>
                </a:lnTo>
                <a:lnTo>
                  <a:pt x="4597961" y="3084512"/>
                </a:lnTo>
                <a:lnTo>
                  <a:pt x="4618116" y="3121025"/>
                </a:lnTo>
                <a:lnTo>
                  <a:pt x="4638271" y="3160712"/>
                </a:lnTo>
                <a:lnTo>
                  <a:pt x="4655067" y="3201987"/>
                </a:lnTo>
                <a:lnTo>
                  <a:pt x="4670184" y="3248025"/>
                </a:lnTo>
                <a:lnTo>
                  <a:pt x="4681941" y="3300412"/>
                </a:lnTo>
                <a:lnTo>
                  <a:pt x="4690339" y="3360737"/>
                </a:lnTo>
                <a:lnTo>
                  <a:pt x="4693698" y="3427412"/>
                </a:lnTo>
                <a:lnTo>
                  <a:pt x="4690339" y="3497262"/>
                </a:lnTo>
                <a:lnTo>
                  <a:pt x="4681941" y="3557587"/>
                </a:lnTo>
                <a:lnTo>
                  <a:pt x="4670184" y="3609975"/>
                </a:lnTo>
                <a:lnTo>
                  <a:pt x="4655067" y="3656012"/>
                </a:lnTo>
                <a:lnTo>
                  <a:pt x="4638271" y="3697287"/>
                </a:lnTo>
                <a:lnTo>
                  <a:pt x="4618116" y="3736975"/>
                </a:lnTo>
                <a:lnTo>
                  <a:pt x="4577806" y="3811587"/>
                </a:lnTo>
                <a:lnTo>
                  <a:pt x="4559330" y="3848100"/>
                </a:lnTo>
                <a:lnTo>
                  <a:pt x="4540854" y="3890962"/>
                </a:lnTo>
                <a:lnTo>
                  <a:pt x="4525739" y="3935412"/>
                </a:lnTo>
                <a:lnTo>
                  <a:pt x="4515661" y="3987800"/>
                </a:lnTo>
                <a:lnTo>
                  <a:pt x="4505583" y="4048125"/>
                </a:lnTo>
                <a:lnTo>
                  <a:pt x="4503903" y="4116387"/>
                </a:lnTo>
                <a:lnTo>
                  <a:pt x="4505583" y="4186237"/>
                </a:lnTo>
                <a:lnTo>
                  <a:pt x="4515661" y="4244975"/>
                </a:lnTo>
                <a:lnTo>
                  <a:pt x="4525739" y="4297362"/>
                </a:lnTo>
                <a:lnTo>
                  <a:pt x="4540854" y="4343400"/>
                </a:lnTo>
                <a:lnTo>
                  <a:pt x="4559330" y="4386262"/>
                </a:lnTo>
                <a:lnTo>
                  <a:pt x="4577806" y="4424362"/>
                </a:lnTo>
                <a:lnTo>
                  <a:pt x="4618116" y="4498975"/>
                </a:lnTo>
                <a:lnTo>
                  <a:pt x="4638271" y="4537075"/>
                </a:lnTo>
                <a:lnTo>
                  <a:pt x="4655067" y="4579937"/>
                </a:lnTo>
                <a:lnTo>
                  <a:pt x="4670184" y="4625975"/>
                </a:lnTo>
                <a:lnTo>
                  <a:pt x="4681941" y="4678362"/>
                </a:lnTo>
                <a:lnTo>
                  <a:pt x="4690339" y="4738687"/>
                </a:lnTo>
                <a:lnTo>
                  <a:pt x="4693698" y="4806950"/>
                </a:lnTo>
                <a:lnTo>
                  <a:pt x="4690339" y="4875212"/>
                </a:lnTo>
                <a:lnTo>
                  <a:pt x="4681941" y="4935537"/>
                </a:lnTo>
                <a:lnTo>
                  <a:pt x="4670184" y="4987925"/>
                </a:lnTo>
                <a:lnTo>
                  <a:pt x="4655067" y="5033962"/>
                </a:lnTo>
                <a:lnTo>
                  <a:pt x="4638271" y="5075237"/>
                </a:lnTo>
                <a:lnTo>
                  <a:pt x="4618116" y="5114925"/>
                </a:lnTo>
                <a:lnTo>
                  <a:pt x="4597961" y="5149850"/>
                </a:lnTo>
                <a:lnTo>
                  <a:pt x="4577806" y="5186362"/>
                </a:lnTo>
                <a:lnTo>
                  <a:pt x="4559330" y="5226050"/>
                </a:lnTo>
                <a:lnTo>
                  <a:pt x="4540854" y="5268912"/>
                </a:lnTo>
                <a:lnTo>
                  <a:pt x="4525739" y="5313362"/>
                </a:lnTo>
                <a:lnTo>
                  <a:pt x="4515661" y="5365750"/>
                </a:lnTo>
                <a:lnTo>
                  <a:pt x="4505583" y="5426075"/>
                </a:lnTo>
                <a:lnTo>
                  <a:pt x="4503903" y="5494337"/>
                </a:lnTo>
                <a:lnTo>
                  <a:pt x="4505583" y="5562600"/>
                </a:lnTo>
                <a:lnTo>
                  <a:pt x="4515661" y="5622925"/>
                </a:lnTo>
                <a:lnTo>
                  <a:pt x="4525739" y="5675312"/>
                </a:lnTo>
                <a:lnTo>
                  <a:pt x="4540854" y="5721350"/>
                </a:lnTo>
                <a:lnTo>
                  <a:pt x="4559330" y="5762625"/>
                </a:lnTo>
                <a:lnTo>
                  <a:pt x="4577806" y="5802312"/>
                </a:lnTo>
                <a:lnTo>
                  <a:pt x="4597961" y="5840412"/>
                </a:lnTo>
                <a:lnTo>
                  <a:pt x="4618116" y="5876925"/>
                </a:lnTo>
                <a:lnTo>
                  <a:pt x="4638271" y="5915025"/>
                </a:lnTo>
                <a:lnTo>
                  <a:pt x="4655067" y="5956300"/>
                </a:lnTo>
                <a:lnTo>
                  <a:pt x="4670184" y="6003925"/>
                </a:lnTo>
                <a:lnTo>
                  <a:pt x="4681941" y="6056312"/>
                </a:lnTo>
                <a:lnTo>
                  <a:pt x="4690339" y="6113462"/>
                </a:lnTo>
                <a:lnTo>
                  <a:pt x="4693698" y="6183312"/>
                </a:lnTo>
                <a:lnTo>
                  <a:pt x="4690339" y="6251575"/>
                </a:lnTo>
                <a:lnTo>
                  <a:pt x="4681941" y="6311900"/>
                </a:lnTo>
                <a:lnTo>
                  <a:pt x="4670184" y="6361112"/>
                </a:lnTo>
                <a:lnTo>
                  <a:pt x="4655067" y="6407150"/>
                </a:lnTo>
                <a:lnTo>
                  <a:pt x="4638271" y="6448425"/>
                </a:lnTo>
                <a:lnTo>
                  <a:pt x="4619796" y="6488112"/>
                </a:lnTo>
                <a:lnTo>
                  <a:pt x="4601320" y="6523037"/>
                </a:lnTo>
                <a:lnTo>
                  <a:pt x="4581165" y="6561137"/>
                </a:lnTo>
                <a:lnTo>
                  <a:pt x="4561010" y="6597650"/>
                </a:lnTo>
                <a:lnTo>
                  <a:pt x="4544214" y="6640512"/>
                </a:lnTo>
                <a:lnTo>
                  <a:pt x="4527418" y="6683375"/>
                </a:lnTo>
                <a:lnTo>
                  <a:pt x="4517340" y="6735762"/>
                </a:lnTo>
                <a:lnTo>
                  <a:pt x="4508943" y="6791325"/>
                </a:lnTo>
                <a:lnTo>
                  <a:pt x="4503903" y="6858000"/>
                </a:lnTo>
                <a:lnTo>
                  <a:pt x="1582057" y="6858000"/>
                </a:lnTo>
                <a:lnTo>
                  <a:pt x="42091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: Shape 15">
            <a:extLst>
              <a:ext uri="{FF2B5EF4-FFF2-40B4-BE49-F238E27FC236}">
                <a16:creationId xmlns:a16="http://schemas.microsoft.com/office/drawing/2014/main" id="{4B9FAFB2-BEB5-4848-8018-BCAD99E2E1A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838076" cy="6858000"/>
          </a:xfrm>
          <a:custGeom>
            <a:avLst/>
            <a:gdLst>
              <a:gd name="connsiteX0" fmla="*/ 4838076 w 4838076"/>
              <a:gd name="connsiteY0" fmla="*/ 0 h 6858000"/>
              <a:gd name="connsiteX1" fmla="*/ 4417162 w 4838076"/>
              <a:gd name="connsiteY1" fmla="*/ 0 h 6858000"/>
              <a:gd name="connsiteX2" fmla="*/ 3459219 w 4838076"/>
              <a:gd name="connsiteY2" fmla="*/ 0 h 6858000"/>
              <a:gd name="connsiteX3" fmla="*/ 334174 w 4838076"/>
              <a:gd name="connsiteY3" fmla="*/ 0 h 6858000"/>
              <a:gd name="connsiteX4" fmla="*/ 334173 w 4838076"/>
              <a:gd name="connsiteY4" fmla="*/ 0 h 6858000"/>
              <a:gd name="connsiteX5" fmla="*/ 189795 w 4838076"/>
              <a:gd name="connsiteY5" fmla="*/ 0 h 6858000"/>
              <a:gd name="connsiteX6" fmla="*/ 184756 w 4838076"/>
              <a:gd name="connsiteY6" fmla="*/ 66675 h 6858000"/>
              <a:gd name="connsiteX7" fmla="*/ 176358 w 4838076"/>
              <a:gd name="connsiteY7" fmla="*/ 122237 h 6858000"/>
              <a:gd name="connsiteX8" fmla="*/ 166281 w 4838076"/>
              <a:gd name="connsiteY8" fmla="*/ 174625 h 6858000"/>
              <a:gd name="connsiteX9" fmla="*/ 149485 w 4838076"/>
              <a:gd name="connsiteY9" fmla="*/ 217487 h 6858000"/>
              <a:gd name="connsiteX10" fmla="*/ 132689 w 4838076"/>
              <a:gd name="connsiteY10" fmla="*/ 260350 h 6858000"/>
              <a:gd name="connsiteX11" fmla="*/ 112534 w 4838076"/>
              <a:gd name="connsiteY11" fmla="*/ 296862 h 6858000"/>
              <a:gd name="connsiteX12" fmla="*/ 92379 w 4838076"/>
              <a:gd name="connsiteY12" fmla="*/ 334962 h 6858000"/>
              <a:gd name="connsiteX13" fmla="*/ 73903 w 4838076"/>
              <a:gd name="connsiteY13" fmla="*/ 369887 h 6858000"/>
              <a:gd name="connsiteX14" fmla="*/ 55427 w 4838076"/>
              <a:gd name="connsiteY14" fmla="*/ 409575 h 6858000"/>
              <a:gd name="connsiteX15" fmla="*/ 38632 w 4838076"/>
              <a:gd name="connsiteY15" fmla="*/ 450850 h 6858000"/>
              <a:gd name="connsiteX16" fmla="*/ 23515 w 4838076"/>
              <a:gd name="connsiteY16" fmla="*/ 496887 h 6858000"/>
              <a:gd name="connsiteX17" fmla="*/ 11758 w 4838076"/>
              <a:gd name="connsiteY17" fmla="*/ 546100 h 6858000"/>
              <a:gd name="connsiteX18" fmla="*/ 3359 w 4838076"/>
              <a:gd name="connsiteY18" fmla="*/ 606425 h 6858000"/>
              <a:gd name="connsiteX19" fmla="*/ 0 w 4838076"/>
              <a:gd name="connsiteY19" fmla="*/ 673100 h 6858000"/>
              <a:gd name="connsiteX20" fmla="*/ 3359 w 4838076"/>
              <a:gd name="connsiteY20" fmla="*/ 744537 h 6858000"/>
              <a:gd name="connsiteX21" fmla="*/ 11758 w 4838076"/>
              <a:gd name="connsiteY21" fmla="*/ 801687 h 6858000"/>
              <a:gd name="connsiteX22" fmla="*/ 23515 w 4838076"/>
              <a:gd name="connsiteY22" fmla="*/ 854075 h 6858000"/>
              <a:gd name="connsiteX23" fmla="*/ 38632 w 4838076"/>
              <a:gd name="connsiteY23" fmla="*/ 901700 h 6858000"/>
              <a:gd name="connsiteX24" fmla="*/ 55427 w 4838076"/>
              <a:gd name="connsiteY24" fmla="*/ 942975 h 6858000"/>
              <a:gd name="connsiteX25" fmla="*/ 75583 w 4838076"/>
              <a:gd name="connsiteY25" fmla="*/ 981075 h 6858000"/>
              <a:gd name="connsiteX26" fmla="*/ 95738 w 4838076"/>
              <a:gd name="connsiteY26" fmla="*/ 1017587 h 6858000"/>
              <a:gd name="connsiteX27" fmla="*/ 115893 w 4838076"/>
              <a:gd name="connsiteY27" fmla="*/ 1055687 h 6858000"/>
              <a:gd name="connsiteX28" fmla="*/ 134368 w 4838076"/>
              <a:gd name="connsiteY28" fmla="*/ 1095375 h 6858000"/>
              <a:gd name="connsiteX29" fmla="*/ 152844 w 4838076"/>
              <a:gd name="connsiteY29" fmla="*/ 1136650 h 6858000"/>
              <a:gd name="connsiteX30" fmla="*/ 167960 w 4838076"/>
              <a:gd name="connsiteY30" fmla="*/ 1182687 h 6858000"/>
              <a:gd name="connsiteX31" fmla="*/ 178038 w 4838076"/>
              <a:gd name="connsiteY31" fmla="*/ 1235075 h 6858000"/>
              <a:gd name="connsiteX32" fmla="*/ 188115 w 4838076"/>
              <a:gd name="connsiteY32" fmla="*/ 1295400 h 6858000"/>
              <a:gd name="connsiteX33" fmla="*/ 189795 w 4838076"/>
              <a:gd name="connsiteY33" fmla="*/ 1363662 h 6858000"/>
              <a:gd name="connsiteX34" fmla="*/ 188115 w 4838076"/>
              <a:gd name="connsiteY34" fmla="*/ 1431925 h 6858000"/>
              <a:gd name="connsiteX35" fmla="*/ 178038 w 4838076"/>
              <a:gd name="connsiteY35" fmla="*/ 1492250 h 6858000"/>
              <a:gd name="connsiteX36" fmla="*/ 167960 w 4838076"/>
              <a:gd name="connsiteY36" fmla="*/ 1544637 h 6858000"/>
              <a:gd name="connsiteX37" fmla="*/ 152844 w 4838076"/>
              <a:gd name="connsiteY37" fmla="*/ 1589087 h 6858000"/>
              <a:gd name="connsiteX38" fmla="*/ 134368 w 4838076"/>
              <a:gd name="connsiteY38" fmla="*/ 1631950 h 6858000"/>
              <a:gd name="connsiteX39" fmla="*/ 115893 w 4838076"/>
              <a:gd name="connsiteY39" fmla="*/ 1671637 h 6858000"/>
              <a:gd name="connsiteX40" fmla="*/ 95738 w 4838076"/>
              <a:gd name="connsiteY40" fmla="*/ 1708150 h 6858000"/>
              <a:gd name="connsiteX41" fmla="*/ 75583 w 4838076"/>
              <a:gd name="connsiteY41" fmla="*/ 1743075 h 6858000"/>
              <a:gd name="connsiteX42" fmla="*/ 55427 w 4838076"/>
              <a:gd name="connsiteY42" fmla="*/ 1782762 h 6858000"/>
              <a:gd name="connsiteX43" fmla="*/ 38632 w 4838076"/>
              <a:gd name="connsiteY43" fmla="*/ 1824037 h 6858000"/>
              <a:gd name="connsiteX44" fmla="*/ 23515 w 4838076"/>
              <a:gd name="connsiteY44" fmla="*/ 1870075 h 6858000"/>
              <a:gd name="connsiteX45" fmla="*/ 11758 w 4838076"/>
              <a:gd name="connsiteY45" fmla="*/ 1922462 h 6858000"/>
              <a:gd name="connsiteX46" fmla="*/ 3359 w 4838076"/>
              <a:gd name="connsiteY46" fmla="*/ 1982787 h 6858000"/>
              <a:gd name="connsiteX47" fmla="*/ 0 w 4838076"/>
              <a:gd name="connsiteY47" fmla="*/ 2051050 h 6858000"/>
              <a:gd name="connsiteX48" fmla="*/ 3359 w 4838076"/>
              <a:gd name="connsiteY48" fmla="*/ 2119312 h 6858000"/>
              <a:gd name="connsiteX49" fmla="*/ 11758 w 4838076"/>
              <a:gd name="connsiteY49" fmla="*/ 2179637 h 6858000"/>
              <a:gd name="connsiteX50" fmla="*/ 23515 w 4838076"/>
              <a:gd name="connsiteY50" fmla="*/ 2232025 h 6858000"/>
              <a:gd name="connsiteX51" fmla="*/ 38632 w 4838076"/>
              <a:gd name="connsiteY51" fmla="*/ 2278062 h 6858000"/>
              <a:gd name="connsiteX52" fmla="*/ 55427 w 4838076"/>
              <a:gd name="connsiteY52" fmla="*/ 2319337 h 6858000"/>
              <a:gd name="connsiteX53" fmla="*/ 75583 w 4838076"/>
              <a:gd name="connsiteY53" fmla="*/ 2359025 h 6858000"/>
              <a:gd name="connsiteX54" fmla="*/ 95738 w 4838076"/>
              <a:gd name="connsiteY54" fmla="*/ 2395537 h 6858000"/>
              <a:gd name="connsiteX55" fmla="*/ 115893 w 4838076"/>
              <a:gd name="connsiteY55" fmla="*/ 2433637 h 6858000"/>
              <a:gd name="connsiteX56" fmla="*/ 134368 w 4838076"/>
              <a:gd name="connsiteY56" fmla="*/ 2471737 h 6858000"/>
              <a:gd name="connsiteX57" fmla="*/ 152844 w 4838076"/>
              <a:gd name="connsiteY57" fmla="*/ 2513012 h 6858000"/>
              <a:gd name="connsiteX58" fmla="*/ 167960 w 4838076"/>
              <a:gd name="connsiteY58" fmla="*/ 2560637 h 6858000"/>
              <a:gd name="connsiteX59" fmla="*/ 178038 w 4838076"/>
              <a:gd name="connsiteY59" fmla="*/ 2613025 h 6858000"/>
              <a:gd name="connsiteX60" fmla="*/ 188115 w 4838076"/>
              <a:gd name="connsiteY60" fmla="*/ 2671762 h 6858000"/>
              <a:gd name="connsiteX61" fmla="*/ 189795 w 4838076"/>
              <a:gd name="connsiteY61" fmla="*/ 2741612 h 6858000"/>
              <a:gd name="connsiteX62" fmla="*/ 188115 w 4838076"/>
              <a:gd name="connsiteY62" fmla="*/ 2809875 h 6858000"/>
              <a:gd name="connsiteX63" fmla="*/ 178038 w 4838076"/>
              <a:gd name="connsiteY63" fmla="*/ 2868612 h 6858000"/>
              <a:gd name="connsiteX64" fmla="*/ 167960 w 4838076"/>
              <a:gd name="connsiteY64" fmla="*/ 2922587 h 6858000"/>
              <a:gd name="connsiteX65" fmla="*/ 152844 w 4838076"/>
              <a:gd name="connsiteY65" fmla="*/ 2967037 h 6858000"/>
              <a:gd name="connsiteX66" fmla="*/ 134368 w 4838076"/>
              <a:gd name="connsiteY66" fmla="*/ 3009900 h 6858000"/>
              <a:gd name="connsiteX67" fmla="*/ 115893 w 4838076"/>
              <a:gd name="connsiteY67" fmla="*/ 3046412 h 6858000"/>
              <a:gd name="connsiteX68" fmla="*/ 95738 w 4838076"/>
              <a:gd name="connsiteY68" fmla="*/ 3084512 h 6858000"/>
              <a:gd name="connsiteX69" fmla="*/ 75583 w 4838076"/>
              <a:gd name="connsiteY69" fmla="*/ 3121025 h 6858000"/>
              <a:gd name="connsiteX70" fmla="*/ 55427 w 4838076"/>
              <a:gd name="connsiteY70" fmla="*/ 3160712 h 6858000"/>
              <a:gd name="connsiteX71" fmla="*/ 38632 w 4838076"/>
              <a:gd name="connsiteY71" fmla="*/ 3201987 h 6858000"/>
              <a:gd name="connsiteX72" fmla="*/ 23515 w 4838076"/>
              <a:gd name="connsiteY72" fmla="*/ 3248025 h 6858000"/>
              <a:gd name="connsiteX73" fmla="*/ 11758 w 4838076"/>
              <a:gd name="connsiteY73" fmla="*/ 3300412 h 6858000"/>
              <a:gd name="connsiteX74" fmla="*/ 3359 w 4838076"/>
              <a:gd name="connsiteY74" fmla="*/ 3360737 h 6858000"/>
              <a:gd name="connsiteX75" fmla="*/ 0 w 4838076"/>
              <a:gd name="connsiteY75" fmla="*/ 3427412 h 6858000"/>
              <a:gd name="connsiteX76" fmla="*/ 3359 w 4838076"/>
              <a:gd name="connsiteY76" fmla="*/ 3497262 h 6858000"/>
              <a:gd name="connsiteX77" fmla="*/ 11758 w 4838076"/>
              <a:gd name="connsiteY77" fmla="*/ 3557587 h 6858000"/>
              <a:gd name="connsiteX78" fmla="*/ 23515 w 4838076"/>
              <a:gd name="connsiteY78" fmla="*/ 3609975 h 6858000"/>
              <a:gd name="connsiteX79" fmla="*/ 38632 w 4838076"/>
              <a:gd name="connsiteY79" fmla="*/ 3656012 h 6858000"/>
              <a:gd name="connsiteX80" fmla="*/ 55427 w 4838076"/>
              <a:gd name="connsiteY80" fmla="*/ 3697287 h 6858000"/>
              <a:gd name="connsiteX81" fmla="*/ 75583 w 4838076"/>
              <a:gd name="connsiteY81" fmla="*/ 3736975 h 6858000"/>
              <a:gd name="connsiteX82" fmla="*/ 115893 w 4838076"/>
              <a:gd name="connsiteY82" fmla="*/ 3811587 h 6858000"/>
              <a:gd name="connsiteX83" fmla="*/ 134368 w 4838076"/>
              <a:gd name="connsiteY83" fmla="*/ 3848100 h 6858000"/>
              <a:gd name="connsiteX84" fmla="*/ 152844 w 4838076"/>
              <a:gd name="connsiteY84" fmla="*/ 3890962 h 6858000"/>
              <a:gd name="connsiteX85" fmla="*/ 167960 w 4838076"/>
              <a:gd name="connsiteY85" fmla="*/ 3935412 h 6858000"/>
              <a:gd name="connsiteX86" fmla="*/ 178038 w 4838076"/>
              <a:gd name="connsiteY86" fmla="*/ 3987800 h 6858000"/>
              <a:gd name="connsiteX87" fmla="*/ 188115 w 4838076"/>
              <a:gd name="connsiteY87" fmla="*/ 4048125 h 6858000"/>
              <a:gd name="connsiteX88" fmla="*/ 189795 w 4838076"/>
              <a:gd name="connsiteY88" fmla="*/ 4116387 h 6858000"/>
              <a:gd name="connsiteX89" fmla="*/ 188115 w 4838076"/>
              <a:gd name="connsiteY89" fmla="*/ 4186237 h 6858000"/>
              <a:gd name="connsiteX90" fmla="*/ 178038 w 4838076"/>
              <a:gd name="connsiteY90" fmla="*/ 4244975 h 6858000"/>
              <a:gd name="connsiteX91" fmla="*/ 167960 w 4838076"/>
              <a:gd name="connsiteY91" fmla="*/ 4297362 h 6858000"/>
              <a:gd name="connsiteX92" fmla="*/ 152844 w 4838076"/>
              <a:gd name="connsiteY92" fmla="*/ 4343400 h 6858000"/>
              <a:gd name="connsiteX93" fmla="*/ 134368 w 4838076"/>
              <a:gd name="connsiteY93" fmla="*/ 4386262 h 6858000"/>
              <a:gd name="connsiteX94" fmla="*/ 115893 w 4838076"/>
              <a:gd name="connsiteY94" fmla="*/ 4424362 h 6858000"/>
              <a:gd name="connsiteX95" fmla="*/ 75583 w 4838076"/>
              <a:gd name="connsiteY95" fmla="*/ 4498975 h 6858000"/>
              <a:gd name="connsiteX96" fmla="*/ 55427 w 4838076"/>
              <a:gd name="connsiteY96" fmla="*/ 4537075 h 6858000"/>
              <a:gd name="connsiteX97" fmla="*/ 38632 w 4838076"/>
              <a:gd name="connsiteY97" fmla="*/ 4579937 h 6858000"/>
              <a:gd name="connsiteX98" fmla="*/ 23515 w 4838076"/>
              <a:gd name="connsiteY98" fmla="*/ 4625975 h 6858000"/>
              <a:gd name="connsiteX99" fmla="*/ 11758 w 4838076"/>
              <a:gd name="connsiteY99" fmla="*/ 4678362 h 6858000"/>
              <a:gd name="connsiteX100" fmla="*/ 3359 w 4838076"/>
              <a:gd name="connsiteY100" fmla="*/ 4738687 h 6858000"/>
              <a:gd name="connsiteX101" fmla="*/ 0 w 4838076"/>
              <a:gd name="connsiteY101" fmla="*/ 4806950 h 6858000"/>
              <a:gd name="connsiteX102" fmla="*/ 3359 w 4838076"/>
              <a:gd name="connsiteY102" fmla="*/ 4875212 h 6858000"/>
              <a:gd name="connsiteX103" fmla="*/ 11758 w 4838076"/>
              <a:gd name="connsiteY103" fmla="*/ 4935537 h 6858000"/>
              <a:gd name="connsiteX104" fmla="*/ 23515 w 4838076"/>
              <a:gd name="connsiteY104" fmla="*/ 4987925 h 6858000"/>
              <a:gd name="connsiteX105" fmla="*/ 38632 w 4838076"/>
              <a:gd name="connsiteY105" fmla="*/ 5033962 h 6858000"/>
              <a:gd name="connsiteX106" fmla="*/ 55427 w 4838076"/>
              <a:gd name="connsiteY106" fmla="*/ 5075237 h 6858000"/>
              <a:gd name="connsiteX107" fmla="*/ 75583 w 4838076"/>
              <a:gd name="connsiteY107" fmla="*/ 5114925 h 6858000"/>
              <a:gd name="connsiteX108" fmla="*/ 95738 w 4838076"/>
              <a:gd name="connsiteY108" fmla="*/ 5149850 h 6858000"/>
              <a:gd name="connsiteX109" fmla="*/ 115893 w 4838076"/>
              <a:gd name="connsiteY109" fmla="*/ 5186362 h 6858000"/>
              <a:gd name="connsiteX110" fmla="*/ 134368 w 4838076"/>
              <a:gd name="connsiteY110" fmla="*/ 5226050 h 6858000"/>
              <a:gd name="connsiteX111" fmla="*/ 152844 w 4838076"/>
              <a:gd name="connsiteY111" fmla="*/ 5268912 h 6858000"/>
              <a:gd name="connsiteX112" fmla="*/ 167960 w 4838076"/>
              <a:gd name="connsiteY112" fmla="*/ 5313362 h 6858000"/>
              <a:gd name="connsiteX113" fmla="*/ 178038 w 4838076"/>
              <a:gd name="connsiteY113" fmla="*/ 5365750 h 6858000"/>
              <a:gd name="connsiteX114" fmla="*/ 188115 w 4838076"/>
              <a:gd name="connsiteY114" fmla="*/ 5426075 h 6858000"/>
              <a:gd name="connsiteX115" fmla="*/ 189795 w 4838076"/>
              <a:gd name="connsiteY115" fmla="*/ 5494337 h 6858000"/>
              <a:gd name="connsiteX116" fmla="*/ 188115 w 4838076"/>
              <a:gd name="connsiteY116" fmla="*/ 5562600 h 6858000"/>
              <a:gd name="connsiteX117" fmla="*/ 178038 w 4838076"/>
              <a:gd name="connsiteY117" fmla="*/ 5622925 h 6858000"/>
              <a:gd name="connsiteX118" fmla="*/ 167960 w 4838076"/>
              <a:gd name="connsiteY118" fmla="*/ 5675312 h 6858000"/>
              <a:gd name="connsiteX119" fmla="*/ 152844 w 4838076"/>
              <a:gd name="connsiteY119" fmla="*/ 5721350 h 6858000"/>
              <a:gd name="connsiteX120" fmla="*/ 134368 w 4838076"/>
              <a:gd name="connsiteY120" fmla="*/ 5762625 h 6858000"/>
              <a:gd name="connsiteX121" fmla="*/ 115893 w 4838076"/>
              <a:gd name="connsiteY121" fmla="*/ 5802312 h 6858000"/>
              <a:gd name="connsiteX122" fmla="*/ 95738 w 4838076"/>
              <a:gd name="connsiteY122" fmla="*/ 5840412 h 6858000"/>
              <a:gd name="connsiteX123" fmla="*/ 75583 w 4838076"/>
              <a:gd name="connsiteY123" fmla="*/ 5876925 h 6858000"/>
              <a:gd name="connsiteX124" fmla="*/ 55427 w 4838076"/>
              <a:gd name="connsiteY124" fmla="*/ 5915025 h 6858000"/>
              <a:gd name="connsiteX125" fmla="*/ 38632 w 4838076"/>
              <a:gd name="connsiteY125" fmla="*/ 5956300 h 6858000"/>
              <a:gd name="connsiteX126" fmla="*/ 23515 w 4838076"/>
              <a:gd name="connsiteY126" fmla="*/ 6003925 h 6858000"/>
              <a:gd name="connsiteX127" fmla="*/ 11758 w 4838076"/>
              <a:gd name="connsiteY127" fmla="*/ 6056312 h 6858000"/>
              <a:gd name="connsiteX128" fmla="*/ 3359 w 4838076"/>
              <a:gd name="connsiteY128" fmla="*/ 6113462 h 6858000"/>
              <a:gd name="connsiteX129" fmla="*/ 0 w 4838076"/>
              <a:gd name="connsiteY129" fmla="*/ 6183312 h 6858000"/>
              <a:gd name="connsiteX130" fmla="*/ 3359 w 4838076"/>
              <a:gd name="connsiteY130" fmla="*/ 6251575 h 6858000"/>
              <a:gd name="connsiteX131" fmla="*/ 11758 w 4838076"/>
              <a:gd name="connsiteY131" fmla="*/ 6311900 h 6858000"/>
              <a:gd name="connsiteX132" fmla="*/ 23515 w 4838076"/>
              <a:gd name="connsiteY132" fmla="*/ 6361112 h 6858000"/>
              <a:gd name="connsiteX133" fmla="*/ 38632 w 4838076"/>
              <a:gd name="connsiteY133" fmla="*/ 6407150 h 6858000"/>
              <a:gd name="connsiteX134" fmla="*/ 55427 w 4838076"/>
              <a:gd name="connsiteY134" fmla="*/ 6448425 h 6858000"/>
              <a:gd name="connsiteX135" fmla="*/ 73903 w 4838076"/>
              <a:gd name="connsiteY135" fmla="*/ 6488112 h 6858000"/>
              <a:gd name="connsiteX136" fmla="*/ 92379 w 4838076"/>
              <a:gd name="connsiteY136" fmla="*/ 6523037 h 6858000"/>
              <a:gd name="connsiteX137" fmla="*/ 112534 w 4838076"/>
              <a:gd name="connsiteY137" fmla="*/ 6561137 h 6858000"/>
              <a:gd name="connsiteX138" fmla="*/ 132689 w 4838076"/>
              <a:gd name="connsiteY138" fmla="*/ 6597650 h 6858000"/>
              <a:gd name="connsiteX139" fmla="*/ 149485 w 4838076"/>
              <a:gd name="connsiteY139" fmla="*/ 6640512 h 6858000"/>
              <a:gd name="connsiteX140" fmla="*/ 166281 w 4838076"/>
              <a:gd name="connsiteY140" fmla="*/ 6683375 h 6858000"/>
              <a:gd name="connsiteX141" fmla="*/ 176358 w 4838076"/>
              <a:gd name="connsiteY141" fmla="*/ 6735762 h 6858000"/>
              <a:gd name="connsiteX142" fmla="*/ 184756 w 4838076"/>
              <a:gd name="connsiteY142" fmla="*/ 6791325 h 6858000"/>
              <a:gd name="connsiteX143" fmla="*/ 189795 w 4838076"/>
              <a:gd name="connsiteY143" fmla="*/ 6858000 h 6858000"/>
              <a:gd name="connsiteX144" fmla="*/ 334173 w 4838076"/>
              <a:gd name="connsiteY144" fmla="*/ 6858000 h 6858000"/>
              <a:gd name="connsiteX145" fmla="*/ 334174 w 4838076"/>
              <a:gd name="connsiteY145" fmla="*/ 6858000 h 6858000"/>
              <a:gd name="connsiteX146" fmla="*/ 3459219 w 4838076"/>
              <a:gd name="connsiteY146" fmla="*/ 6858000 h 6858000"/>
              <a:gd name="connsiteX147" fmla="*/ 4417162 w 4838076"/>
              <a:gd name="connsiteY147" fmla="*/ 6858000 h 6858000"/>
              <a:gd name="connsiteX148" fmla="*/ 4838076 w 4838076"/>
              <a:gd name="connsiteY14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</a:cxnLst>
            <a:rect l="l" t="t" r="r" b="b"/>
            <a:pathLst>
              <a:path w="4838076" h="6858000">
                <a:moveTo>
                  <a:pt x="4838076" y="0"/>
                </a:moveTo>
                <a:lnTo>
                  <a:pt x="4417162" y="0"/>
                </a:lnTo>
                <a:lnTo>
                  <a:pt x="3459219" y="0"/>
                </a:lnTo>
                <a:lnTo>
                  <a:pt x="334174" y="0"/>
                </a:lnTo>
                <a:lnTo>
                  <a:pt x="334173" y="0"/>
                </a:lnTo>
                <a:lnTo>
                  <a:pt x="189795" y="0"/>
                </a:lnTo>
                <a:lnTo>
                  <a:pt x="184756" y="66675"/>
                </a:lnTo>
                <a:lnTo>
                  <a:pt x="176358" y="122237"/>
                </a:lnTo>
                <a:lnTo>
                  <a:pt x="166281" y="174625"/>
                </a:lnTo>
                <a:lnTo>
                  <a:pt x="149485" y="217487"/>
                </a:lnTo>
                <a:lnTo>
                  <a:pt x="132689" y="260350"/>
                </a:lnTo>
                <a:lnTo>
                  <a:pt x="112534" y="296862"/>
                </a:lnTo>
                <a:lnTo>
                  <a:pt x="92379" y="334962"/>
                </a:lnTo>
                <a:lnTo>
                  <a:pt x="73903" y="369887"/>
                </a:lnTo>
                <a:lnTo>
                  <a:pt x="55427" y="409575"/>
                </a:lnTo>
                <a:lnTo>
                  <a:pt x="38632" y="450850"/>
                </a:lnTo>
                <a:lnTo>
                  <a:pt x="23515" y="496887"/>
                </a:lnTo>
                <a:lnTo>
                  <a:pt x="11758" y="546100"/>
                </a:lnTo>
                <a:lnTo>
                  <a:pt x="3359" y="606425"/>
                </a:lnTo>
                <a:lnTo>
                  <a:pt x="0" y="673100"/>
                </a:lnTo>
                <a:lnTo>
                  <a:pt x="3359" y="744537"/>
                </a:lnTo>
                <a:lnTo>
                  <a:pt x="11758" y="801687"/>
                </a:lnTo>
                <a:lnTo>
                  <a:pt x="23515" y="854075"/>
                </a:lnTo>
                <a:lnTo>
                  <a:pt x="38632" y="901700"/>
                </a:lnTo>
                <a:lnTo>
                  <a:pt x="55427" y="942975"/>
                </a:lnTo>
                <a:lnTo>
                  <a:pt x="75583" y="981075"/>
                </a:lnTo>
                <a:lnTo>
                  <a:pt x="95738" y="1017587"/>
                </a:lnTo>
                <a:lnTo>
                  <a:pt x="115893" y="1055687"/>
                </a:lnTo>
                <a:lnTo>
                  <a:pt x="134368" y="1095375"/>
                </a:lnTo>
                <a:lnTo>
                  <a:pt x="152844" y="1136650"/>
                </a:lnTo>
                <a:lnTo>
                  <a:pt x="167960" y="1182687"/>
                </a:lnTo>
                <a:lnTo>
                  <a:pt x="178038" y="1235075"/>
                </a:lnTo>
                <a:lnTo>
                  <a:pt x="188115" y="1295400"/>
                </a:lnTo>
                <a:lnTo>
                  <a:pt x="189795" y="1363662"/>
                </a:lnTo>
                <a:lnTo>
                  <a:pt x="188115" y="1431925"/>
                </a:lnTo>
                <a:lnTo>
                  <a:pt x="178038" y="1492250"/>
                </a:lnTo>
                <a:lnTo>
                  <a:pt x="167960" y="1544637"/>
                </a:lnTo>
                <a:lnTo>
                  <a:pt x="152844" y="1589087"/>
                </a:lnTo>
                <a:lnTo>
                  <a:pt x="134368" y="1631950"/>
                </a:lnTo>
                <a:lnTo>
                  <a:pt x="115893" y="1671637"/>
                </a:lnTo>
                <a:lnTo>
                  <a:pt x="95738" y="1708150"/>
                </a:lnTo>
                <a:lnTo>
                  <a:pt x="75583" y="1743075"/>
                </a:lnTo>
                <a:lnTo>
                  <a:pt x="55427" y="1782762"/>
                </a:lnTo>
                <a:lnTo>
                  <a:pt x="38632" y="1824037"/>
                </a:lnTo>
                <a:lnTo>
                  <a:pt x="23515" y="1870075"/>
                </a:lnTo>
                <a:lnTo>
                  <a:pt x="11758" y="1922462"/>
                </a:lnTo>
                <a:lnTo>
                  <a:pt x="3359" y="1982787"/>
                </a:lnTo>
                <a:lnTo>
                  <a:pt x="0" y="2051050"/>
                </a:lnTo>
                <a:lnTo>
                  <a:pt x="3359" y="2119312"/>
                </a:lnTo>
                <a:lnTo>
                  <a:pt x="11758" y="2179637"/>
                </a:lnTo>
                <a:lnTo>
                  <a:pt x="23515" y="2232025"/>
                </a:lnTo>
                <a:lnTo>
                  <a:pt x="38632" y="2278062"/>
                </a:lnTo>
                <a:lnTo>
                  <a:pt x="55427" y="2319337"/>
                </a:lnTo>
                <a:lnTo>
                  <a:pt x="75583" y="2359025"/>
                </a:lnTo>
                <a:lnTo>
                  <a:pt x="95738" y="2395537"/>
                </a:lnTo>
                <a:lnTo>
                  <a:pt x="115893" y="2433637"/>
                </a:lnTo>
                <a:lnTo>
                  <a:pt x="134368" y="2471737"/>
                </a:lnTo>
                <a:lnTo>
                  <a:pt x="152844" y="2513012"/>
                </a:lnTo>
                <a:lnTo>
                  <a:pt x="167960" y="2560637"/>
                </a:lnTo>
                <a:lnTo>
                  <a:pt x="178038" y="2613025"/>
                </a:lnTo>
                <a:lnTo>
                  <a:pt x="188115" y="2671762"/>
                </a:lnTo>
                <a:lnTo>
                  <a:pt x="189795" y="2741612"/>
                </a:lnTo>
                <a:lnTo>
                  <a:pt x="188115" y="2809875"/>
                </a:lnTo>
                <a:lnTo>
                  <a:pt x="178038" y="2868612"/>
                </a:lnTo>
                <a:lnTo>
                  <a:pt x="167960" y="2922587"/>
                </a:lnTo>
                <a:lnTo>
                  <a:pt x="152844" y="2967037"/>
                </a:lnTo>
                <a:lnTo>
                  <a:pt x="134368" y="3009900"/>
                </a:lnTo>
                <a:lnTo>
                  <a:pt x="115893" y="3046412"/>
                </a:lnTo>
                <a:lnTo>
                  <a:pt x="95738" y="3084512"/>
                </a:lnTo>
                <a:lnTo>
                  <a:pt x="75583" y="3121025"/>
                </a:lnTo>
                <a:lnTo>
                  <a:pt x="55427" y="3160712"/>
                </a:lnTo>
                <a:lnTo>
                  <a:pt x="38632" y="3201987"/>
                </a:lnTo>
                <a:lnTo>
                  <a:pt x="23515" y="3248025"/>
                </a:lnTo>
                <a:lnTo>
                  <a:pt x="11758" y="3300412"/>
                </a:lnTo>
                <a:lnTo>
                  <a:pt x="3359" y="3360737"/>
                </a:lnTo>
                <a:lnTo>
                  <a:pt x="0" y="3427412"/>
                </a:lnTo>
                <a:lnTo>
                  <a:pt x="3359" y="3497262"/>
                </a:lnTo>
                <a:lnTo>
                  <a:pt x="11758" y="3557587"/>
                </a:lnTo>
                <a:lnTo>
                  <a:pt x="23515" y="3609975"/>
                </a:lnTo>
                <a:lnTo>
                  <a:pt x="38632" y="3656012"/>
                </a:lnTo>
                <a:lnTo>
                  <a:pt x="55427" y="3697287"/>
                </a:lnTo>
                <a:lnTo>
                  <a:pt x="75583" y="3736975"/>
                </a:lnTo>
                <a:lnTo>
                  <a:pt x="115893" y="3811587"/>
                </a:lnTo>
                <a:lnTo>
                  <a:pt x="134368" y="3848100"/>
                </a:lnTo>
                <a:lnTo>
                  <a:pt x="152844" y="3890962"/>
                </a:lnTo>
                <a:lnTo>
                  <a:pt x="167960" y="3935412"/>
                </a:lnTo>
                <a:lnTo>
                  <a:pt x="178038" y="3987800"/>
                </a:lnTo>
                <a:lnTo>
                  <a:pt x="188115" y="4048125"/>
                </a:lnTo>
                <a:lnTo>
                  <a:pt x="189795" y="4116387"/>
                </a:lnTo>
                <a:lnTo>
                  <a:pt x="188115" y="4186237"/>
                </a:lnTo>
                <a:lnTo>
                  <a:pt x="178038" y="4244975"/>
                </a:lnTo>
                <a:lnTo>
                  <a:pt x="167960" y="4297362"/>
                </a:lnTo>
                <a:lnTo>
                  <a:pt x="152844" y="4343400"/>
                </a:lnTo>
                <a:lnTo>
                  <a:pt x="134368" y="4386262"/>
                </a:lnTo>
                <a:lnTo>
                  <a:pt x="115893" y="4424362"/>
                </a:lnTo>
                <a:lnTo>
                  <a:pt x="75583" y="4498975"/>
                </a:lnTo>
                <a:lnTo>
                  <a:pt x="55427" y="4537075"/>
                </a:lnTo>
                <a:lnTo>
                  <a:pt x="38632" y="4579937"/>
                </a:lnTo>
                <a:lnTo>
                  <a:pt x="23515" y="4625975"/>
                </a:lnTo>
                <a:lnTo>
                  <a:pt x="11758" y="4678362"/>
                </a:lnTo>
                <a:lnTo>
                  <a:pt x="3359" y="4738687"/>
                </a:lnTo>
                <a:lnTo>
                  <a:pt x="0" y="4806950"/>
                </a:lnTo>
                <a:lnTo>
                  <a:pt x="3359" y="4875212"/>
                </a:lnTo>
                <a:lnTo>
                  <a:pt x="11758" y="4935537"/>
                </a:lnTo>
                <a:lnTo>
                  <a:pt x="23515" y="4987925"/>
                </a:lnTo>
                <a:lnTo>
                  <a:pt x="38632" y="5033962"/>
                </a:lnTo>
                <a:lnTo>
                  <a:pt x="55427" y="5075237"/>
                </a:lnTo>
                <a:lnTo>
                  <a:pt x="75583" y="5114925"/>
                </a:lnTo>
                <a:lnTo>
                  <a:pt x="95738" y="5149850"/>
                </a:lnTo>
                <a:lnTo>
                  <a:pt x="115893" y="5186362"/>
                </a:lnTo>
                <a:lnTo>
                  <a:pt x="134368" y="5226050"/>
                </a:lnTo>
                <a:lnTo>
                  <a:pt x="152844" y="5268912"/>
                </a:lnTo>
                <a:lnTo>
                  <a:pt x="167960" y="5313362"/>
                </a:lnTo>
                <a:lnTo>
                  <a:pt x="178038" y="5365750"/>
                </a:lnTo>
                <a:lnTo>
                  <a:pt x="188115" y="5426075"/>
                </a:lnTo>
                <a:lnTo>
                  <a:pt x="189795" y="5494337"/>
                </a:lnTo>
                <a:lnTo>
                  <a:pt x="188115" y="5562600"/>
                </a:lnTo>
                <a:lnTo>
                  <a:pt x="178038" y="5622925"/>
                </a:lnTo>
                <a:lnTo>
                  <a:pt x="167960" y="5675312"/>
                </a:lnTo>
                <a:lnTo>
                  <a:pt x="152844" y="5721350"/>
                </a:lnTo>
                <a:lnTo>
                  <a:pt x="134368" y="5762625"/>
                </a:lnTo>
                <a:lnTo>
                  <a:pt x="115893" y="5802312"/>
                </a:lnTo>
                <a:lnTo>
                  <a:pt x="95738" y="5840412"/>
                </a:lnTo>
                <a:lnTo>
                  <a:pt x="75583" y="5876925"/>
                </a:lnTo>
                <a:lnTo>
                  <a:pt x="55427" y="5915025"/>
                </a:lnTo>
                <a:lnTo>
                  <a:pt x="38632" y="5956300"/>
                </a:lnTo>
                <a:lnTo>
                  <a:pt x="23515" y="6003925"/>
                </a:lnTo>
                <a:lnTo>
                  <a:pt x="11758" y="6056312"/>
                </a:lnTo>
                <a:lnTo>
                  <a:pt x="3359" y="6113462"/>
                </a:lnTo>
                <a:lnTo>
                  <a:pt x="0" y="6183312"/>
                </a:lnTo>
                <a:lnTo>
                  <a:pt x="3359" y="6251575"/>
                </a:lnTo>
                <a:lnTo>
                  <a:pt x="11758" y="6311900"/>
                </a:lnTo>
                <a:lnTo>
                  <a:pt x="23515" y="6361112"/>
                </a:lnTo>
                <a:lnTo>
                  <a:pt x="38632" y="6407150"/>
                </a:lnTo>
                <a:lnTo>
                  <a:pt x="55427" y="6448425"/>
                </a:lnTo>
                <a:lnTo>
                  <a:pt x="73903" y="6488112"/>
                </a:lnTo>
                <a:lnTo>
                  <a:pt x="92379" y="6523037"/>
                </a:lnTo>
                <a:lnTo>
                  <a:pt x="112534" y="6561137"/>
                </a:lnTo>
                <a:lnTo>
                  <a:pt x="132689" y="6597650"/>
                </a:lnTo>
                <a:lnTo>
                  <a:pt x="149485" y="6640512"/>
                </a:lnTo>
                <a:lnTo>
                  <a:pt x="166281" y="6683375"/>
                </a:lnTo>
                <a:lnTo>
                  <a:pt x="176358" y="6735762"/>
                </a:lnTo>
                <a:lnTo>
                  <a:pt x="184756" y="6791325"/>
                </a:lnTo>
                <a:lnTo>
                  <a:pt x="189795" y="6858000"/>
                </a:lnTo>
                <a:lnTo>
                  <a:pt x="334173" y="6858000"/>
                </a:lnTo>
                <a:lnTo>
                  <a:pt x="334174" y="6858000"/>
                </a:lnTo>
                <a:lnTo>
                  <a:pt x="3459219" y="6858000"/>
                </a:lnTo>
                <a:lnTo>
                  <a:pt x="4417162" y="6858000"/>
                </a:lnTo>
                <a:lnTo>
                  <a:pt x="4838076" y="6858000"/>
                </a:lnTo>
                <a:close/>
              </a:path>
            </a:pathLst>
          </a:custGeom>
          <a:solidFill>
            <a:schemeClr val="accent1">
              <a:lumMod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17FF34-DD58-41D1-A8AB-2A2C952FB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51" y="662400"/>
            <a:ext cx="3384000" cy="1492132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Email Example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5002C34-C820-42FC-85CA-FF9D1B1DC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051" y="2286000"/>
            <a:ext cx="3384000" cy="3844800"/>
          </a:xfrm>
        </p:spPr>
        <p:txBody>
          <a:bodyPr>
            <a:normAutofit/>
          </a:bodyPr>
          <a:lstStyle/>
          <a:p>
            <a:endParaRPr lang="en-US" sz="2000" dirty="0">
              <a:solidFill>
                <a:schemeClr val="bg1">
                  <a:alpha val="60000"/>
                </a:schemeClr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585436B-C8CC-4CB2-B12C-C0F921453D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1053" y="1068433"/>
            <a:ext cx="6014185" cy="4721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14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362417-FFC9-401D-9BB0-BEF3A7590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en-US" dirty="0" err="1">
                <a:solidFill>
                  <a:srgbClr val="FFFFFF"/>
                </a:solidFill>
              </a:rPr>
              <a:t>Agendized</a:t>
            </a:r>
            <a:r>
              <a:rPr lang="en-US" dirty="0">
                <a:solidFill>
                  <a:srgbClr val="FFFFFF"/>
                </a:solidFill>
              </a:rPr>
              <a:t> Discussions </a:t>
            </a:r>
          </a:p>
        </p:txBody>
      </p:sp>
      <p:pic>
        <p:nvPicPr>
          <p:cNvPr id="5" name="Picture 4" descr="Table&#10;&#10;Description automatically generated">
            <a:extLst>
              <a:ext uri="{FF2B5EF4-FFF2-40B4-BE49-F238E27FC236}">
                <a16:creationId xmlns:a16="http://schemas.microsoft.com/office/drawing/2014/main" id="{40A63DE2-195A-4CF0-BA6E-0456036646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007" r="1" b="1069"/>
          <a:stretch/>
        </p:blipFill>
        <p:spPr>
          <a:xfrm>
            <a:off x="327547" y="321733"/>
            <a:ext cx="7058306" cy="4107392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8C3D9-F6B4-4EAF-A99F-9FB858CE1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rgbClr val="FFFFFF"/>
                </a:solidFill>
              </a:rPr>
              <a:t>Current Enrollment Data</a:t>
            </a:r>
          </a:p>
          <a:p>
            <a:pPr lvl="1"/>
            <a:r>
              <a:rPr lang="en-US" sz="1600" dirty="0">
                <a:solidFill>
                  <a:srgbClr val="FFFFFF"/>
                </a:solidFill>
              </a:rPr>
              <a:t>Discuss changes</a:t>
            </a:r>
          </a:p>
          <a:p>
            <a:r>
              <a:rPr lang="en-US" sz="2000" dirty="0">
                <a:solidFill>
                  <a:srgbClr val="FFFFFF"/>
                </a:solidFill>
              </a:rPr>
              <a:t>Student Services Updates</a:t>
            </a:r>
          </a:p>
          <a:p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06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8C928-B613-470E-8C7E-FAE88D215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en-US" sz="5200"/>
              <a:t>EMC Identity Crisis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D989434-BE4F-4FA7-A30C-4A7C90B366D6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108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8055"/>
            <a:ext cx="7201941" cy="1508760"/>
          </a:xfrm>
          <a:prstGeom prst="rect">
            <a:avLst/>
          </a:prstGeom>
          <a:solidFill>
            <a:srgbClr val="4C313B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D8C790-907C-4CA2-80BC-8E232B7A8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94944"/>
            <a:ext cx="6610388" cy="1042416"/>
          </a:xfrm>
        </p:spPr>
        <p:txBody>
          <a:bodyPr>
            <a:normAutofit/>
          </a:bodyPr>
          <a:lstStyle/>
          <a:p>
            <a:r>
              <a:rPr lang="en-US" sz="4200">
                <a:solidFill>
                  <a:srgbClr val="FFFFFF"/>
                </a:solidFill>
              </a:rPr>
              <a:t>Proposed Structural change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45755" y="450222"/>
            <a:ext cx="1861718" cy="1506594"/>
          </a:xfrm>
          <a:prstGeom prst="rect">
            <a:avLst/>
          </a:prstGeom>
          <a:solidFill>
            <a:srgbClr val="8CE8FB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0314" y="453269"/>
            <a:ext cx="1862765" cy="1505231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3A87B69-D1B1-4DA7-B224-F220FC5235E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2130552"/>
            <a:ext cx="7205472" cy="4270248"/>
          </a:xfrm>
          <a:prstGeom prst="rect">
            <a:avLst/>
          </a:prstGeom>
          <a:solidFill>
            <a:srgbClr val="8CE8FB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Content Placeholder 3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582B11EB-DEE9-44CE-ADAB-5676D9036F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300" y="2217436"/>
            <a:ext cx="6656267" cy="4093604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45755" y="2127680"/>
            <a:ext cx="3887324" cy="4273119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87081-7EE7-4DFB-9EB4-07A5764FE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9311" y="2393792"/>
            <a:ext cx="3484812" cy="3740893"/>
          </a:xfrm>
        </p:spPr>
        <p:txBody>
          <a:bodyPr anchor="ctr">
            <a:normAutofit/>
          </a:bodyPr>
          <a:lstStyle/>
          <a:p>
            <a:pPr lvl="0"/>
            <a:r>
              <a:rPr lang="en-US" sz="1800" dirty="0"/>
              <a:t>Department or Pathways representation</a:t>
            </a:r>
          </a:p>
          <a:p>
            <a:pPr lvl="1"/>
            <a:r>
              <a:rPr lang="en-US" sz="1800" dirty="0"/>
              <a:t>Questions/concerns in</a:t>
            </a:r>
          </a:p>
          <a:p>
            <a:pPr lvl="1"/>
            <a:r>
              <a:rPr lang="en-US" sz="1800" dirty="0"/>
              <a:t>Info out (Instruction &amp; student services)</a:t>
            </a:r>
          </a:p>
          <a:p>
            <a:pPr lvl="0"/>
            <a:r>
              <a:rPr lang="en-US" sz="1800" dirty="0"/>
              <a:t>Concern</a:t>
            </a:r>
          </a:p>
          <a:p>
            <a:pPr lvl="1"/>
            <a:r>
              <a:rPr lang="en-US" sz="1800" dirty="0"/>
              <a:t>Too big to properly function as a thinktank</a:t>
            </a:r>
          </a:p>
          <a:p>
            <a:pPr marL="0" lvl="0" indent="0">
              <a:buNone/>
            </a:pPr>
            <a:endParaRPr lang="en-US" sz="1800" i="1" dirty="0">
              <a:solidFill>
                <a:srgbClr val="7030A0"/>
              </a:solidFill>
            </a:endParaRPr>
          </a:p>
          <a:p>
            <a:pPr marL="0" lvl="0" indent="0">
              <a:buNone/>
            </a:pPr>
            <a:r>
              <a:rPr lang="en-US" sz="1800" b="1" i="1" dirty="0">
                <a:solidFill>
                  <a:srgbClr val="7030A0"/>
                </a:solidFill>
              </a:rPr>
              <a:t>Which best serves the college now and the near future?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9588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Guided Pathways Implementation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Spring Registration Documents shared with faculty via team page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https://committees.kccd.edu/bc/committee/guided-pathways-implementation-team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Ocelot messages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68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6521" y="1538231"/>
            <a:ext cx="3686348" cy="4733172"/>
          </a:xfrm>
        </p:spPr>
        <p:txBody>
          <a:bodyPr/>
          <a:lstStyle/>
          <a:p>
            <a:r>
              <a:rPr lang="en-US" dirty="0"/>
              <a:t>Guided Pathways Implementation Team: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Email Announcement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2083" y="378604"/>
            <a:ext cx="7016571" cy="603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07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6521" y="1538231"/>
            <a:ext cx="3686348" cy="4733172"/>
          </a:xfrm>
        </p:spPr>
        <p:txBody>
          <a:bodyPr/>
          <a:lstStyle/>
          <a:p>
            <a:r>
              <a:rPr lang="en-US" dirty="0"/>
              <a:t>Guided Pathways Implementation Team: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Canvas Announcement</a:t>
            </a:r>
          </a:p>
        </p:txBody>
      </p:sp>
      <p:pic>
        <p:nvPicPr>
          <p:cNvPr id="6" name="Content Placeholder 5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4568" y="145690"/>
            <a:ext cx="6083870" cy="6557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65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Satellite Campuses </a:t>
            </a:r>
            <a:r>
              <a:rPr lang="en-US"/>
              <a:t>and Spring Enrollments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210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Updating Social Media/BC site webpage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Contacting &lt;12 unit students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Counseling/Advising Classroom visits (Rural)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Enrollment </a:t>
            </a:r>
            <a:r>
              <a:rPr lang="en-US" dirty="0" smtClean="0"/>
              <a:t>Events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Ocelot messages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8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4D158-A58A-4B42-94E2-8199E20BE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1172" y="1932316"/>
            <a:ext cx="4813072" cy="213400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8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Any Questions?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5CD5AA-2DAA-4143-8418-908070C900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769" r="2" b="2"/>
          <a:stretch/>
        </p:blipFill>
        <p:spPr>
          <a:xfrm>
            <a:off x="7490084" y="2450764"/>
            <a:ext cx="2183903" cy="323110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624" y="4279627"/>
            <a:ext cx="2196525" cy="1402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037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Fall 2021 Enrollment Management Successes</a:t>
            </a:r>
          </a:p>
        </p:txBody>
      </p:sp>
    </p:spTree>
    <p:extLst>
      <p:ext uri="{BB962C8B-B14F-4D97-AF65-F5344CB8AC3E}">
        <p14:creationId xmlns:p14="http://schemas.microsoft.com/office/powerpoint/2010/main" val="345958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Fall 2021 Enrollment Management Successes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8-Week Late-Start Semester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79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867606" cy="1080938"/>
          </a:xfrm>
        </p:spPr>
        <p:txBody>
          <a:bodyPr/>
          <a:lstStyle/>
          <a:p>
            <a:r>
              <a:rPr lang="en-US" dirty="0"/>
              <a:t>Spring 2021 Enrollment Management Strategies </a:t>
            </a:r>
          </a:p>
        </p:txBody>
      </p:sp>
    </p:spTree>
    <p:extLst>
      <p:ext uri="{BB962C8B-B14F-4D97-AF65-F5344CB8AC3E}">
        <p14:creationId xmlns:p14="http://schemas.microsoft.com/office/powerpoint/2010/main" val="38767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904552" cy="1080938"/>
          </a:xfrm>
        </p:spPr>
        <p:txBody>
          <a:bodyPr/>
          <a:lstStyle/>
          <a:p>
            <a:r>
              <a:rPr lang="en-US" dirty="0"/>
              <a:t>Spring 2021 Enrollment Management Strategies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8-Week Late-Start Semester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Waitlist Students at Census Day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Direct Recruitment of Dropped Students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latin typeface="+mj-lt"/>
                <a:cs typeface="Times New Roman" panose="02020603050405020304" pitchFamily="18" charset="0"/>
              </a:rPr>
              <a:t>Student Enrollment Outreach by Pathway</a:t>
            </a:r>
            <a:endParaRPr lang="en-US" sz="3000" dirty="0">
              <a:latin typeface="+mj-lt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79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886079" cy="1080938"/>
          </a:xfrm>
        </p:spPr>
        <p:txBody>
          <a:bodyPr/>
          <a:lstStyle/>
          <a:p>
            <a:r>
              <a:rPr lang="en-US" dirty="0"/>
              <a:t>Spring 2021 Enrollment Management Strategies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solidFill>
                  <a:schemeClr val="tx1">
                    <a:lumMod val="6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8-Week Late-Start Semester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solidFill>
                  <a:schemeClr val="tx1">
                    <a:lumMod val="6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Waitlist Students at Census Day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solidFill>
                  <a:schemeClr val="tx1">
                    <a:lumMod val="6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Direct Recruitment of Dropped Students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solidFill>
                  <a:schemeClr val="tx1">
                    <a:lumMod val="65000"/>
                  </a:schemeClr>
                </a:solidFill>
                <a:latin typeface="+mj-lt"/>
                <a:cs typeface="Times New Roman" panose="02020603050405020304" pitchFamily="18" charset="0"/>
              </a:rPr>
              <a:t>Student Enrollment Outreach by Pathway</a:t>
            </a:r>
            <a:endParaRPr lang="en-US" sz="3000" dirty="0">
              <a:solidFill>
                <a:schemeClr val="tx1">
                  <a:lumMod val="65000"/>
                </a:schemeClr>
              </a:solidFill>
              <a:latin typeface="+mj-lt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Priority Registration Outreach &amp; Tracking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32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913788" cy="1080938"/>
          </a:xfrm>
        </p:spPr>
        <p:txBody>
          <a:bodyPr/>
          <a:lstStyle/>
          <a:p>
            <a:r>
              <a:rPr lang="en-US" dirty="0"/>
              <a:t>Spring 2021 Enrollment Management Strategies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solidFill>
                  <a:schemeClr val="tx1">
                    <a:lumMod val="6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8-Week Late-Start Semester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solidFill>
                  <a:schemeClr val="tx1">
                    <a:lumMod val="6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Waitlist Students at Census Day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solidFill>
                  <a:schemeClr val="tx1">
                    <a:lumMod val="6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Direct Recruitment of Dropped Students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solidFill>
                  <a:schemeClr val="tx1">
                    <a:lumMod val="65000"/>
                  </a:schemeClr>
                </a:solidFill>
                <a:latin typeface="+mj-lt"/>
                <a:cs typeface="Times New Roman" panose="02020603050405020304" pitchFamily="18" charset="0"/>
              </a:rPr>
              <a:t>Student Enrollment Outreach by Pathway</a:t>
            </a:r>
            <a:endParaRPr lang="en-US" sz="3000" dirty="0">
              <a:solidFill>
                <a:schemeClr val="tx1">
                  <a:lumMod val="65000"/>
                </a:schemeClr>
              </a:solidFill>
              <a:latin typeface="+mj-lt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solidFill>
                  <a:schemeClr val="tx1">
                    <a:lumMod val="6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Priority Registration Outreach &amp; Tracking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FTES Targets by Pathway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9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Spring 2021 Enrollment Management Plans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063927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solidFill>
                  <a:schemeClr val="tx1">
                    <a:lumMod val="6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8-Week Late-Start Semester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solidFill>
                  <a:schemeClr val="tx1">
                    <a:lumMod val="6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Waitlist Students at Census Day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solidFill>
                  <a:schemeClr val="tx1">
                    <a:lumMod val="6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Direct Recruitment of Dropped Students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solidFill>
                  <a:schemeClr val="tx1">
                    <a:lumMod val="65000"/>
                  </a:schemeClr>
                </a:solidFill>
                <a:latin typeface="+mj-lt"/>
                <a:cs typeface="Times New Roman" panose="02020603050405020304" pitchFamily="18" charset="0"/>
              </a:rPr>
              <a:t>Student Enrollment Outreach by Pathway</a:t>
            </a:r>
            <a:endParaRPr lang="en-US" sz="3000" dirty="0">
              <a:solidFill>
                <a:schemeClr val="tx1">
                  <a:lumMod val="65000"/>
                </a:schemeClr>
              </a:solidFill>
              <a:latin typeface="+mj-lt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solidFill>
                  <a:schemeClr val="tx1">
                    <a:lumMod val="6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Priority Registration Outreach &amp; Tracking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solidFill>
                  <a:schemeClr val="tx1">
                    <a:lumMod val="6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FTES Targets by Pathway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‘Responsive &amp; Flexible’ Scheduling Practices to match enrollment trends through careful monitoring</a:t>
            </a:r>
            <a:endParaRPr lang="en-US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0820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Spring 2021 Enrollment Management Plans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67127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solidFill>
                  <a:schemeClr val="tx1">
                    <a:lumMod val="6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8-Week Late-Start Semester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solidFill>
                  <a:schemeClr val="tx1">
                    <a:lumMod val="6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Waitlist Students at Census Day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solidFill>
                  <a:schemeClr val="tx1">
                    <a:lumMod val="6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Direct Recruitment of Dropped Students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solidFill>
                  <a:schemeClr val="tx1">
                    <a:lumMod val="65000"/>
                  </a:schemeClr>
                </a:solidFill>
                <a:latin typeface="+mj-lt"/>
                <a:cs typeface="Times New Roman" panose="02020603050405020304" pitchFamily="18" charset="0"/>
              </a:rPr>
              <a:t>Student Enrollment Outreach by Pathway</a:t>
            </a:r>
            <a:endParaRPr lang="en-US" sz="3000" dirty="0">
              <a:solidFill>
                <a:schemeClr val="tx1">
                  <a:lumMod val="65000"/>
                </a:schemeClr>
              </a:solidFill>
              <a:latin typeface="+mj-lt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solidFill>
                  <a:schemeClr val="tx1">
                    <a:lumMod val="6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Priority Registration Outreach &amp; Tracking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solidFill>
                  <a:schemeClr val="tx1">
                    <a:lumMod val="6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FTES Targets by Pathway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solidFill>
                  <a:schemeClr val="tx1">
                    <a:lumMod val="6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‘Responsive &amp; Flexible’ Scheduling Practices to match enrollment trends through careful monitoring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Enrollment Data Dashboard</a:t>
            </a:r>
          </a:p>
          <a:p>
            <a:endParaRPr lang="en-US" sz="3000" dirty="0">
              <a:latin typeface="+mj-lt"/>
            </a:endParaRPr>
          </a:p>
          <a:p>
            <a:endParaRPr lang="en-US" sz="3000" dirty="0">
              <a:latin typeface="+mj-lt"/>
            </a:endParaRPr>
          </a:p>
          <a:p>
            <a:endParaRPr lang="en-US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313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Custom 2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C00000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099F5FDE89EA40BA3C2BC51148EF53" ma:contentTypeVersion="13" ma:contentTypeDescription="Create a new document." ma:contentTypeScope="" ma:versionID="6284ce339303f192d8f9c68cbe493b79">
  <xsd:schema xmlns:xsd="http://www.w3.org/2001/XMLSchema" xmlns:xs="http://www.w3.org/2001/XMLSchema" xmlns:p="http://schemas.microsoft.com/office/2006/metadata/properties" xmlns:ns3="0b1fd2ce-be47-40af-a854-d7ff8d310ba5" xmlns:ns4="585d49c8-389c-47bd-832a-51e0da33a897" targetNamespace="http://schemas.microsoft.com/office/2006/metadata/properties" ma:root="true" ma:fieldsID="2234063eb0a1818789c26e8dc770be98" ns3:_="" ns4:_="">
    <xsd:import namespace="0b1fd2ce-be47-40af-a854-d7ff8d310ba5"/>
    <xsd:import namespace="585d49c8-389c-47bd-832a-51e0da33a89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1fd2ce-be47-40af-a854-d7ff8d310b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5d49c8-389c-47bd-832a-51e0da33a89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091B30C-2CF3-4074-8AD6-CCC366F7FF3E}">
  <ds:schemaRefs>
    <ds:schemaRef ds:uri="http://purl.org/dc/elements/1.1/"/>
    <ds:schemaRef ds:uri="http://schemas.microsoft.com/office/2006/metadata/properties"/>
    <ds:schemaRef ds:uri="0b1fd2ce-be47-40af-a854-d7ff8d310ba5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585d49c8-389c-47bd-832a-51e0da33a89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375DA67-0BC5-4A03-BA17-98226A287D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ED22A3-A80D-49E9-9530-94424C7D89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1fd2ce-be47-40af-a854-d7ff8d310ba5"/>
    <ds:schemaRef ds:uri="585d49c8-389c-47bd-832a-51e0da33a8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{C0891E46-02F5-C940-BF77-62A8E4406788}tf10001057</Template>
  <TotalTime>7338</TotalTime>
  <Words>405</Words>
  <Application>Microsoft Office PowerPoint</Application>
  <PresentationFormat>Widescreen</PresentationFormat>
  <Paragraphs>99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Symbol</vt:lpstr>
      <vt:lpstr>Times New Roman</vt:lpstr>
      <vt:lpstr>Trebuchet MS</vt:lpstr>
      <vt:lpstr>Berlin</vt:lpstr>
      <vt:lpstr>Office Theme</vt:lpstr>
      <vt:lpstr>Bakersfield College  Enrollments Update </vt:lpstr>
      <vt:lpstr>Fall 2021 Enrollment Management Successes</vt:lpstr>
      <vt:lpstr>Fall 2021 Enrollment Management Successes</vt:lpstr>
      <vt:lpstr>Spring 2021 Enrollment Management Strategies </vt:lpstr>
      <vt:lpstr>Spring 2021 Enrollment Management Strategies </vt:lpstr>
      <vt:lpstr>Spring 2021 Enrollment Management Strategies </vt:lpstr>
      <vt:lpstr>Spring 2021 Enrollment Management Strategies </vt:lpstr>
      <vt:lpstr>Spring 2021 Enrollment Management Plans </vt:lpstr>
      <vt:lpstr>Spring 2021 Enrollment Management Plans </vt:lpstr>
      <vt:lpstr>Faculty Messaging</vt:lpstr>
      <vt:lpstr>Email Example </vt:lpstr>
      <vt:lpstr>Agendized Discussions </vt:lpstr>
      <vt:lpstr>EMC Identity Crisis</vt:lpstr>
      <vt:lpstr>Proposed Structural change </vt:lpstr>
      <vt:lpstr>Guided Pathways Implementation Team</vt:lpstr>
      <vt:lpstr>Guided Pathways Implementation Team:   Email Announcement</vt:lpstr>
      <vt:lpstr>Guided Pathways Implementation Team:   Canvas Announcement</vt:lpstr>
      <vt:lpstr>Satellite Campuses and Spring Enrollments 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 SouthWest Fall 2021 Update</dc:title>
  <dc:creator>Gamaliel Ocampo</dc:creator>
  <cp:lastModifiedBy>Debra Anderson</cp:lastModifiedBy>
  <cp:revision>41</cp:revision>
  <dcterms:created xsi:type="dcterms:W3CDTF">2021-05-24T19:46:44Z</dcterms:created>
  <dcterms:modified xsi:type="dcterms:W3CDTF">2021-11-09T20:27:39Z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0x010100E3099F5FDE89EA40BA3C2BC51148EF53</vt:lpwstr>
  </property>
</Properties>
</file>