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8" r:id="rId5"/>
  </p:sldMasterIdLst>
  <p:notesMasterIdLst>
    <p:notesMasterId r:id="rId25"/>
  </p:notesMasterIdLst>
  <p:sldIdLst>
    <p:sldId id="300" r:id="rId6"/>
    <p:sldId id="313" r:id="rId7"/>
    <p:sldId id="317" r:id="rId8"/>
    <p:sldId id="310" r:id="rId9"/>
    <p:sldId id="318" r:id="rId10"/>
    <p:sldId id="326" r:id="rId11"/>
    <p:sldId id="321" r:id="rId12"/>
    <p:sldId id="320" r:id="rId13"/>
    <p:sldId id="319" r:id="rId14"/>
    <p:sldId id="328" r:id="rId15"/>
    <p:sldId id="329" r:id="rId16"/>
    <p:sldId id="331" r:id="rId17"/>
    <p:sldId id="333" r:id="rId18"/>
    <p:sldId id="335" r:id="rId19"/>
    <p:sldId id="309" r:id="rId20"/>
    <p:sldId id="301" r:id="rId21"/>
    <p:sldId id="308" r:id="rId22"/>
    <p:sldId id="306" r:id="rId23"/>
    <p:sldId id="33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2609FD-346F-7A4D-99A9-D48C9E89FC1D}" v="1" dt="2021-07-19T04:12:44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2" autoAdjust="0"/>
    <p:restoredTop sz="96318"/>
  </p:normalViewPr>
  <p:slideViewPr>
    <p:cSldViewPr snapToGrid="0">
      <p:cViewPr varScale="1">
        <p:scale>
          <a:sx n="73" d="100"/>
          <a:sy n="73" d="100"/>
        </p:scale>
        <p:origin x="10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520C43-2203-480C-A16A-62969DF556FD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86A0698-0A7E-43AC-BE76-01AA6A8F5319}">
      <dgm:prSet/>
      <dgm:spPr/>
      <dgm:t>
        <a:bodyPr/>
        <a:lstStyle/>
        <a:p>
          <a:r>
            <a:rPr lang="en-US" i="1"/>
            <a:t>Traditionally </a:t>
          </a:r>
          <a:r>
            <a:rPr lang="en-US"/>
            <a:t>EMC served as a ‘thinktank’ for solving issues as they arose</a:t>
          </a:r>
        </a:p>
      </dgm:t>
    </dgm:pt>
    <dgm:pt modelId="{E7558445-1506-4BF4-8385-C951E5A69E27}" type="parTrans" cxnId="{7D3FA674-18ED-4363-AF4E-99BAC07F4694}">
      <dgm:prSet/>
      <dgm:spPr/>
      <dgm:t>
        <a:bodyPr/>
        <a:lstStyle/>
        <a:p>
          <a:endParaRPr lang="en-US"/>
        </a:p>
      </dgm:t>
    </dgm:pt>
    <dgm:pt modelId="{34E92727-29C9-4C31-8ED2-9AC6438A9997}" type="sibTrans" cxnId="{7D3FA674-18ED-4363-AF4E-99BAC07F4694}">
      <dgm:prSet/>
      <dgm:spPr/>
      <dgm:t>
        <a:bodyPr/>
        <a:lstStyle/>
        <a:p>
          <a:endParaRPr lang="en-US"/>
        </a:p>
      </dgm:t>
    </dgm:pt>
    <dgm:pt modelId="{B88001EF-6EFC-4942-9D77-B7B4A2121CEC}">
      <dgm:prSet/>
      <dgm:spPr/>
      <dgm:t>
        <a:bodyPr/>
        <a:lstStyle/>
        <a:p>
          <a:r>
            <a:rPr lang="en-US"/>
            <a:t>Faculty/Admin (instruction) + Student Services </a:t>
          </a:r>
        </a:p>
      </dgm:t>
    </dgm:pt>
    <dgm:pt modelId="{6110A013-2A0E-4A34-94CA-C296319DD7A6}" type="parTrans" cxnId="{9DCA0CEA-1D7D-4DA5-B674-4CE50FCBAF67}">
      <dgm:prSet/>
      <dgm:spPr/>
      <dgm:t>
        <a:bodyPr/>
        <a:lstStyle/>
        <a:p>
          <a:endParaRPr lang="en-US"/>
        </a:p>
      </dgm:t>
    </dgm:pt>
    <dgm:pt modelId="{2B1ED14C-C729-4780-B711-BB8B44CE7A51}" type="sibTrans" cxnId="{9DCA0CEA-1D7D-4DA5-B674-4CE50FCBAF67}">
      <dgm:prSet/>
      <dgm:spPr/>
      <dgm:t>
        <a:bodyPr/>
        <a:lstStyle/>
        <a:p>
          <a:endParaRPr lang="en-US"/>
        </a:p>
      </dgm:t>
    </dgm:pt>
    <dgm:pt modelId="{EA8A94D9-9FBF-4488-A083-AAB4121A31AD}">
      <dgm:prSet/>
      <dgm:spPr/>
      <dgm:t>
        <a:bodyPr/>
        <a:lstStyle/>
        <a:p>
          <a:r>
            <a:rPr lang="en-US"/>
            <a:t>Changes</a:t>
          </a:r>
        </a:p>
      </dgm:t>
    </dgm:pt>
    <dgm:pt modelId="{4190066C-F35D-4789-9E46-06FD88C41B5F}" type="parTrans" cxnId="{F82F12C2-4A40-472E-AE71-7E574EF1005F}">
      <dgm:prSet/>
      <dgm:spPr/>
      <dgm:t>
        <a:bodyPr/>
        <a:lstStyle/>
        <a:p>
          <a:endParaRPr lang="en-US"/>
        </a:p>
      </dgm:t>
    </dgm:pt>
    <dgm:pt modelId="{6AB9F88C-3D39-4EDD-812B-D631C52472AC}" type="sibTrans" cxnId="{F82F12C2-4A40-472E-AE71-7E574EF1005F}">
      <dgm:prSet/>
      <dgm:spPr/>
      <dgm:t>
        <a:bodyPr/>
        <a:lstStyle/>
        <a:p>
          <a:endParaRPr lang="en-US"/>
        </a:p>
      </dgm:t>
    </dgm:pt>
    <dgm:pt modelId="{5F37B07A-8403-42F4-B1EF-B8212FF2E085}">
      <dgm:prSet/>
      <dgm:spPr/>
      <dgm:t>
        <a:bodyPr/>
        <a:lstStyle/>
        <a:p>
          <a:r>
            <a:rPr lang="en-US"/>
            <a:t>Admin is now Dean</a:t>
          </a:r>
        </a:p>
      </dgm:t>
    </dgm:pt>
    <dgm:pt modelId="{7FCC1DE1-F00F-4E46-BEA9-9B6952AC1F57}" type="parTrans" cxnId="{084C9A1E-E9E4-4584-B6D4-E1F9F95F0F34}">
      <dgm:prSet/>
      <dgm:spPr/>
      <dgm:t>
        <a:bodyPr/>
        <a:lstStyle/>
        <a:p>
          <a:endParaRPr lang="en-US"/>
        </a:p>
      </dgm:t>
    </dgm:pt>
    <dgm:pt modelId="{6641C3D5-E2EB-4942-88FE-90E85B1BFF30}" type="sibTrans" cxnId="{084C9A1E-E9E4-4584-B6D4-E1F9F95F0F34}">
      <dgm:prSet/>
      <dgm:spPr/>
      <dgm:t>
        <a:bodyPr/>
        <a:lstStyle/>
        <a:p>
          <a:endParaRPr lang="en-US"/>
        </a:p>
      </dgm:t>
    </dgm:pt>
    <dgm:pt modelId="{A57B5F75-3396-42EB-AF16-33E123895DF5}">
      <dgm:prSet/>
      <dgm:spPr/>
      <dgm:t>
        <a:bodyPr/>
        <a:lstStyle/>
        <a:p>
          <a:r>
            <a:rPr lang="en-US" dirty="0"/>
            <a:t>Campus has expanded instruction and CTE offerings</a:t>
          </a:r>
        </a:p>
      </dgm:t>
    </dgm:pt>
    <dgm:pt modelId="{DD973E07-02E2-4994-92F5-F8DBDB7F0A96}" type="parTrans" cxnId="{77A3802A-F728-4943-8540-DA98031E564D}">
      <dgm:prSet/>
      <dgm:spPr/>
      <dgm:t>
        <a:bodyPr/>
        <a:lstStyle/>
        <a:p>
          <a:endParaRPr lang="en-US"/>
        </a:p>
      </dgm:t>
    </dgm:pt>
    <dgm:pt modelId="{743663A0-EA4B-4D03-A029-539B4155D3E4}" type="sibTrans" cxnId="{77A3802A-F728-4943-8540-DA98031E564D}">
      <dgm:prSet/>
      <dgm:spPr/>
      <dgm:t>
        <a:bodyPr/>
        <a:lstStyle/>
        <a:p>
          <a:endParaRPr lang="en-US"/>
        </a:p>
      </dgm:t>
    </dgm:pt>
    <dgm:pt modelId="{4B9883FF-FC17-48EA-BB76-4747A24EF418}">
      <dgm:prSet/>
      <dgm:spPr/>
      <dgm:t>
        <a:bodyPr/>
        <a:lstStyle/>
        <a:p>
          <a:r>
            <a:rPr lang="en-US"/>
            <a:t>+ campus locations</a:t>
          </a:r>
        </a:p>
      </dgm:t>
    </dgm:pt>
    <dgm:pt modelId="{06E40091-D419-4E49-B42C-54D9D1061BAD}" type="parTrans" cxnId="{D3286E9C-E469-417A-B89C-1460574BFC27}">
      <dgm:prSet/>
      <dgm:spPr/>
      <dgm:t>
        <a:bodyPr/>
        <a:lstStyle/>
        <a:p>
          <a:endParaRPr lang="en-US"/>
        </a:p>
      </dgm:t>
    </dgm:pt>
    <dgm:pt modelId="{BAB879D0-ADCB-4F47-9566-03F861C6FF9C}" type="sibTrans" cxnId="{D3286E9C-E469-417A-B89C-1460574BFC27}">
      <dgm:prSet/>
      <dgm:spPr/>
      <dgm:t>
        <a:bodyPr/>
        <a:lstStyle/>
        <a:p>
          <a:endParaRPr lang="en-US"/>
        </a:p>
      </dgm:t>
    </dgm:pt>
    <dgm:pt modelId="{F8E6DA73-F687-429D-A03B-AA153CF9CE22}">
      <dgm:prSet/>
      <dgm:spPr/>
      <dgm:t>
        <a:bodyPr/>
        <a:lstStyle/>
        <a:p>
          <a:r>
            <a:rPr lang="en-US"/>
            <a:t>+ modalities</a:t>
          </a:r>
        </a:p>
      </dgm:t>
    </dgm:pt>
    <dgm:pt modelId="{876E976A-28DD-40DF-A4C5-64770A79BAB4}" type="parTrans" cxnId="{DD209FBB-CAB7-46B9-B5D3-38B1A1962ABB}">
      <dgm:prSet/>
      <dgm:spPr/>
      <dgm:t>
        <a:bodyPr/>
        <a:lstStyle/>
        <a:p>
          <a:endParaRPr lang="en-US"/>
        </a:p>
      </dgm:t>
    </dgm:pt>
    <dgm:pt modelId="{A079389A-563F-4144-A749-791A6A58F453}" type="sibTrans" cxnId="{DD209FBB-CAB7-46B9-B5D3-38B1A1962ABB}">
      <dgm:prSet/>
      <dgm:spPr/>
      <dgm:t>
        <a:bodyPr/>
        <a:lstStyle/>
        <a:p>
          <a:endParaRPr lang="en-US"/>
        </a:p>
      </dgm:t>
    </dgm:pt>
    <dgm:pt modelId="{33413BDD-39C1-4B76-B3B0-EE4B64AFA02C}">
      <dgm:prSet/>
      <dgm:spPr/>
      <dgm:t>
        <a:bodyPr/>
        <a:lstStyle/>
        <a:p>
          <a:r>
            <a:rPr lang="en-US" dirty="0"/>
            <a:t>Focus shifted to include </a:t>
          </a:r>
          <a:r>
            <a:rPr lang="en-US" i="1" dirty="0"/>
            <a:t>Communication</a:t>
          </a:r>
          <a:endParaRPr lang="en-US" dirty="0"/>
        </a:p>
      </dgm:t>
    </dgm:pt>
    <dgm:pt modelId="{2C968A48-EF6A-4E39-A9A9-0AFB198D8131}" type="parTrans" cxnId="{541904DA-2861-4F81-9AFD-9E1861C06A01}">
      <dgm:prSet/>
      <dgm:spPr/>
      <dgm:t>
        <a:bodyPr/>
        <a:lstStyle/>
        <a:p>
          <a:endParaRPr lang="en-US"/>
        </a:p>
      </dgm:t>
    </dgm:pt>
    <dgm:pt modelId="{26DF1204-3EB9-41AA-A918-73E702CA5155}" type="sibTrans" cxnId="{541904DA-2861-4F81-9AFD-9E1861C06A01}">
      <dgm:prSet/>
      <dgm:spPr/>
      <dgm:t>
        <a:bodyPr/>
        <a:lstStyle/>
        <a:p>
          <a:endParaRPr lang="en-US"/>
        </a:p>
      </dgm:t>
    </dgm:pt>
    <dgm:pt modelId="{A88AE0BE-7780-40E7-819A-DE5664186424}">
      <dgm:prSet/>
      <dgm:spPr/>
      <dgm:t>
        <a:bodyPr/>
        <a:lstStyle/>
        <a:p>
          <a:r>
            <a:rPr lang="en-US" b="1" dirty="0">
              <a:solidFill>
                <a:srgbClr val="FF0000"/>
              </a:solidFill>
            </a:rPr>
            <a:t>Proposed Structural change</a:t>
          </a:r>
        </a:p>
      </dgm:t>
    </dgm:pt>
    <dgm:pt modelId="{37685CD6-0E27-4EEF-A350-F0F08B88BABA}" type="parTrans" cxnId="{A5A7D7FB-6B54-4BB3-920B-4136D7F0D799}">
      <dgm:prSet/>
      <dgm:spPr/>
      <dgm:t>
        <a:bodyPr/>
        <a:lstStyle/>
        <a:p>
          <a:endParaRPr lang="en-US"/>
        </a:p>
      </dgm:t>
    </dgm:pt>
    <dgm:pt modelId="{6E770A8B-C8D9-450A-9097-A997DB0EE07F}" type="sibTrans" cxnId="{A5A7D7FB-6B54-4BB3-920B-4136D7F0D799}">
      <dgm:prSet/>
      <dgm:spPr/>
    </dgm:pt>
    <dgm:pt modelId="{AE98AF4F-053E-4CF2-ACDE-AB85CA2B1654}">
      <dgm:prSet/>
      <dgm:spPr/>
      <dgm:t>
        <a:bodyPr/>
        <a:lstStyle/>
        <a:p>
          <a:r>
            <a:rPr lang="en-US" dirty="0"/>
            <a:t>Department or Pathways representation</a:t>
          </a:r>
        </a:p>
      </dgm:t>
    </dgm:pt>
    <dgm:pt modelId="{7997D68D-9059-4B45-857E-AF7D23E26B71}" type="parTrans" cxnId="{7881FBBA-C5F2-4204-82CB-9FEC8678B4BC}">
      <dgm:prSet/>
      <dgm:spPr/>
      <dgm:t>
        <a:bodyPr/>
        <a:lstStyle/>
        <a:p>
          <a:endParaRPr lang="en-US"/>
        </a:p>
      </dgm:t>
    </dgm:pt>
    <dgm:pt modelId="{227457F8-A758-4A57-B68E-DD3854D37788}" type="sibTrans" cxnId="{7881FBBA-C5F2-4204-82CB-9FEC8678B4BC}">
      <dgm:prSet/>
      <dgm:spPr/>
    </dgm:pt>
    <dgm:pt modelId="{47566070-60BE-43B7-8553-EA3AF8C4EDD1}">
      <dgm:prSet/>
      <dgm:spPr/>
      <dgm:t>
        <a:bodyPr/>
        <a:lstStyle/>
        <a:p>
          <a:endParaRPr lang="en-US" dirty="0"/>
        </a:p>
      </dgm:t>
    </dgm:pt>
    <dgm:pt modelId="{AB73EA96-6E2F-4C23-A4C0-5609B6055203}" type="parTrans" cxnId="{C33EC825-D2AD-4F2E-ACDB-E4B6EEFF3F3C}">
      <dgm:prSet/>
      <dgm:spPr/>
      <dgm:t>
        <a:bodyPr/>
        <a:lstStyle/>
        <a:p>
          <a:endParaRPr lang="en-US"/>
        </a:p>
      </dgm:t>
    </dgm:pt>
    <dgm:pt modelId="{538ADFFF-7BFE-4EFE-8DDC-51A5B1B4FBE5}" type="sibTrans" cxnId="{C33EC825-D2AD-4F2E-ACDB-E4B6EEFF3F3C}">
      <dgm:prSet/>
      <dgm:spPr/>
    </dgm:pt>
    <dgm:pt modelId="{77072224-2DB3-4E8A-BFC1-402634C7B992}" type="pres">
      <dgm:prSet presAssocID="{44520C43-2203-480C-A16A-62969DF556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84FE43-A7FB-485F-99E5-EB7D2D47E03C}" type="pres">
      <dgm:prSet presAssocID="{D86A0698-0A7E-43AC-BE76-01AA6A8F53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D4092-0BCD-4B4A-9840-64A27D28E960}" type="pres">
      <dgm:prSet presAssocID="{D86A0698-0A7E-43AC-BE76-01AA6A8F531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D42C6-E2F0-41F3-AE4E-9BDF6D2ED193}" type="pres">
      <dgm:prSet presAssocID="{EA8A94D9-9FBF-4488-A083-AAB4121A31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0B253-7F77-4464-B782-492E96C17099}" type="pres">
      <dgm:prSet presAssocID="{EA8A94D9-9FBF-4488-A083-AAB4121A31A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38BFA-11EC-46BB-9816-5EE9DC9B356E}" type="pres">
      <dgm:prSet presAssocID="{33413BDD-39C1-4B76-B3B0-EE4B64AFA02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A0887-E2E6-40D4-8CFD-5BA11803625F}" type="pres">
      <dgm:prSet presAssocID="{33413BDD-39C1-4B76-B3B0-EE4B64AFA02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3EC825-D2AD-4F2E-ACDB-E4B6EEFF3F3C}" srcId="{A88AE0BE-7780-40E7-819A-DE5664186424}" destId="{47566070-60BE-43B7-8553-EA3AF8C4EDD1}" srcOrd="1" destOrd="0" parTransId="{AB73EA96-6E2F-4C23-A4C0-5609B6055203}" sibTransId="{538ADFFF-7BFE-4EFE-8DDC-51A5B1B4FBE5}"/>
    <dgm:cxn modelId="{77A3802A-F728-4943-8540-DA98031E564D}" srcId="{EA8A94D9-9FBF-4488-A083-AAB4121A31AD}" destId="{A57B5F75-3396-42EB-AF16-33E123895DF5}" srcOrd="1" destOrd="0" parTransId="{DD973E07-02E2-4994-92F5-F8DBDB7F0A96}" sibTransId="{743663A0-EA4B-4D03-A029-539B4155D3E4}"/>
    <dgm:cxn modelId="{084C9A1E-E9E4-4584-B6D4-E1F9F95F0F34}" srcId="{EA8A94D9-9FBF-4488-A083-AAB4121A31AD}" destId="{5F37B07A-8403-42F4-B1EF-B8212FF2E085}" srcOrd="0" destOrd="0" parTransId="{7FCC1DE1-F00F-4E46-BEA9-9B6952AC1F57}" sibTransId="{6641C3D5-E2EB-4942-88FE-90E85B1BFF30}"/>
    <dgm:cxn modelId="{FC99106C-77AB-43CB-9982-9E6A924458F5}" type="presOf" srcId="{B88001EF-6EFC-4942-9D77-B7B4A2121CEC}" destId="{2A6D4092-0BCD-4B4A-9840-64A27D28E960}" srcOrd="0" destOrd="0" presId="urn:microsoft.com/office/officeart/2005/8/layout/vList2"/>
    <dgm:cxn modelId="{749480AC-F2E2-49A0-85A9-AF617C11CD80}" type="presOf" srcId="{5F37B07A-8403-42F4-B1EF-B8212FF2E085}" destId="{C930B253-7F77-4464-B782-492E96C17099}" srcOrd="0" destOrd="0" presId="urn:microsoft.com/office/officeart/2005/8/layout/vList2"/>
    <dgm:cxn modelId="{7881FBBA-C5F2-4204-82CB-9FEC8678B4BC}" srcId="{A88AE0BE-7780-40E7-819A-DE5664186424}" destId="{AE98AF4F-053E-4CF2-ACDE-AB85CA2B1654}" srcOrd="0" destOrd="0" parTransId="{7997D68D-9059-4B45-857E-AF7D23E26B71}" sibTransId="{227457F8-A758-4A57-B68E-DD3854D37788}"/>
    <dgm:cxn modelId="{83515129-C9A7-4D60-AEBC-A6443987CC72}" type="presOf" srcId="{EA8A94D9-9FBF-4488-A083-AAB4121A31AD}" destId="{F83D42C6-E2F0-41F3-AE4E-9BDF6D2ED193}" srcOrd="0" destOrd="0" presId="urn:microsoft.com/office/officeart/2005/8/layout/vList2"/>
    <dgm:cxn modelId="{9DCA0CEA-1D7D-4DA5-B674-4CE50FCBAF67}" srcId="{D86A0698-0A7E-43AC-BE76-01AA6A8F5319}" destId="{B88001EF-6EFC-4942-9D77-B7B4A2121CEC}" srcOrd="0" destOrd="0" parTransId="{6110A013-2A0E-4A34-94CA-C296319DD7A6}" sibTransId="{2B1ED14C-C729-4780-B711-BB8B44CE7A51}"/>
    <dgm:cxn modelId="{237FC842-701E-4610-89CC-419ED7F92F78}" type="presOf" srcId="{4B9883FF-FC17-48EA-BB76-4747A24EF418}" destId="{C930B253-7F77-4464-B782-492E96C17099}" srcOrd="0" destOrd="2" presId="urn:microsoft.com/office/officeart/2005/8/layout/vList2"/>
    <dgm:cxn modelId="{541904DA-2861-4F81-9AFD-9E1861C06A01}" srcId="{44520C43-2203-480C-A16A-62969DF556FD}" destId="{33413BDD-39C1-4B76-B3B0-EE4B64AFA02C}" srcOrd="2" destOrd="0" parTransId="{2C968A48-EF6A-4E39-A9A9-0AFB198D8131}" sibTransId="{26DF1204-3EB9-41AA-A918-73E702CA5155}"/>
    <dgm:cxn modelId="{7D3FA674-18ED-4363-AF4E-99BAC07F4694}" srcId="{44520C43-2203-480C-A16A-62969DF556FD}" destId="{D86A0698-0A7E-43AC-BE76-01AA6A8F5319}" srcOrd="0" destOrd="0" parTransId="{E7558445-1506-4BF4-8385-C951E5A69E27}" sibTransId="{34E92727-29C9-4C31-8ED2-9AC6438A9997}"/>
    <dgm:cxn modelId="{64AD7BFB-BA49-4033-98AA-35236A625B04}" type="presOf" srcId="{F8E6DA73-F687-429D-A03B-AA153CF9CE22}" destId="{C930B253-7F77-4464-B782-492E96C17099}" srcOrd="0" destOrd="3" presId="urn:microsoft.com/office/officeart/2005/8/layout/vList2"/>
    <dgm:cxn modelId="{62AD58D2-0EB2-40D5-A9B2-99E5E745A0D9}" type="presOf" srcId="{AE98AF4F-053E-4CF2-ACDE-AB85CA2B1654}" destId="{EEAA0887-E2E6-40D4-8CFD-5BA11803625F}" srcOrd="0" destOrd="1" presId="urn:microsoft.com/office/officeart/2005/8/layout/vList2"/>
    <dgm:cxn modelId="{A5A7D7FB-6B54-4BB3-920B-4136D7F0D799}" srcId="{33413BDD-39C1-4B76-B3B0-EE4B64AFA02C}" destId="{A88AE0BE-7780-40E7-819A-DE5664186424}" srcOrd="0" destOrd="0" parTransId="{37685CD6-0E27-4EEF-A350-F0F08B88BABA}" sibTransId="{6E770A8B-C8D9-450A-9097-A997DB0EE07F}"/>
    <dgm:cxn modelId="{7269D0FA-864E-4517-B4FD-2E3DBE68F9B4}" type="presOf" srcId="{A88AE0BE-7780-40E7-819A-DE5664186424}" destId="{EEAA0887-E2E6-40D4-8CFD-5BA11803625F}" srcOrd="0" destOrd="0" presId="urn:microsoft.com/office/officeart/2005/8/layout/vList2"/>
    <dgm:cxn modelId="{DD209FBB-CAB7-46B9-B5D3-38B1A1962ABB}" srcId="{EA8A94D9-9FBF-4488-A083-AAB4121A31AD}" destId="{F8E6DA73-F687-429D-A03B-AA153CF9CE22}" srcOrd="3" destOrd="0" parTransId="{876E976A-28DD-40DF-A4C5-64770A79BAB4}" sibTransId="{A079389A-563F-4144-A749-791A6A58F453}"/>
    <dgm:cxn modelId="{49674A63-579F-464C-94F2-1C8EA72FFA91}" type="presOf" srcId="{A57B5F75-3396-42EB-AF16-33E123895DF5}" destId="{C930B253-7F77-4464-B782-492E96C17099}" srcOrd="0" destOrd="1" presId="urn:microsoft.com/office/officeart/2005/8/layout/vList2"/>
    <dgm:cxn modelId="{F0A17DE7-6154-4270-BD3B-9FC474D74235}" type="presOf" srcId="{47566070-60BE-43B7-8553-EA3AF8C4EDD1}" destId="{EEAA0887-E2E6-40D4-8CFD-5BA11803625F}" srcOrd="0" destOrd="2" presId="urn:microsoft.com/office/officeart/2005/8/layout/vList2"/>
    <dgm:cxn modelId="{F82F12C2-4A40-472E-AE71-7E574EF1005F}" srcId="{44520C43-2203-480C-A16A-62969DF556FD}" destId="{EA8A94D9-9FBF-4488-A083-AAB4121A31AD}" srcOrd="1" destOrd="0" parTransId="{4190066C-F35D-4789-9E46-06FD88C41B5F}" sibTransId="{6AB9F88C-3D39-4EDD-812B-D631C52472AC}"/>
    <dgm:cxn modelId="{0F3E9E37-31B3-4C1C-9697-46AAF44A85AE}" type="presOf" srcId="{33413BDD-39C1-4B76-B3B0-EE4B64AFA02C}" destId="{E0238BFA-11EC-46BB-9816-5EE9DC9B356E}" srcOrd="0" destOrd="0" presId="urn:microsoft.com/office/officeart/2005/8/layout/vList2"/>
    <dgm:cxn modelId="{D7041139-266E-4FD1-9E26-56A1DB577712}" type="presOf" srcId="{44520C43-2203-480C-A16A-62969DF556FD}" destId="{77072224-2DB3-4E8A-BFC1-402634C7B992}" srcOrd="0" destOrd="0" presId="urn:microsoft.com/office/officeart/2005/8/layout/vList2"/>
    <dgm:cxn modelId="{8DCF8963-C49C-481E-A50E-B94C0009EB80}" type="presOf" srcId="{D86A0698-0A7E-43AC-BE76-01AA6A8F5319}" destId="{1784FE43-A7FB-485F-99E5-EB7D2D47E03C}" srcOrd="0" destOrd="0" presId="urn:microsoft.com/office/officeart/2005/8/layout/vList2"/>
    <dgm:cxn modelId="{D3286E9C-E469-417A-B89C-1460574BFC27}" srcId="{EA8A94D9-9FBF-4488-A083-AAB4121A31AD}" destId="{4B9883FF-FC17-48EA-BB76-4747A24EF418}" srcOrd="2" destOrd="0" parTransId="{06E40091-D419-4E49-B42C-54D9D1061BAD}" sibTransId="{BAB879D0-ADCB-4F47-9566-03F861C6FF9C}"/>
    <dgm:cxn modelId="{58EB7736-E05E-40ED-803E-066FC8CF33CE}" type="presParOf" srcId="{77072224-2DB3-4E8A-BFC1-402634C7B992}" destId="{1784FE43-A7FB-485F-99E5-EB7D2D47E03C}" srcOrd="0" destOrd="0" presId="urn:microsoft.com/office/officeart/2005/8/layout/vList2"/>
    <dgm:cxn modelId="{45A1B959-03E3-4814-A781-E2629E64BE5A}" type="presParOf" srcId="{77072224-2DB3-4E8A-BFC1-402634C7B992}" destId="{2A6D4092-0BCD-4B4A-9840-64A27D28E960}" srcOrd="1" destOrd="0" presId="urn:microsoft.com/office/officeart/2005/8/layout/vList2"/>
    <dgm:cxn modelId="{1F870448-7181-47CA-85F8-F5D1E5AEEE28}" type="presParOf" srcId="{77072224-2DB3-4E8A-BFC1-402634C7B992}" destId="{F83D42C6-E2F0-41F3-AE4E-9BDF6D2ED193}" srcOrd="2" destOrd="0" presId="urn:microsoft.com/office/officeart/2005/8/layout/vList2"/>
    <dgm:cxn modelId="{21FF2104-C074-43FE-A01F-8136C77ADB54}" type="presParOf" srcId="{77072224-2DB3-4E8A-BFC1-402634C7B992}" destId="{C930B253-7F77-4464-B782-492E96C17099}" srcOrd="3" destOrd="0" presId="urn:microsoft.com/office/officeart/2005/8/layout/vList2"/>
    <dgm:cxn modelId="{967747D8-1575-4C92-B1B7-E4F2EC9A8EC7}" type="presParOf" srcId="{77072224-2DB3-4E8A-BFC1-402634C7B992}" destId="{E0238BFA-11EC-46BB-9816-5EE9DC9B356E}" srcOrd="4" destOrd="0" presId="urn:microsoft.com/office/officeart/2005/8/layout/vList2"/>
    <dgm:cxn modelId="{A74FEDE3-AAC8-4FB6-BD3B-E31D0C4F1B62}" type="presParOf" srcId="{77072224-2DB3-4E8A-BFC1-402634C7B992}" destId="{EEAA0887-E2E6-40D4-8CFD-5BA11803625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4FE43-A7FB-485F-99E5-EB7D2D47E03C}">
      <dsp:nvSpPr>
        <dsp:cNvPr id="0" name=""/>
        <dsp:cNvSpPr/>
      </dsp:nvSpPr>
      <dsp:spPr>
        <a:xfrm>
          <a:off x="0" y="74618"/>
          <a:ext cx="10515600" cy="55165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i="1" kern="1200"/>
            <a:t>Traditionally </a:t>
          </a:r>
          <a:r>
            <a:rPr lang="en-US" sz="2300" kern="1200"/>
            <a:t>EMC served as a ‘thinktank’ for solving issues as they arose</a:t>
          </a:r>
        </a:p>
      </dsp:txBody>
      <dsp:txXfrm>
        <a:off x="26930" y="101548"/>
        <a:ext cx="10461740" cy="497795"/>
      </dsp:txXfrm>
    </dsp:sp>
    <dsp:sp modelId="{2A6D4092-0BCD-4B4A-9840-64A27D28E960}">
      <dsp:nvSpPr>
        <dsp:cNvPr id="0" name=""/>
        <dsp:cNvSpPr/>
      </dsp:nvSpPr>
      <dsp:spPr>
        <a:xfrm>
          <a:off x="0" y="626273"/>
          <a:ext cx="105156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/>
            <a:t>Faculty/Admin (instruction) + Student Services </a:t>
          </a:r>
        </a:p>
      </dsp:txBody>
      <dsp:txXfrm>
        <a:off x="0" y="626273"/>
        <a:ext cx="10515600" cy="380880"/>
      </dsp:txXfrm>
    </dsp:sp>
    <dsp:sp modelId="{F83D42C6-E2F0-41F3-AE4E-9BDF6D2ED193}">
      <dsp:nvSpPr>
        <dsp:cNvPr id="0" name=""/>
        <dsp:cNvSpPr/>
      </dsp:nvSpPr>
      <dsp:spPr>
        <a:xfrm>
          <a:off x="0" y="1007153"/>
          <a:ext cx="10515600" cy="55165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Changes</a:t>
          </a:r>
        </a:p>
      </dsp:txBody>
      <dsp:txXfrm>
        <a:off x="26930" y="1034083"/>
        <a:ext cx="10461740" cy="497795"/>
      </dsp:txXfrm>
    </dsp:sp>
    <dsp:sp modelId="{C930B253-7F77-4464-B782-492E96C17099}">
      <dsp:nvSpPr>
        <dsp:cNvPr id="0" name=""/>
        <dsp:cNvSpPr/>
      </dsp:nvSpPr>
      <dsp:spPr>
        <a:xfrm>
          <a:off x="0" y="1558809"/>
          <a:ext cx="10515600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/>
            <a:t>Admin is now Dean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Campus has expanded instruction and CTE offerings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/>
            <a:t>+ campus locations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/>
            <a:t>+ modalities</a:t>
          </a:r>
        </a:p>
      </dsp:txBody>
      <dsp:txXfrm>
        <a:off x="0" y="1558809"/>
        <a:ext cx="10515600" cy="1237860"/>
      </dsp:txXfrm>
    </dsp:sp>
    <dsp:sp modelId="{E0238BFA-11EC-46BB-9816-5EE9DC9B356E}">
      <dsp:nvSpPr>
        <dsp:cNvPr id="0" name=""/>
        <dsp:cNvSpPr/>
      </dsp:nvSpPr>
      <dsp:spPr>
        <a:xfrm>
          <a:off x="0" y="2796669"/>
          <a:ext cx="10515600" cy="55165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Focus shifted to include </a:t>
          </a:r>
          <a:r>
            <a:rPr lang="en-US" sz="2300" i="1" kern="1200" dirty="0"/>
            <a:t>Communication</a:t>
          </a:r>
          <a:endParaRPr lang="en-US" sz="2300" kern="1200" dirty="0"/>
        </a:p>
      </dsp:txBody>
      <dsp:txXfrm>
        <a:off x="26930" y="2823599"/>
        <a:ext cx="10461740" cy="497795"/>
      </dsp:txXfrm>
    </dsp:sp>
    <dsp:sp modelId="{EEAA0887-E2E6-40D4-8CFD-5BA11803625F}">
      <dsp:nvSpPr>
        <dsp:cNvPr id="0" name=""/>
        <dsp:cNvSpPr/>
      </dsp:nvSpPr>
      <dsp:spPr>
        <a:xfrm>
          <a:off x="0" y="3348324"/>
          <a:ext cx="10515600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1" kern="1200" dirty="0">
              <a:solidFill>
                <a:srgbClr val="FF0000"/>
              </a:solidFill>
            </a:rPr>
            <a:t>Proposed Structural change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Department or Pathways representation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/>
        </a:p>
      </dsp:txBody>
      <dsp:txXfrm>
        <a:off x="0" y="3348324"/>
        <a:ext cx="10515600" cy="928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3F194-29BA-49B9-BDD4-09960896280E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6B43C-B5CA-41BF-A7DE-70574406A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7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1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9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12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952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04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67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99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31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AB4-6DD3-4E65-AB34-B680FEC70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0657D-792D-42EF-8BE0-45A779A82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485BA-27F4-47EC-83BD-B1A0C205F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4B81-8749-4C14-B60C-CCDB02332A3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3C986-58A2-4577-B257-B9BAAE707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5F517-2361-4539-AC3B-8B7B3A99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A5FD-6BE1-4365-B803-66F4971A5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50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24E01-8181-430B-9AD7-BB88D0255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3E0EA-8229-4548-A3C1-70B43A8D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C542D-81F8-4082-8AC3-36DC75B4B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4B81-8749-4C14-B60C-CCDB02332A3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5CEAC-6842-4EFE-B320-FBE4BCED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75619-2DE3-44C3-B709-46BC231B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A5FD-6BE1-4365-B803-66F4971A5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08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B301-6868-4B5D-826B-F95626333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F73AA-D0A3-4D13-9632-7131B3208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BCB13-0437-4673-A94E-653D0484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4B81-8749-4C14-B60C-CCDB02332A3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42A6C-9BAA-4F35-BE22-7FA745D9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3DB3C-7520-486E-9CC0-6120DBCE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A5FD-6BE1-4365-B803-66F4971A5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11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AAEA6-F4DF-41AF-97D2-AFD3BCCF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13FC3-70F2-4193-9417-38974797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5FE8A-B3BD-47EB-A20B-6822987B7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E4542-8ED2-496B-8108-327EB2114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4B81-8749-4C14-B60C-CCDB02332A3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2AF8E-5FC8-439C-877A-D3B231DD9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A5CB4-9CCD-477F-9B40-C47A7608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A5FD-6BE1-4365-B803-66F4971A5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2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94420-D479-40E7-B213-E152C7EF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82490-375F-4688-80A8-E9185E078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A2AE6-776B-4565-9A94-15711DA05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072663-A160-4075-B6F8-730E43A97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C0D7D-58E4-4D11-822F-59E50E2BB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E93922-602A-40DE-A809-2B405353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4B81-8749-4C14-B60C-CCDB02332A3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66DA4A-4ADA-433D-8B44-5CC7ACF11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286CAC-559B-4AFC-92BC-65F11DCE5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A5FD-6BE1-4365-B803-66F4971A5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798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AA13C-4714-402E-B34B-DA822568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64A461-DAD3-436D-959A-E1933DDF7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4B81-8749-4C14-B60C-CCDB02332A3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3A555B-C842-4909-895A-8F5C090D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6A9FD-9FEB-4D8C-B1A4-68C9E1D08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A5FD-6BE1-4365-B803-66F4971A5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7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6B42B-3416-425D-9C82-7374BA19F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4B81-8749-4C14-B60C-CCDB02332A3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034804-FB5A-42D0-9862-4F53E53EA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4344F-B673-4E56-88E9-F2653423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A5FD-6BE1-4365-B803-66F4971A5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46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4B6AB-4DB1-4BB3-86E6-9C988808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FBC96-2404-4F35-BF06-59F62CD2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5A197-EBAD-4ED9-9B24-217D9E6C3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9FFE7-FC62-4F2E-BC21-0FE1D65C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4B81-8749-4C14-B60C-CCDB02332A3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81D39-8EFE-45F5-B959-36245471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B4909-E7A9-470A-8A22-0F316460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A5FD-6BE1-4365-B803-66F4971A5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126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B4971-6C78-432A-BDD0-249FC4CC4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4076A5-B1AC-4A8B-B5A1-F4E1C30C01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0CE0F-794D-424A-B393-D96650A10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E7520-BADD-4C1D-9796-9D896B770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4B81-8749-4C14-B60C-CCDB02332A3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B3967-ACF0-447F-A99D-7FD597C5D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F1338-6A6A-484D-AEF7-429DF1C60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A5FD-6BE1-4365-B803-66F4971A5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407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B80E8-D25C-43F7-B720-D3FB7FEB3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62098-2461-4D84-813E-CA9EA1C83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E1FCD-CA1E-4AA5-9049-7438D638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4B81-8749-4C14-B60C-CCDB02332A3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EB3E8-318A-4AFA-A249-6D3C5FFF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DC293-2BCA-47BD-BB46-78F9167EE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A5FD-6BE1-4365-B803-66F4971A5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9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C291F3-3CC3-41BC-A1CF-D93ACB2B68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7CC42-DADA-4D40-ABCF-5A9483523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61FE1-C92C-49F2-9888-0253B2F8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4B81-8749-4C14-B60C-CCDB02332A3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D9FF2-D062-448F-B7E9-2DED518A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84EA5-264F-4A61-9423-6C9636137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A5FD-6BE1-4365-B803-66F4971A5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3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9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7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1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1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4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B9CE8-59ED-4AC9-B751-A0CE066CE48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03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12067E-24C5-444A-BB1D-8DF538D78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DB11F-4B73-45E6-BFC9-AB6152634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7BDF8-DE69-4518-A406-D08E15D9C9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04B81-8749-4C14-B60C-CCDB02332A3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A69C4-BAD3-48A3-BDF4-BA28290012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4ED04-0D29-4D67-90B8-91E7AF99A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A5FD-6BE1-4365-B803-66F4971A5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4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ittees.kccd.edu/bc/committee/guided-pathways-implementation-tea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Bakersfield College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Enrollments Update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College Council</a:t>
            </a:r>
          </a:p>
          <a:p>
            <a:r>
              <a:rPr lang="en-US" b="1" dirty="0">
                <a:solidFill>
                  <a:srgbClr val="FFFFFF"/>
                </a:solidFill>
              </a:rPr>
              <a:t>Manny </a:t>
            </a:r>
            <a:r>
              <a:rPr lang="en-US" b="1" dirty="0" err="1">
                <a:solidFill>
                  <a:srgbClr val="FFFFFF"/>
                </a:solidFill>
              </a:rPr>
              <a:t>Mourtzanos</a:t>
            </a:r>
            <a:r>
              <a:rPr lang="en-US" b="1" dirty="0">
                <a:solidFill>
                  <a:srgbClr val="FFFFFF"/>
                </a:solidFill>
              </a:rPr>
              <a:t>, Krista Moreland, and Jessica Wojtysiak</a:t>
            </a:r>
          </a:p>
          <a:p>
            <a:r>
              <a:rPr lang="en-US" b="1" dirty="0">
                <a:solidFill>
                  <a:srgbClr val="FFFFFF"/>
                </a:solidFill>
              </a:rPr>
              <a:t>November 12,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A736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3CD0197-9CB7-4CAA-9694-C2C6FA907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Faculty Messaging</a:t>
            </a:r>
          </a:p>
        </p:txBody>
      </p:sp>
      <p:pic>
        <p:nvPicPr>
          <p:cNvPr id="7" name="Picture 6" descr="A painting of a person drinking from a cup&#10;&#10;Description automatically generated with low confidence">
            <a:extLst>
              <a:ext uri="{FF2B5EF4-FFF2-40B4-BE49-F238E27FC236}">
                <a16:creationId xmlns:a16="http://schemas.microsoft.com/office/drawing/2014/main" id="{B5078BA8-C3F1-4F1B-B61A-3239930D1A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1" b="-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C84738-1916-4AE0-BB5D-D6848EA5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endParaRPr lang="en-US" sz="2000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Faculty &amp; Adjunct Email listserv</a:t>
            </a: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r>
              <a:rPr lang="en-US" sz="2000" i="1" dirty="0">
                <a:solidFill>
                  <a:srgbClr val="FFFFFF"/>
                </a:solidFill>
              </a:rPr>
              <a:t>Specific</a:t>
            </a:r>
            <a:r>
              <a:rPr lang="en-US" sz="2000" dirty="0">
                <a:solidFill>
                  <a:srgbClr val="FFFFFF"/>
                </a:solidFill>
              </a:rPr>
              <a:t> message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Student update forms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Student registration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Financial aid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Late start offerings</a:t>
            </a:r>
          </a:p>
          <a:p>
            <a:pPr lvl="1"/>
            <a:endParaRPr lang="en-US" sz="1600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Mindful of frequency/length</a:t>
            </a:r>
          </a:p>
          <a:p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7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C232B152-3720-4D3B-97ED-45CE5483F1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13">
            <a:extLst>
              <a:ext uri="{FF2B5EF4-FFF2-40B4-BE49-F238E27FC236}">
                <a16:creationId xmlns:a16="http://schemas.microsoft.com/office/drawing/2014/main" id="{11BAB570-FF10-4E96-8A3F-FA9804702B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15">
            <a:extLst>
              <a:ext uri="{FF2B5EF4-FFF2-40B4-BE49-F238E27FC236}">
                <a16:creationId xmlns:a16="http://schemas.microsoft.com/office/drawing/2014/main" id="{4B9FAFB2-BEB5-4848-8018-BCAD99E2E1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7FF34-DD58-41D1-A8AB-2A2C952F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662400"/>
            <a:ext cx="3384000" cy="149213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Email Example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5002C34-C820-42FC-85CA-FF9D1B1DC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0"/>
            <a:ext cx="3384000" cy="3844800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bg1">
                  <a:alpha val="60000"/>
                </a:schemeClr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85436B-C8CC-4CB2-B12C-C0F921453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053" y="1068433"/>
            <a:ext cx="6014185" cy="472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1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362417-FFC9-401D-9BB0-BEF3A7590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dirty="0" err="1">
                <a:solidFill>
                  <a:srgbClr val="FFFFFF"/>
                </a:solidFill>
              </a:rPr>
              <a:t>Agendized</a:t>
            </a:r>
            <a:r>
              <a:rPr lang="en-US" dirty="0">
                <a:solidFill>
                  <a:srgbClr val="FFFFFF"/>
                </a:solidFill>
              </a:rPr>
              <a:t> Discussions 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40A63DE2-195A-4CF0-BA6E-0456036646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07" r="1" b="1069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8C3D9-F6B4-4EAF-A99F-9FB858CE1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Current Enrollment Data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Discuss changes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Student Services Updates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8C928-B613-470E-8C7E-FAE88D215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/>
              <a:t>EMC Identity Crisis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989434-BE4F-4FA7-A30C-4A7C90B366D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108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4C313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D8C790-907C-4CA2-80BC-8E232B7A8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94944"/>
            <a:ext cx="6610388" cy="1042416"/>
          </a:xfrm>
        </p:spPr>
        <p:txBody>
          <a:bodyPr>
            <a:normAutofit/>
          </a:bodyPr>
          <a:lstStyle/>
          <a:p>
            <a:r>
              <a:rPr lang="en-US" sz="4200">
                <a:solidFill>
                  <a:srgbClr val="FFFFFF"/>
                </a:solidFill>
              </a:rPr>
              <a:t>Proposed Structural change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rgbClr val="8CE8FB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8CE8FB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82B11EB-DEE9-44CE-ADAB-5676D9036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00" y="2217436"/>
            <a:ext cx="6656267" cy="409360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87081-7EE7-4DFB-9EB4-07A5764FE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311" y="2393792"/>
            <a:ext cx="3484812" cy="3740893"/>
          </a:xfrm>
        </p:spPr>
        <p:txBody>
          <a:bodyPr anchor="ctr">
            <a:normAutofit/>
          </a:bodyPr>
          <a:lstStyle/>
          <a:p>
            <a:pPr lvl="0"/>
            <a:r>
              <a:rPr lang="en-US" sz="1800" dirty="0"/>
              <a:t>Department or Pathways representation</a:t>
            </a:r>
          </a:p>
          <a:p>
            <a:pPr lvl="1"/>
            <a:r>
              <a:rPr lang="en-US" sz="1800" dirty="0"/>
              <a:t>Questions/concerns in</a:t>
            </a:r>
          </a:p>
          <a:p>
            <a:pPr lvl="1"/>
            <a:r>
              <a:rPr lang="en-US" sz="1800" dirty="0"/>
              <a:t>Info out (Instruction &amp; student services)</a:t>
            </a:r>
          </a:p>
          <a:p>
            <a:pPr lvl="0"/>
            <a:r>
              <a:rPr lang="en-US" sz="1800" dirty="0"/>
              <a:t>Concern</a:t>
            </a:r>
          </a:p>
          <a:p>
            <a:pPr lvl="1"/>
            <a:r>
              <a:rPr lang="en-US" sz="1800" dirty="0"/>
              <a:t>Too big to properly function as a thinktank</a:t>
            </a:r>
          </a:p>
          <a:p>
            <a:pPr marL="0" lvl="0" indent="0">
              <a:buNone/>
            </a:pPr>
            <a:endParaRPr lang="en-US" sz="1800" i="1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sz="1800" b="1" i="1" dirty="0">
                <a:solidFill>
                  <a:srgbClr val="7030A0"/>
                </a:solidFill>
              </a:rPr>
              <a:t>Which best serves the college now and the near future?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588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Pathways Implementation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Spring Registration Documents shared with faculty via team page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https://committees.kccd.edu/bc/committee/guided-pathways-implementation-team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Ocelot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8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6521" y="1538231"/>
            <a:ext cx="3686348" cy="4733172"/>
          </a:xfrm>
        </p:spPr>
        <p:txBody>
          <a:bodyPr/>
          <a:lstStyle/>
          <a:p>
            <a:r>
              <a:rPr lang="en-US" dirty="0"/>
              <a:t>Guided Pathways Implementation Team: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Email Announcement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083" y="378604"/>
            <a:ext cx="7016571" cy="603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07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6521" y="1538231"/>
            <a:ext cx="3686348" cy="4733172"/>
          </a:xfrm>
        </p:spPr>
        <p:txBody>
          <a:bodyPr/>
          <a:lstStyle/>
          <a:p>
            <a:r>
              <a:rPr lang="en-US" dirty="0"/>
              <a:t>Guided Pathways Implementation Team: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Canvas Announcement</a:t>
            </a: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568" y="145690"/>
            <a:ext cx="6083870" cy="655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5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Satellite Campuses </a:t>
            </a:r>
            <a:r>
              <a:rPr lang="en-US"/>
              <a:t>and Spring Enrollments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10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Updating Social Media/BC site webpage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Contacting &lt;12 unit students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Counseling/Advising Classroom visits (Rural)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Enrollment </a:t>
            </a:r>
            <a:r>
              <a:rPr lang="en-US" dirty="0" smtClean="0"/>
              <a:t>Events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Ocelot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4D158-A58A-4B42-94E2-8199E20BE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172" y="1932316"/>
            <a:ext cx="4813072" cy="213400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Any Questions?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5CD5AA-2DAA-4143-8418-908070C900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769" r="2" b="2"/>
          <a:stretch/>
        </p:blipFill>
        <p:spPr>
          <a:xfrm>
            <a:off x="7490084" y="2450764"/>
            <a:ext cx="2183903" cy="32311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24" y="4279627"/>
            <a:ext cx="2196525" cy="140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3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2021 Enrollment Management Successes</a:t>
            </a:r>
          </a:p>
        </p:txBody>
      </p:sp>
    </p:spTree>
    <p:extLst>
      <p:ext uri="{BB962C8B-B14F-4D97-AF65-F5344CB8AC3E}">
        <p14:creationId xmlns:p14="http://schemas.microsoft.com/office/powerpoint/2010/main" val="34595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2021 Enrollment Management Successes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8-Week Late-Start Semester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867606" cy="1080938"/>
          </a:xfrm>
        </p:spPr>
        <p:txBody>
          <a:bodyPr/>
          <a:lstStyle/>
          <a:p>
            <a:r>
              <a:rPr lang="en-US" dirty="0"/>
              <a:t>Spring 2021 Enrollment Management Strategies </a:t>
            </a:r>
          </a:p>
        </p:txBody>
      </p:sp>
    </p:spTree>
    <p:extLst>
      <p:ext uri="{BB962C8B-B14F-4D97-AF65-F5344CB8AC3E}">
        <p14:creationId xmlns:p14="http://schemas.microsoft.com/office/powerpoint/2010/main" val="3876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904552" cy="1080938"/>
          </a:xfrm>
        </p:spPr>
        <p:txBody>
          <a:bodyPr/>
          <a:lstStyle/>
          <a:p>
            <a:r>
              <a:rPr lang="en-US" dirty="0"/>
              <a:t>Spring 2021 Enrollment Management Strategies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8-Week Late-Start Semester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Waitlist Students at Census Day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 Recruitment of Dropped Students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latin typeface="+mj-lt"/>
                <a:cs typeface="Times New Roman" panose="02020603050405020304" pitchFamily="18" charset="0"/>
              </a:rPr>
              <a:t>Student Enrollment Outreach by Pathway</a:t>
            </a:r>
            <a:endParaRPr lang="en-US" sz="30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886079" cy="1080938"/>
          </a:xfrm>
        </p:spPr>
        <p:txBody>
          <a:bodyPr/>
          <a:lstStyle/>
          <a:p>
            <a:r>
              <a:rPr lang="en-US" dirty="0"/>
              <a:t>Spring 2021 Enrollment Management Strategies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8-Week Late-Start Semester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Waitlist Students at Census Day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 Recruitment of Dropped Students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cs typeface="Times New Roman" panose="02020603050405020304" pitchFamily="18" charset="0"/>
              </a:rPr>
              <a:t>Student Enrollment Outreach by Pathway</a:t>
            </a:r>
            <a:endParaRPr lang="en-US" sz="3000" dirty="0">
              <a:solidFill>
                <a:schemeClr val="tx1">
                  <a:lumMod val="65000"/>
                </a:schemeClr>
              </a:solidFill>
              <a:latin typeface="+mj-lt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Priority Registration Outreach &amp; Tracking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2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913788" cy="1080938"/>
          </a:xfrm>
        </p:spPr>
        <p:txBody>
          <a:bodyPr/>
          <a:lstStyle/>
          <a:p>
            <a:r>
              <a:rPr lang="en-US" dirty="0"/>
              <a:t>Spring 2021 Enrollment Management Strategies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8-Week Late-Start Semester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Waitlist Students at Census Day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 Recruitment of Dropped Students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cs typeface="Times New Roman" panose="02020603050405020304" pitchFamily="18" charset="0"/>
              </a:rPr>
              <a:t>Student Enrollment Outreach by Pathway</a:t>
            </a:r>
            <a:endParaRPr lang="en-US" sz="3000" dirty="0">
              <a:solidFill>
                <a:schemeClr val="tx1">
                  <a:lumMod val="65000"/>
                </a:schemeClr>
              </a:solidFill>
              <a:latin typeface="+mj-lt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Priority Registration Outreach &amp; Tracking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FTES Targets by Pathway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2021 Enrollment Management Plans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63927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8-Week Late-Start Semester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Waitlist Students at Census Day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 Recruitment of Dropped Students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cs typeface="Times New Roman" panose="02020603050405020304" pitchFamily="18" charset="0"/>
              </a:rPr>
              <a:t>Student Enrollment Outreach by Pathway</a:t>
            </a:r>
            <a:endParaRPr lang="en-US" sz="3000" dirty="0">
              <a:solidFill>
                <a:schemeClr val="tx1">
                  <a:lumMod val="65000"/>
                </a:schemeClr>
              </a:solidFill>
              <a:latin typeface="+mj-lt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Priority Registration Outreach &amp; Tracking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FTES Targets by Pathway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‘Responsive &amp; Flexible’ Scheduling Practices to match enrollment trends through careful monitoring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820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2021 Enrollment Management Plans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67127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8-Week Late-Start Semester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Waitlist Students at Census Day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 Recruitment of Dropped Students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latin typeface="+mj-lt"/>
                <a:cs typeface="Times New Roman" panose="02020603050405020304" pitchFamily="18" charset="0"/>
              </a:rPr>
              <a:t>Student Enrollment Outreach by Pathway</a:t>
            </a:r>
            <a:endParaRPr lang="en-US" sz="3000" dirty="0">
              <a:solidFill>
                <a:schemeClr val="tx1">
                  <a:lumMod val="65000"/>
                </a:schemeClr>
              </a:solidFill>
              <a:latin typeface="+mj-lt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Priority Registration Outreach &amp; Tracking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FTES Targets by Pathway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tx1">
                    <a:lumMod val="6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‘Responsive &amp; Flexible’ Scheduling Practices to match enrollment trends through careful monitoring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Enrollment Data Dashboard</a:t>
            </a:r>
          </a:p>
          <a:p>
            <a:endParaRPr lang="en-US" sz="3000" dirty="0">
              <a:latin typeface="+mj-lt"/>
            </a:endParaRPr>
          </a:p>
          <a:p>
            <a:endParaRPr lang="en-US" sz="3000" dirty="0">
              <a:latin typeface="+mj-lt"/>
            </a:endParaRPr>
          </a:p>
          <a:p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13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C00000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3" ma:contentTypeDescription="Create a new document." ma:contentTypeScope="" ma:versionID="6284ce339303f192d8f9c68cbe493b79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2234063eb0a1818789c26e8dc770be98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91B30C-2CF3-4074-8AD6-CCC366F7FF3E}">
  <ds:schemaRefs>
    <ds:schemaRef ds:uri="http://purl.org/dc/elements/1.1/"/>
    <ds:schemaRef ds:uri="http://schemas.microsoft.com/office/2006/metadata/properties"/>
    <ds:schemaRef ds:uri="0b1fd2ce-be47-40af-a854-d7ff8d310ba5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585d49c8-389c-47bd-832a-51e0da33a89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375DA67-0BC5-4A03-BA17-98226A287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ED22A3-A80D-49E9-9530-94424C7D89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{C0891E46-02F5-C940-BF77-62A8E4406788}tf10001057</Template>
  <TotalTime>7338</TotalTime>
  <Words>405</Words>
  <Application>Microsoft Office PowerPoint</Application>
  <PresentationFormat>Widescreen</PresentationFormat>
  <Paragraphs>99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Trebuchet MS</vt:lpstr>
      <vt:lpstr>Berlin</vt:lpstr>
      <vt:lpstr>Office Theme</vt:lpstr>
      <vt:lpstr>Bakersfield College  Enrollments Update </vt:lpstr>
      <vt:lpstr>Fall 2021 Enrollment Management Successes</vt:lpstr>
      <vt:lpstr>Fall 2021 Enrollment Management Successes</vt:lpstr>
      <vt:lpstr>Spring 2021 Enrollment Management Strategies </vt:lpstr>
      <vt:lpstr>Spring 2021 Enrollment Management Strategies </vt:lpstr>
      <vt:lpstr>Spring 2021 Enrollment Management Strategies </vt:lpstr>
      <vt:lpstr>Spring 2021 Enrollment Management Strategies </vt:lpstr>
      <vt:lpstr>Spring 2021 Enrollment Management Plans </vt:lpstr>
      <vt:lpstr>Spring 2021 Enrollment Management Plans </vt:lpstr>
      <vt:lpstr>Faculty Messaging</vt:lpstr>
      <vt:lpstr>Email Example </vt:lpstr>
      <vt:lpstr>Agendized Discussions </vt:lpstr>
      <vt:lpstr>EMC Identity Crisis</vt:lpstr>
      <vt:lpstr>Proposed Structural change </vt:lpstr>
      <vt:lpstr>Guided Pathways Implementation Team</vt:lpstr>
      <vt:lpstr>Guided Pathways Implementation Team:   Email Announcement</vt:lpstr>
      <vt:lpstr>Guided Pathways Implementation Team:   Canvas Announcement</vt:lpstr>
      <vt:lpstr>Satellite Campuses and Spring Enrollments 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 SouthWest Fall 2021 Update</dc:title>
  <dc:creator>Gamaliel Ocampo</dc:creator>
  <cp:lastModifiedBy>Debra Anderson</cp:lastModifiedBy>
  <cp:revision>41</cp:revision>
  <dcterms:created xsi:type="dcterms:W3CDTF">2021-05-24T19:46:44Z</dcterms:created>
  <dcterms:modified xsi:type="dcterms:W3CDTF">2021-11-09T20:27:39Z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