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359" r:id="rId6"/>
    <p:sldId id="357" r:id="rId7"/>
    <p:sldId id="353" r:id="rId8"/>
    <p:sldId id="355" r:id="rId9"/>
    <p:sldId id="352" r:id="rId10"/>
    <p:sldId id="356" r:id="rId11"/>
    <p:sldId id="354" r:id="rId12"/>
    <p:sldId id="298" r:id="rId13"/>
    <p:sldId id="360" r:id="rId14"/>
    <p:sldId id="361" r:id="rId15"/>
    <p:sldId id="362" r:id="rId16"/>
    <p:sldId id="363" r:id="rId17"/>
    <p:sldId id="364" r:id="rId18"/>
    <p:sldId id="351"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28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02B17-B908-4BF0-A89C-D8D241CE39E9}" type="datetimeFigureOut">
              <a:rPr lang="en-US" smtClean="0"/>
              <a:t>10/8/2021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4744D-0400-4AC0-B65B-75D8B015F16B}" type="slidenum">
              <a:rPr lang="en-US" smtClean="0"/>
              <a:t>‹#›</a:t>
            </a:fld>
            <a:endParaRPr lang="en-US"/>
          </a:p>
        </p:txBody>
      </p:sp>
    </p:spTree>
    <p:extLst>
      <p:ext uri="{BB962C8B-B14F-4D97-AF65-F5344CB8AC3E}">
        <p14:creationId xmlns:p14="http://schemas.microsoft.com/office/powerpoint/2010/main" val="111689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0A8B-45AF-462E-9B87-7BBB45692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31A591-8270-4740-86CD-3A0106199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AC005D-C420-49B0-9CDA-22AD08678E7F}"/>
              </a:ext>
            </a:extLst>
          </p:cNvPr>
          <p:cNvSpPr>
            <a:spLocks noGrp="1"/>
          </p:cNvSpPr>
          <p:nvPr>
            <p:ph type="dt" sz="half" idx="10"/>
          </p:nvPr>
        </p:nvSpPr>
        <p:spPr/>
        <p:txBody>
          <a:bodyPr/>
          <a:lstStyle/>
          <a:p>
            <a:fld id="{311D0E10-4A87-4361-8F72-ABDAE9B777DF}" type="datetimeFigureOut">
              <a:rPr lang="en-US" smtClean="0"/>
              <a:t>10/8/2021</a:t>
            </a:fld>
            <a:endParaRPr lang="en-US"/>
          </a:p>
        </p:txBody>
      </p:sp>
      <p:sp>
        <p:nvSpPr>
          <p:cNvPr id="5" name="Footer Placeholder 4">
            <a:extLst>
              <a:ext uri="{FF2B5EF4-FFF2-40B4-BE49-F238E27FC236}">
                <a16:creationId xmlns:a16="http://schemas.microsoft.com/office/drawing/2014/main" id="{937DC30C-B381-43C1-B4E0-DB3C52BC3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33703-CA19-4270-B555-E91A35F08E24}"/>
              </a:ext>
            </a:extLst>
          </p:cNvPr>
          <p:cNvSpPr>
            <a:spLocks noGrp="1"/>
          </p:cNvSpPr>
          <p:nvPr>
            <p:ph type="sldNum" sz="quarter" idx="12"/>
          </p:nvPr>
        </p:nvSpPr>
        <p:spPr/>
        <p:txBody>
          <a:bodyPr/>
          <a:lstStyle/>
          <a:p>
            <a:fld id="{C439A7CE-6D4A-491C-B030-F0AA154BC440}" type="slidenum">
              <a:rPr lang="en-US" smtClean="0"/>
              <a:t>‹#›</a:t>
            </a:fld>
            <a:endParaRPr lang="en-US"/>
          </a:p>
        </p:txBody>
      </p:sp>
    </p:spTree>
    <p:extLst>
      <p:ext uri="{BB962C8B-B14F-4D97-AF65-F5344CB8AC3E}">
        <p14:creationId xmlns:p14="http://schemas.microsoft.com/office/powerpoint/2010/main" val="394320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F8A-0DEB-4176-8A30-1B0D10DDCE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788A50-DFFD-4A0A-94AF-37EFC20314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1D299-2EB9-4901-A038-520715CFB74B}"/>
              </a:ext>
            </a:extLst>
          </p:cNvPr>
          <p:cNvSpPr>
            <a:spLocks noGrp="1"/>
          </p:cNvSpPr>
          <p:nvPr>
            <p:ph type="dt" sz="half" idx="10"/>
          </p:nvPr>
        </p:nvSpPr>
        <p:spPr/>
        <p:txBody>
          <a:bodyPr/>
          <a:lstStyle/>
          <a:p>
            <a:fld id="{311D0E10-4A87-4361-8F72-ABDAE9B777DF}" type="datetimeFigureOut">
              <a:rPr lang="en-US" smtClean="0"/>
              <a:t>10/8/2021</a:t>
            </a:fld>
            <a:endParaRPr lang="en-US"/>
          </a:p>
        </p:txBody>
      </p:sp>
      <p:sp>
        <p:nvSpPr>
          <p:cNvPr id="5" name="Footer Placeholder 4">
            <a:extLst>
              <a:ext uri="{FF2B5EF4-FFF2-40B4-BE49-F238E27FC236}">
                <a16:creationId xmlns:a16="http://schemas.microsoft.com/office/drawing/2014/main" id="{1491D857-8C97-40EC-A2B7-B779924D4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95CAF-4894-4B13-8DF2-229340BDE19D}"/>
              </a:ext>
            </a:extLst>
          </p:cNvPr>
          <p:cNvSpPr>
            <a:spLocks noGrp="1"/>
          </p:cNvSpPr>
          <p:nvPr>
            <p:ph type="sldNum" sz="quarter" idx="12"/>
          </p:nvPr>
        </p:nvSpPr>
        <p:spPr/>
        <p:txBody>
          <a:bodyPr/>
          <a:lstStyle/>
          <a:p>
            <a:fld id="{C439A7CE-6D4A-491C-B030-F0AA154BC440}" type="slidenum">
              <a:rPr lang="en-US" smtClean="0"/>
              <a:t>‹#›</a:t>
            </a:fld>
            <a:endParaRPr lang="en-US"/>
          </a:p>
        </p:txBody>
      </p:sp>
    </p:spTree>
    <p:extLst>
      <p:ext uri="{BB962C8B-B14F-4D97-AF65-F5344CB8AC3E}">
        <p14:creationId xmlns:p14="http://schemas.microsoft.com/office/powerpoint/2010/main" val="275370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6BF85-CBB3-4E72-865C-D79016762D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517D8-0965-44AC-8FAF-9FEE2769D5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72D99-238A-436C-8F1F-C8F6066E93DE}"/>
              </a:ext>
            </a:extLst>
          </p:cNvPr>
          <p:cNvSpPr>
            <a:spLocks noGrp="1"/>
          </p:cNvSpPr>
          <p:nvPr>
            <p:ph type="dt" sz="half" idx="10"/>
          </p:nvPr>
        </p:nvSpPr>
        <p:spPr/>
        <p:txBody>
          <a:bodyPr/>
          <a:lstStyle/>
          <a:p>
            <a:fld id="{311D0E10-4A87-4361-8F72-ABDAE9B777DF}" type="datetimeFigureOut">
              <a:rPr lang="en-US" smtClean="0"/>
              <a:t>10/8/2021</a:t>
            </a:fld>
            <a:endParaRPr lang="en-US"/>
          </a:p>
        </p:txBody>
      </p:sp>
      <p:sp>
        <p:nvSpPr>
          <p:cNvPr id="5" name="Footer Placeholder 4">
            <a:extLst>
              <a:ext uri="{FF2B5EF4-FFF2-40B4-BE49-F238E27FC236}">
                <a16:creationId xmlns:a16="http://schemas.microsoft.com/office/drawing/2014/main" id="{8A835B03-C210-45B8-B807-3E7DD4B3A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E0E4B-0715-4BFE-B94D-EACF430C33B7}"/>
              </a:ext>
            </a:extLst>
          </p:cNvPr>
          <p:cNvSpPr>
            <a:spLocks noGrp="1"/>
          </p:cNvSpPr>
          <p:nvPr>
            <p:ph type="sldNum" sz="quarter" idx="12"/>
          </p:nvPr>
        </p:nvSpPr>
        <p:spPr/>
        <p:txBody>
          <a:bodyPr/>
          <a:lstStyle/>
          <a:p>
            <a:fld id="{C439A7CE-6D4A-491C-B030-F0AA154BC440}" type="slidenum">
              <a:rPr lang="en-US" smtClean="0"/>
              <a:t>‹#›</a:t>
            </a:fld>
            <a:endParaRPr lang="en-US"/>
          </a:p>
        </p:txBody>
      </p:sp>
    </p:spTree>
    <p:extLst>
      <p:ext uri="{BB962C8B-B14F-4D97-AF65-F5344CB8AC3E}">
        <p14:creationId xmlns:p14="http://schemas.microsoft.com/office/powerpoint/2010/main" val="335756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8F82-C32F-46C8-92CC-28717E60E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A9828-F000-466C-9A76-8BF31FA6A4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8FBD3-3601-43CF-A2B4-23189FC31D71}"/>
              </a:ext>
            </a:extLst>
          </p:cNvPr>
          <p:cNvSpPr>
            <a:spLocks noGrp="1"/>
          </p:cNvSpPr>
          <p:nvPr>
            <p:ph type="dt" sz="half" idx="10"/>
          </p:nvPr>
        </p:nvSpPr>
        <p:spPr/>
        <p:txBody>
          <a:bodyPr/>
          <a:lstStyle/>
          <a:p>
            <a:fld id="{311D0E10-4A87-4361-8F72-ABDAE9B777DF}" type="datetimeFigureOut">
              <a:rPr lang="en-US" smtClean="0"/>
              <a:t>10/8/2021</a:t>
            </a:fld>
            <a:endParaRPr lang="en-US"/>
          </a:p>
        </p:txBody>
      </p:sp>
      <p:sp>
        <p:nvSpPr>
          <p:cNvPr id="5" name="Footer Placeholder 4">
            <a:extLst>
              <a:ext uri="{FF2B5EF4-FFF2-40B4-BE49-F238E27FC236}">
                <a16:creationId xmlns:a16="http://schemas.microsoft.com/office/drawing/2014/main" id="{EEA15C6F-BE1A-46C0-A46B-1DC9FC182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1E438-998D-43E1-95DC-969AE8773DD6}"/>
              </a:ext>
            </a:extLst>
          </p:cNvPr>
          <p:cNvSpPr>
            <a:spLocks noGrp="1"/>
          </p:cNvSpPr>
          <p:nvPr>
            <p:ph type="sldNum" sz="quarter" idx="12"/>
          </p:nvPr>
        </p:nvSpPr>
        <p:spPr/>
        <p:txBody>
          <a:bodyPr/>
          <a:lstStyle/>
          <a:p>
            <a:fld id="{C439A7CE-6D4A-491C-B030-F0AA154BC440}" type="slidenum">
              <a:rPr lang="en-US" smtClean="0"/>
              <a:t>‹#›</a:t>
            </a:fld>
            <a:endParaRPr lang="en-US"/>
          </a:p>
        </p:txBody>
      </p:sp>
    </p:spTree>
    <p:extLst>
      <p:ext uri="{BB962C8B-B14F-4D97-AF65-F5344CB8AC3E}">
        <p14:creationId xmlns:p14="http://schemas.microsoft.com/office/powerpoint/2010/main" val="122633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11F0-452A-4525-A714-678D46DC31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124B9C-0232-4BCC-9A75-2B24ECC6E5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A346B-7CD3-41A1-AF08-652354044CF5}"/>
              </a:ext>
            </a:extLst>
          </p:cNvPr>
          <p:cNvSpPr>
            <a:spLocks noGrp="1"/>
          </p:cNvSpPr>
          <p:nvPr>
            <p:ph type="dt" sz="half" idx="10"/>
          </p:nvPr>
        </p:nvSpPr>
        <p:spPr/>
        <p:txBody>
          <a:bodyPr/>
          <a:lstStyle/>
          <a:p>
            <a:fld id="{311D0E10-4A87-4361-8F72-ABDAE9B777DF}" type="datetimeFigureOut">
              <a:rPr lang="en-US" smtClean="0"/>
              <a:t>10/8/2021</a:t>
            </a:fld>
            <a:endParaRPr lang="en-US"/>
          </a:p>
        </p:txBody>
      </p:sp>
      <p:sp>
        <p:nvSpPr>
          <p:cNvPr id="5" name="Footer Placeholder 4">
            <a:extLst>
              <a:ext uri="{FF2B5EF4-FFF2-40B4-BE49-F238E27FC236}">
                <a16:creationId xmlns:a16="http://schemas.microsoft.com/office/drawing/2014/main" id="{BE5B6470-587D-4582-83F7-F4B40E327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DD85C-2659-4E76-AA1C-6528F209F34A}"/>
              </a:ext>
            </a:extLst>
          </p:cNvPr>
          <p:cNvSpPr>
            <a:spLocks noGrp="1"/>
          </p:cNvSpPr>
          <p:nvPr>
            <p:ph type="sldNum" sz="quarter" idx="12"/>
          </p:nvPr>
        </p:nvSpPr>
        <p:spPr/>
        <p:txBody>
          <a:bodyPr/>
          <a:lstStyle/>
          <a:p>
            <a:fld id="{C439A7CE-6D4A-491C-B030-F0AA154BC440}" type="slidenum">
              <a:rPr lang="en-US" smtClean="0"/>
              <a:t>‹#›</a:t>
            </a:fld>
            <a:endParaRPr lang="en-US"/>
          </a:p>
        </p:txBody>
      </p:sp>
    </p:spTree>
    <p:extLst>
      <p:ext uri="{BB962C8B-B14F-4D97-AF65-F5344CB8AC3E}">
        <p14:creationId xmlns:p14="http://schemas.microsoft.com/office/powerpoint/2010/main" val="324229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1631-1C12-471D-960A-C2144EFF3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037978-69AC-4447-BB46-4ACBAC5884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F65A69-156E-49F1-9088-11DB72B0BC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AD8B47-4AF1-4CEA-95A7-2FE37FD4CB01}"/>
              </a:ext>
            </a:extLst>
          </p:cNvPr>
          <p:cNvSpPr>
            <a:spLocks noGrp="1"/>
          </p:cNvSpPr>
          <p:nvPr>
            <p:ph type="dt" sz="half" idx="10"/>
          </p:nvPr>
        </p:nvSpPr>
        <p:spPr/>
        <p:txBody>
          <a:bodyPr/>
          <a:lstStyle/>
          <a:p>
            <a:fld id="{311D0E10-4A87-4361-8F72-ABDAE9B777DF}" type="datetimeFigureOut">
              <a:rPr lang="en-US" smtClean="0"/>
              <a:t>10/8/2021</a:t>
            </a:fld>
            <a:endParaRPr lang="en-US"/>
          </a:p>
        </p:txBody>
      </p:sp>
      <p:sp>
        <p:nvSpPr>
          <p:cNvPr id="6" name="Footer Placeholder 5">
            <a:extLst>
              <a:ext uri="{FF2B5EF4-FFF2-40B4-BE49-F238E27FC236}">
                <a16:creationId xmlns:a16="http://schemas.microsoft.com/office/drawing/2014/main" id="{3B2C4385-FA29-49D3-BD6F-22208698A3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C5964E-2475-49F2-8D22-B205B33C5EDA}"/>
              </a:ext>
            </a:extLst>
          </p:cNvPr>
          <p:cNvSpPr>
            <a:spLocks noGrp="1"/>
          </p:cNvSpPr>
          <p:nvPr>
            <p:ph type="sldNum" sz="quarter" idx="12"/>
          </p:nvPr>
        </p:nvSpPr>
        <p:spPr/>
        <p:txBody>
          <a:bodyPr/>
          <a:lstStyle/>
          <a:p>
            <a:fld id="{C439A7CE-6D4A-491C-B030-F0AA154BC440}" type="slidenum">
              <a:rPr lang="en-US" smtClean="0"/>
              <a:t>‹#›</a:t>
            </a:fld>
            <a:endParaRPr lang="en-US"/>
          </a:p>
        </p:txBody>
      </p:sp>
    </p:spTree>
    <p:extLst>
      <p:ext uri="{BB962C8B-B14F-4D97-AF65-F5344CB8AC3E}">
        <p14:creationId xmlns:p14="http://schemas.microsoft.com/office/powerpoint/2010/main" val="268089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8675-B224-42BE-B042-B3EE48A73F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88AF2E-F3D5-4BF6-A051-F2D127663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F1E8E0-CC99-43B0-BD41-3DA34695F2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107A64-172B-443D-9661-7376B12CF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3F0E5-6498-4AF9-B494-62959BCEDC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46FC8B-B168-4736-BEFD-8EFCD97E9B77}"/>
              </a:ext>
            </a:extLst>
          </p:cNvPr>
          <p:cNvSpPr>
            <a:spLocks noGrp="1"/>
          </p:cNvSpPr>
          <p:nvPr>
            <p:ph type="dt" sz="half" idx="10"/>
          </p:nvPr>
        </p:nvSpPr>
        <p:spPr/>
        <p:txBody>
          <a:bodyPr/>
          <a:lstStyle/>
          <a:p>
            <a:fld id="{311D0E10-4A87-4361-8F72-ABDAE9B777DF}" type="datetimeFigureOut">
              <a:rPr lang="en-US" smtClean="0"/>
              <a:t>10/8/2021</a:t>
            </a:fld>
            <a:endParaRPr lang="en-US"/>
          </a:p>
        </p:txBody>
      </p:sp>
      <p:sp>
        <p:nvSpPr>
          <p:cNvPr id="8" name="Footer Placeholder 7">
            <a:extLst>
              <a:ext uri="{FF2B5EF4-FFF2-40B4-BE49-F238E27FC236}">
                <a16:creationId xmlns:a16="http://schemas.microsoft.com/office/drawing/2014/main" id="{6B60A03B-3A03-4F5C-AC6A-34A00E61BD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3F28FE-9E19-4270-BC10-753A71136E13}"/>
              </a:ext>
            </a:extLst>
          </p:cNvPr>
          <p:cNvSpPr>
            <a:spLocks noGrp="1"/>
          </p:cNvSpPr>
          <p:nvPr>
            <p:ph type="sldNum" sz="quarter" idx="12"/>
          </p:nvPr>
        </p:nvSpPr>
        <p:spPr/>
        <p:txBody>
          <a:bodyPr/>
          <a:lstStyle/>
          <a:p>
            <a:fld id="{C439A7CE-6D4A-491C-B030-F0AA154BC440}" type="slidenum">
              <a:rPr lang="en-US" smtClean="0"/>
              <a:t>‹#›</a:t>
            </a:fld>
            <a:endParaRPr lang="en-US"/>
          </a:p>
        </p:txBody>
      </p:sp>
    </p:spTree>
    <p:extLst>
      <p:ext uri="{BB962C8B-B14F-4D97-AF65-F5344CB8AC3E}">
        <p14:creationId xmlns:p14="http://schemas.microsoft.com/office/powerpoint/2010/main" val="270044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B82D-732C-40CF-A9F7-B908A953D3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0B666-DF6E-4DB0-8875-7EB1385A95A2}"/>
              </a:ext>
            </a:extLst>
          </p:cNvPr>
          <p:cNvSpPr>
            <a:spLocks noGrp="1"/>
          </p:cNvSpPr>
          <p:nvPr>
            <p:ph type="dt" sz="half" idx="10"/>
          </p:nvPr>
        </p:nvSpPr>
        <p:spPr/>
        <p:txBody>
          <a:bodyPr/>
          <a:lstStyle/>
          <a:p>
            <a:fld id="{311D0E10-4A87-4361-8F72-ABDAE9B777DF}" type="datetimeFigureOut">
              <a:rPr lang="en-US" smtClean="0"/>
              <a:t>10/8/2021</a:t>
            </a:fld>
            <a:endParaRPr lang="en-US"/>
          </a:p>
        </p:txBody>
      </p:sp>
      <p:sp>
        <p:nvSpPr>
          <p:cNvPr id="4" name="Footer Placeholder 3">
            <a:extLst>
              <a:ext uri="{FF2B5EF4-FFF2-40B4-BE49-F238E27FC236}">
                <a16:creationId xmlns:a16="http://schemas.microsoft.com/office/drawing/2014/main" id="{34FC8821-EDF8-4A63-BB90-58BC227F8A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382455-C892-4B05-8A98-AE09E01F4D2F}"/>
              </a:ext>
            </a:extLst>
          </p:cNvPr>
          <p:cNvSpPr>
            <a:spLocks noGrp="1"/>
          </p:cNvSpPr>
          <p:nvPr>
            <p:ph type="sldNum" sz="quarter" idx="12"/>
          </p:nvPr>
        </p:nvSpPr>
        <p:spPr/>
        <p:txBody>
          <a:bodyPr/>
          <a:lstStyle/>
          <a:p>
            <a:fld id="{C439A7CE-6D4A-491C-B030-F0AA154BC440}" type="slidenum">
              <a:rPr lang="en-US" smtClean="0"/>
              <a:t>‹#›</a:t>
            </a:fld>
            <a:endParaRPr lang="en-US"/>
          </a:p>
        </p:txBody>
      </p:sp>
    </p:spTree>
    <p:extLst>
      <p:ext uri="{BB962C8B-B14F-4D97-AF65-F5344CB8AC3E}">
        <p14:creationId xmlns:p14="http://schemas.microsoft.com/office/powerpoint/2010/main" val="129658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508EC-B7D0-4D75-B401-778B6791E773}"/>
              </a:ext>
            </a:extLst>
          </p:cNvPr>
          <p:cNvSpPr>
            <a:spLocks noGrp="1"/>
          </p:cNvSpPr>
          <p:nvPr>
            <p:ph type="dt" sz="half" idx="10"/>
          </p:nvPr>
        </p:nvSpPr>
        <p:spPr/>
        <p:txBody>
          <a:bodyPr/>
          <a:lstStyle/>
          <a:p>
            <a:fld id="{311D0E10-4A87-4361-8F72-ABDAE9B777DF}" type="datetimeFigureOut">
              <a:rPr lang="en-US" smtClean="0"/>
              <a:t>10/8/2021</a:t>
            </a:fld>
            <a:endParaRPr lang="en-US"/>
          </a:p>
        </p:txBody>
      </p:sp>
      <p:sp>
        <p:nvSpPr>
          <p:cNvPr id="3" name="Footer Placeholder 2">
            <a:extLst>
              <a:ext uri="{FF2B5EF4-FFF2-40B4-BE49-F238E27FC236}">
                <a16:creationId xmlns:a16="http://schemas.microsoft.com/office/drawing/2014/main" id="{6F73110F-4C30-48F4-8E48-3DCEE8E207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14DDE6-C79E-4603-A278-6266F508CAFA}"/>
              </a:ext>
            </a:extLst>
          </p:cNvPr>
          <p:cNvSpPr>
            <a:spLocks noGrp="1"/>
          </p:cNvSpPr>
          <p:nvPr>
            <p:ph type="sldNum" sz="quarter" idx="12"/>
          </p:nvPr>
        </p:nvSpPr>
        <p:spPr/>
        <p:txBody>
          <a:bodyPr/>
          <a:lstStyle/>
          <a:p>
            <a:fld id="{C439A7CE-6D4A-491C-B030-F0AA154BC440}" type="slidenum">
              <a:rPr lang="en-US" smtClean="0"/>
              <a:t>‹#›</a:t>
            </a:fld>
            <a:endParaRPr lang="en-US"/>
          </a:p>
        </p:txBody>
      </p:sp>
    </p:spTree>
    <p:extLst>
      <p:ext uri="{BB962C8B-B14F-4D97-AF65-F5344CB8AC3E}">
        <p14:creationId xmlns:p14="http://schemas.microsoft.com/office/powerpoint/2010/main" val="31643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B26B-9D88-41F2-A70E-40ECD8341F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FB56EC-A0DF-41D0-92E4-E7A6AD31AC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454C33-EE02-4968-8BF7-4E4A802D5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C9E178-E811-4BCF-B3D0-77BF03F74840}"/>
              </a:ext>
            </a:extLst>
          </p:cNvPr>
          <p:cNvSpPr>
            <a:spLocks noGrp="1"/>
          </p:cNvSpPr>
          <p:nvPr>
            <p:ph type="dt" sz="half" idx="10"/>
          </p:nvPr>
        </p:nvSpPr>
        <p:spPr/>
        <p:txBody>
          <a:bodyPr/>
          <a:lstStyle/>
          <a:p>
            <a:fld id="{311D0E10-4A87-4361-8F72-ABDAE9B777DF}" type="datetimeFigureOut">
              <a:rPr lang="en-US" smtClean="0"/>
              <a:t>10/8/2021</a:t>
            </a:fld>
            <a:endParaRPr lang="en-US"/>
          </a:p>
        </p:txBody>
      </p:sp>
      <p:sp>
        <p:nvSpPr>
          <p:cNvPr id="6" name="Footer Placeholder 5">
            <a:extLst>
              <a:ext uri="{FF2B5EF4-FFF2-40B4-BE49-F238E27FC236}">
                <a16:creationId xmlns:a16="http://schemas.microsoft.com/office/drawing/2014/main" id="{6FD04FA1-AB9D-488F-A974-3630DFD89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FFB50-40E2-43E0-B52A-FABD20883078}"/>
              </a:ext>
            </a:extLst>
          </p:cNvPr>
          <p:cNvSpPr>
            <a:spLocks noGrp="1"/>
          </p:cNvSpPr>
          <p:nvPr>
            <p:ph type="sldNum" sz="quarter" idx="12"/>
          </p:nvPr>
        </p:nvSpPr>
        <p:spPr/>
        <p:txBody>
          <a:bodyPr/>
          <a:lstStyle/>
          <a:p>
            <a:fld id="{C439A7CE-6D4A-491C-B030-F0AA154BC440}" type="slidenum">
              <a:rPr lang="en-US" smtClean="0"/>
              <a:t>‹#›</a:t>
            </a:fld>
            <a:endParaRPr lang="en-US"/>
          </a:p>
        </p:txBody>
      </p:sp>
    </p:spTree>
    <p:extLst>
      <p:ext uri="{BB962C8B-B14F-4D97-AF65-F5344CB8AC3E}">
        <p14:creationId xmlns:p14="http://schemas.microsoft.com/office/powerpoint/2010/main" val="258138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4B43-D864-4292-A491-0907DF24B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EAF954-026B-4592-86B4-990E8D401D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68FCBD-CF6A-48AD-94DB-0E96A098B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4669E-F715-4808-BC8E-68DA38C5520B}"/>
              </a:ext>
            </a:extLst>
          </p:cNvPr>
          <p:cNvSpPr>
            <a:spLocks noGrp="1"/>
          </p:cNvSpPr>
          <p:nvPr>
            <p:ph type="dt" sz="half" idx="10"/>
          </p:nvPr>
        </p:nvSpPr>
        <p:spPr/>
        <p:txBody>
          <a:bodyPr/>
          <a:lstStyle/>
          <a:p>
            <a:fld id="{311D0E10-4A87-4361-8F72-ABDAE9B777DF}" type="datetimeFigureOut">
              <a:rPr lang="en-US" smtClean="0"/>
              <a:t>10/8/2021</a:t>
            </a:fld>
            <a:endParaRPr lang="en-US"/>
          </a:p>
        </p:txBody>
      </p:sp>
      <p:sp>
        <p:nvSpPr>
          <p:cNvPr id="6" name="Footer Placeholder 5">
            <a:extLst>
              <a:ext uri="{FF2B5EF4-FFF2-40B4-BE49-F238E27FC236}">
                <a16:creationId xmlns:a16="http://schemas.microsoft.com/office/drawing/2014/main" id="{40C2B8F5-A767-42C2-8F77-5B9344AEE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882C31-568E-406B-977A-6DD79EBBF840}"/>
              </a:ext>
            </a:extLst>
          </p:cNvPr>
          <p:cNvSpPr>
            <a:spLocks noGrp="1"/>
          </p:cNvSpPr>
          <p:nvPr>
            <p:ph type="sldNum" sz="quarter" idx="12"/>
          </p:nvPr>
        </p:nvSpPr>
        <p:spPr/>
        <p:txBody>
          <a:bodyPr/>
          <a:lstStyle/>
          <a:p>
            <a:fld id="{C439A7CE-6D4A-491C-B030-F0AA154BC440}" type="slidenum">
              <a:rPr lang="en-US" smtClean="0"/>
              <a:t>‹#›</a:t>
            </a:fld>
            <a:endParaRPr lang="en-US"/>
          </a:p>
        </p:txBody>
      </p:sp>
    </p:spTree>
    <p:extLst>
      <p:ext uri="{BB962C8B-B14F-4D97-AF65-F5344CB8AC3E}">
        <p14:creationId xmlns:p14="http://schemas.microsoft.com/office/powerpoint/2010/main" val="375436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BCA6F2-BDD2-4CBD-A811-2DED732B9E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4B7737-4AD1-4C0C-A809-D02835559C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E6D1B-EFEB-49E6-8D06-8BD205698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D0E10-4A87-4361-8F72-ABDAE9B777DF}" type="datetimeFigureOut">
              <a:rPr lang="en-US" smtClean="0"/>
              <a:t>10/8/2021</a:t>
            </a:fld>
            <a:endParaRPr lang="en-US"/>
          </a:p>
        </p:txBody>
      </p:sp>
      <p:sp>
        <p:nvSpPr>
          <p:cNvPr id="5" name="Footer Placeholder 4">
            <a:extLst>
              <a:ext uri="{FF2B5EF4-FFF2-40B4-BE49-F238E27FC236}">
                <a16:creationId xmlns:a16="http://schemas.microsoft.com/office/drawing/2014/main" id="{D76A5C9B-09C7-45A1-8C18-15F5D4FDF5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08CF20-CD8E-4DD0-BED8-004331264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9A7CE-6D4A-491C-B030-F0AA154BC440}" type="slidenum">
              <a:rPr lang="en-US" smtClean="0"/>
              <a:t>‹#›</a:t>
            </a:fld>
            <a:endParaRPr lang="en-US"/>
          </a:p>
        </p:txBody>
      </p:sp>
    </p:spTree>
    <p:extLst>
      <p:ext uri="{BB962C8B-B14F-4D97-AF65-F5344CB8AC3E}">
        <p14:creationId xmlns:p14="http://schemas.microsoft.com/office/powerpoint/2010/main" val="1386868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EA88-960C-4B9D-BBB1-F2BC54860958}"/>
              </a:ext>
            </a:extLst>
          </p:cNvPr>
          <p:cNvSpPr>
            <a:spLocks noGrp="1"/>
          </p:cNvSpPr>
          <p:nvPr>
            <p:ph type="ctrTitle"/>
          </p:nvPr>
        </p:nvSpPr>
        <p:spPr>
          <a:xfrm>
            <a:off x="147263" y="2102342"/>
            <a:ext cx="11897474" cy="2387600"/>
          </a:xfrm>
        </p:spPr>
        <p:txBody>
          <a:bodyPr>
            <a:normAutofit fontScale="90000"/>
          </a:bodyPr>
          <a:lstStyle/>
          <a:p>
            <a:r>
              <a:rPr lang="en-US" dirty="0">
                <a:solidFill>
                  <a:srgbClr val="D62810"/>
                </a:solidFill>
                <a:latin typeface="Abadi" panose="020B0604020104020204" pitchFamily="34" charset="0"/>
              </a:rPr>
              <a:t>Bakersfield College</a:t>
            </a:r>
            <a:r>
              <a:rPr lang="en-US" dirty="0">
                <a:latin typeface="Abadi" panose="020B0604020104020204" pitchFamily="34" charset="0"/>
              </a:rPr>
              <a:t/>
            </a:r>
            <a:br>
              <a:rPr lang="en-US" dirty="0">
                <a:latin typeface="Abadi" panose="020B0604020104020204" pitchFamily="34" charset="0"/>
              </a:rPr>
            </a:br>
            <a:r>
              <a:rPr lang="en-US" dirty="0">
                <a:latin typeface="Abadi" panose="020B0604020104020204" pitchFamily="34" charset="0"/>
              </a:rPr>
              <a:t>Workforce &amp; Economic Development</a:t>
            </a:r>
          </a:p>
        </p:txBody>
      </p:sp>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A7DD88B0-BC9B-4AED-A985-FAD9DA8F0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1660"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person, person, transport&#10;&#10;Description automatically generated">
            <a:extLst>
              <a:ext uri="{FF2B5EF4-FFF2-40B4-BE49-F238E27FC236}">
                <a16:creationId xmlns:a16="http://schemas.microsoft.com/office/drawing/2014/main" id="{BD5C9223-4799-4F8A-A50E-FBF1AB079A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5551" y="127142"/>
            <a:ext cx="3124891" cy="2472220"/>
          </a:xfrm>
          <a:prstGeom prst="rect">
            <a:avLst/>
          </a:prstGeom>
        </p:spPr>
      </p:pic>
    </p:spTree>
    <p:extLst>
      <p:ext uri="{BB962C8B-B14F-4D97-AF65-F5344CB8AC3E}">
        <p14:creationId xmlns:p14="http://schemas.microsoft.com/office/powerpoint/2010/main" val="79647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680092"/>
            <a:ext cx="11897474"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D62810"/>
                </a:solidFill>
                <a:latin typeface="Abadi" panose="020B0604020104020204" pitchFamily="34" charset="0"/>
              </a:rPr>
              <a:t>Meeting Strategic Needs</a:t>
            </a:r>
            <a:r>
              <a:rPr lang="en-US" dirty="0">
                <a:latin typeface="Abadi" panose="020B0604020104020204" pitchFamily="34" charset="0"/>
              </a:rPr>
              <a:t/>
            </a:r>
            <a:br>
              <a:rPr lang="en-US" dirty="0">
                <a:latin typeface="Abadi" panose="020B0604020104020204" pitchFamily="34" charset="0"/>
              </a:rPr>
            </a:br>
            <a:endParaRPr lang="en-US" dirty="0">
              <a:latin typeface="Abadi" panose="020B0604020104020204" pitchFamily="34" charset="0"/>
            </a:endParaRPr>
          </a:p>
        </p:txBody>
      </p:sp>
      <p:pic>
        <p:nvPicPr>
          <p:cNvPr id="20" name="Picture 2">
            <a:extLst>
              <a:ext uri="{FF2B5EF4-FFF2-40B4-BE49-F238E27FC236}">
                <a16:creationId xmlns:a16="http://schemas.microsoft.com/office/drawing/2014/main" id="{42C3E5B1-85AD-4CA5-9862-F3E250EC6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F281833-9946-4F64-8268-34CE9353489E}"/>
              </a:ext>
            </a:extLst>
          </p:cNvPr>
          <p:cNvSpPr txBox="1"/>
          <p:nvPr/>
        </p:nvSpPr>
        <p:spPr>
          <a:xfrm>
            <a:off x="283162" y="1324081"/>
            <a:ext cx="11548468" cy="1287468"/>
          </a:xfrm>
          <a:prstGeom prst="rect">
            <a:avLst/>
          </a:prstGeom>
          <a:noFill/>
        </p:spPr>
        <p:txBody>
          <a:bodyPr wrap="square" rtlCol="0">
            <a:spAutoFit/>
          </a:bodyPr>
          <a:lstStyle/>
          <a:p>
            <a:pPr>
              <a:lnSpc>
                <a:spcPct val="150000"/>
              </a:lnSpc>
            </a:pPr>
            <a:r>
              <a:rPr lang="en-US" dirty="0">
                <a:latin typeface="Cambria" panose="02040503050406030204" pitchFamily="18" charset="0"/>
                <a:ea typeface="Cambria" panose="02040503050406030204" pitchFamily="18" charset="0"/>
              </a:rPr>
              <a:t>Economic and Workforce Development initiatives at BC are addressing the regional supply/demand gap, provide professional development in emerging economies; pursue and strengthen strategic partnerships; evaluate projects, make interventions where needed, and utilize data to develop and/or innovate strategies.</a:t>
            </a:r>
          </a:p>
        </p:txBody>
      </p:sp>
      <p:graphicFrame>
        <p:nvGraphicFramePr>
          <p:cNvPr id="22" name="Table 9">
            <a:extLst>
              <a:ext uri="{FF2B5EF4-FFF2-40B4-BE49-F238E27FC236}">
                <a16:creationId xmlns:a16="http://schemas.microsoft.com/office/drawing/2014/main" id="{DA6A3131-45A6-440F-87D5-1603DAFF7F3B}"/>
              </a:ext>
            </a:extLst>
          </p:cNvPr>
          <p:cNvGraphicFramePr>
            <a:graphicFrameLocks noGrp="1"/>
          </p:cNvGraphicFramePr>
          <p:nvPr/>
        </p:nvGraphicFramePr>
        <p:xfrm>
          <a:off x="184933" y="2518766"/>
          <a:ext cx="11482310" cy="4426564"/>
        </p:xfrm>
        <a:graphic>
          <a:graphicData uri="http://schemas.openxmlformats.org/drawingml/2006/table">
            <a:tbl>
              <a:tblPr firstRow="1" bandRow="1">
                <a:tableStyleId>{5C22544A-7EE6-4342-B048-85BDC9FD1C3A}</a:tableStyleId>
              </a:tblPr>
              <a:tblGrid>
                <a:gridCol w="5741155">
                  <a:extLst>
                    <a:ext uri="{9D8B030D-6E8A-4147-A177-3AD203B41FA5}">
                      <a16:colId xmlns:a16="http://schemas.microsoft.com/office/drawing/2014/main" val="3268847900"/>
                    </a:ext>
                  </a:extLst>
                </a:gridCol>
                <a:gridCol w="5741155">
                  <a:extLst>
                    <a:ext uri="{9D8B030D-6E8A-4147-A177-3AD203B41FA5}">
                      <a16:colId xmlns:a16="http://schemas.microsoft.com/office/drawing/2014/main" val="1031173592"/>
                    </a:ext>
                  </a:extLst>
                </a:gridCol>
              </a:tblGrid>
              <a:tr h="4426564">
                <a:tc>
                  <a:txBody>
                    <a:bodyPr/>
                    <a:lstStyle/>
                    <a:p>
                      <a:pPr marL="285750" indent="-285750">
                        <a:lnSpc>
                          <a:spcPct val="200000"/>
                        </a:lnSpc>
                        <a:buFont typeface="Arial" panose="020B0604020202020204" pitchFamily="34" charset="0"/>
                        <a:buChar char="•"/>
                      </a:pPr>
                      <a:r>
                        <a:rPr lang="en-US" sz="1700" b="1" i="1" dirty="0">
                          <a:solidFill>
                            <a:srgbClr val="A32B30"/>
                          </a:solidFill>
                          <a:latin typeface="Cambria" panose="02040503050406030204" pitchFamily="18" charset="0"/>
                          <a:ea typeface="Cambria" panose="02040503050406030204" pitchFamily="18" charset="0"/>
                        </a:rPr>
                        <a:t>Increase in adult ed students served since 2015 - with a dip in FY20-21 due to COVID</a:t>
                      </a:r>
                      <a:endParaRPr lang="en-US" sz="1700" dirty="0">
                        <a:latin typeface="Cambria" panose="02040503050406030204" pitchFamily="18" charset="0"/>
                        <a:ea typeface="Cambria" panose="02040503050406030204" pitchFamily="18" charset="0"/>
                      </a:endParaRPr>
                    </a:p>
                    <a:p>
                      <a:pPr marL="285750" indent="-285750">
                        <a:lnSpc>
                          <a:spcPct val="200000"/>
                        </a:lnSpc>
                        <a:buFont typeface="Arial" panose="020B0604020202020204" pitchFamily="34" charset="0"/>
                        <a:buChar char="•"/>
                      </a:pPr>
                      <a:r>
                        <a:rPr lang="en-US" sz="1700" dirty="0">
                          <a:solidFill>
                            <a:schemeClr val="tx1"/>
                          </a:solidFill>
                          <a:latin typeface="Cambria" panose="02040503050406030204" pitchFamily="18" charset="0"/>
                          <a:ea typeface="Cambria" panose="02040503050406030204" pitchFamily="18" charset="0"/>
                        </a:rPr>
                        <a:t>Building trades </a:t>
                      </a:r>
                      <a:r>
                        <a:rPr lang="en-US" sz="1700" b="1" dirty="0">
                          <a:solidFill>
                            <a:schemeClr val="tx1"/>
                          </a:solidFill>
                          <a:latin typeface="Cambria" panose="02040503050406030204" pitchFamily="18" charset="0"/>
                          <a:ea typeface="Cambria" panose="02040503050406030204" pitchFamily="18" charset="0"/>
                        </a:rPr>
                        <a:t>apprenticeships</a:t>
                      </a:r>
                      <a:endParaRPr lang="en-US" sz="1700" dirty="0">
                        <a:solidFill>
                          <a:schemeClr val="tx1"/>
                        </a:solidFill>
                        <a:latin typeface="Cambria" panose="02040503050406030204" pitchFamily="18" charset="0"/>
                        <a:ea typeface="Cambria" panose="02040503050406030204" pitchFamily="18" charset="0"/>
                      </a:endParaRPr>
                    </a:p>
                    <a:p>
                      <a:pPr marL="285750" indent="-285750">
                        <a:lnSpc>
                          <a:spcPct val="200000"/>
                        </a:lnSpc>
                        <a:buFont typeface="Arial" panose="020B0604020202020204" pitchFamily="34" charset="0"/>
                        <a:buChar char="•"/>
                      </a:pPr>
                      <a:r>
                        <a:rPr lang="en-US" sz="1700" b="1" i="1" dirty="0">
                          <a:solidFill>
                            <a:srgbClr val="A32B30"/>
                          </a:solidFill>
                          <a:latin typeface="Cambria" panose="02040503050406030204" pitchFamily="18" charset="0"/>
                          <a:ea typeface="Cambria" panose="02040503050406030204" pitchFamily="18" charset="0"/>
                        </a:rPr>
                        <a:t>Early College programs</a:t>
                      </a:r>
                      <a:endParaRPr lang="en-US" sz="1700" dirty="0">
                        <a:solidFill>
                          <a:srgbClr val="A32B30"/>
                        </a:solidFill>
                        <a:latin typeface="Cambria" panose="02040503050406030204" pitchFamily="18" charset="0"/>
                        <a:ea typeface="Cambria" panose="02040503050406030204" pitchFamily="18" charset="0"/>
                      </a:endParaRPr>
                    </a:p>
                    <a:p>
                      <a:pPr marL="285750" indent="-285750">
                        <a:lnSpc>
                          <a:spcPct val="200000"/>
                        </a:lnSpc>
                        <a:buFont typeface="Arial" panose="020B0604020202020204" pitchFamily="34" charset="0"/>
                        <a:buChar char="•"/>
                      </a:pPr>
                      <a:r>
                        <a:rPr lang="en-US" sz="1700" dirty="0">
                          <a:solidFill>
                            <a:schemeClr val="tx1"/>
                          </a:solidFill>
                          <a:latin typeface="Cambria" panose="02040503050406030204" pitchFamily="18" charset="0"/>
                          <a:ea typeface="Cambria" panose="02040503050406030204" pitchFamily="18" charset="0"/>
                        </a:rPr>
                        <a:t>Leading the State in </a:t>
                      </a:r>
                      <a:r>
                        <a:rPr lang="en-US" sz="1700" b="1" dirty="0">
                          <a:solidFill>
                            <a:schemeClr val="tx1"/>
                          </a:solidFill>
                          <a:latin typeface="Cambria" panose="02040503050406030204" pitchFamily="18" charset="0"/>
                          <a:ea typeface="Cambria" panose="02040503050406030204" pitchFamily="18" charset="0"/>
                        </a:rPr>
                        <a:t>Guided Pathways</a:t>
                      </a:r>
                      <a:endParaRPr lang="en-US" sz="1700" dirty="0">
                        <a:solidFill>
                          <a:srgbClr val="A32B30"/>
                        </a:solidFill>
                      </a:endParaRPr>
                    </a:p>
                  </a:txBody>
                  <a:tcPr>
                    <a:noFill/>
                  </a:tcPr>
                </a:tc>
                <a:tc>
                  <a:txBody>
                    <a:bodyPr/>
                    <a:lstStyle/>
                    <a:p>
                      <a:pPr marL="285750" indent="-285750">
                        <a:lnSpc>
                          <a:spcPct val="200000"/>
                        </a:lnSpc>
                        <a:buFont typeface="Arial" panose="020B0604020202020204" pitchFamily="34" charset="0"/>
                        <a:buChar char="•"/>
                      </a:pPr>
                      <a:r>
                        <a:rPr lang="en-US" sz="1700" b="1" dirty="0">
                          <a:solidFill>
                            <a:schemeClr val="tx1"/>
                          </a:solidFill>
                          <a:latin typeface="Cambria" panose="02040503050406030204" pitchFamily="18" charset="0"/>
                          <a:ea typeface="Cambria" panose="02040503050406030204" pitchFamily="18" charset="0"/>
                        </a:rPr>
                        <a:t>Logistics / Supply Chain </a:t>
                      </a:r>
                      <a:r>
                        <a:rPr lang="en-US" sz="1700" dirty="0">
                          <a:solidFill>
                            <a:schemeClr val="tx1"/>
                          </a:solidFill>
                          <a:latin typeface="Cambria" panose="02040503050406030204" pitchFamily="18" charset="0"/>
                          <a:ea typeface="Cambria" panose="02040503050406030204" pitchFamily="18" charset="0"/>
                        </a:rPr>
                        <a:t>Management</a:t>
                      </a:r>
                      <a:endParaRPr lang="en-US" sz="1700" b="1" i="1" dirty="0">
                        <a:solidFill>
                          <a:schemeClr val="tx1"/>
                        </a:solidFill>
                        <a:latin typeface="Cambria" panose="02040503050406030204" pitchFamily="18" charset="0"/>
                        <a:ea typeface="Cambria" panose="02040503050406030204" pitchFamily="18" charset="0"/>
                      </a:endParaRPr>
                    </a:p>
                    <a:p>
                      <a:pPr marL="285750" indent="-285750">
                        <a:lnSpc>
                          <a:spcPct val="200000"/>
                        </a:lnSpc>
                        <a:buFont typeface="Arial" panose="020B0604020202020204" pitchFamily="34" charset="0"/>
                        <a:buChar char="•"/>
                      </a:pPr>
                      <a:r>
                        <a:rPr lang="en-US" sz="1700" b="1" dirty="0">
                          <a:solidFill>
                            <a:schemeClr val="tx1"/>
                          </a:solidFill>
                          <a:latin typeface="Cambria" panose="02040503050406030204" pitchFamily="18" charset="0"/>
                          <a:ea typeface="Cambria" panose="02040503050406030204" pitchFamily="18" charset="0"/>
                        </a:rPr>
                        <a:t>Clean Energy </a:t>
                      </a:r>
                      <a:r>
                        <a:rPr lang="en-US" sz="1700" dirty="0">
                          <a:solidFill>
                            <a:schemeClr val="tx1"/>
                          </a:solidFill>
                          <a:latin typeface="Cambria" panose="02040503050406030204" pitchFamily="18" charset="0"/>
                          <a:ea typeface="Cambria" panose="02040503050406030204" pitchFamily="18" charset="0"/>
                        </a:rPr>
                        <a:t>programs, expanding sustainability programs throughout all three colleges. </a:t>
                      </a:r>
                    </a:p>
                    <a:p>
                      <a:pPr marL="285750" indent="-285750">
                        <a:lnSpc>
                          <a:spcPct val="200000"/>
                        </a:lnSpc>
                        <a:buFont typeface="Arial" panose="020B0604020202020204" pitchFamily="34" charset="0"/>
                        <a:buChar char="•"/>
                      </a:pPr>
                      <a:r>
                        <a:rPr lang="en-US" sz="1700" b="1" dirty="0">
                          <a:solidFill>
                            <a:schemeClr val="tx1"/>
                          </a:solidFill>
                          <a:latin typeface="Cambria" panose="02040503050406030204" pitchFamily="18" charset="0"/>
                          <a:ea typeface="Cambria" panose="02040503050406030204" pitchFamily="18" charset="0"/>
                        </a:rPr>
                        <a:t>Accelerated time to completion </a:t>
                      </a:r>
                      <a:r>
                        <a:rPr lang="en-US" sz="1700" b="1" dirty="0">
                          <a:solidFill>
                            <a:srgbClr val="A32B30"/>
                          </a:solidFill>
                          <a:latin typeface="Cambria" panose="02040503050406030204" pitchFamily="18" charset="0"/>
                          <a:ea typeface="Cambria" panose="02040503050406030204" pitchFamily="18" charset="0"/>
                        </a:rPr>
                        <a:t>Credit for Prior Learning, Competency Based Education</a:t>
                      </a:r>
                      <a:endParaRPr lang="en-US" sz="1700" dirty="0">
                        <a:solidFill>
                          <a:srgbClr val="A32B30"/>
                        </a:solidFill>
                        <a:latin typeface="Cambria" panose="02040503050406030204" pitchFamily="18" charset="0"/>
                        <a:ea typeface="Cambria" panose="02040503050406030204" pitchFamily="18" charset="0"/>
                      </a:endParaRPr>
                    </a:p>
                    <a:p>
                      <a:endParaRPr lang="en-US" sz="1700" dirty="0"/>
                    </a:p>
                  </a:txBody>
                  <a:tcPr>
                    <a:noFill/>
                  </a:tcPr>
                </a:tc>
                <a:extLst>
                  <a:ext uri="{0D108BD9-81ED-4DB2-BD59-A6C34878D82A}">
                    <a16:rowId xmlns:a16="http://schemas.microsoft.com/office/drawing/2014/main" val="1109962794"/>
                  </a:ext>
                </a:extLst>
              </a:tr>
            </a:tbl>
          </a:graphicData>
        </a:graphic>
      </p:graphicFrame>
    </p:spTree>
    <p:extLst>
      <p:ext uri="{BB962C8B-B14F-4D97-AF65-F5344CB8AC3E}">
        <p14:creationId xmlns:p14="http://schemas.microsoft.com/office/powerpoint/2010/main" val="190546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27685"/>
            <a:ext cx="11897474"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dirty="0">
              <a:solidFill>
                <a:srgbClr val="D62810"/>
              </a:solidFill>
              <a:latin typeface="Abadi" panose="020B0604020104020204" pitchFamily="34" charset="0"/>
            </a:endParaRPr>
          </a:p>
          <a:p>
            <a:r>
              <a:rPr lang="en-US" sz="4400" dirty="0">
                <a:solidFill>
                  <a:srgbClr val="D62810"/>
                </a:solidFill>
                <a:latin typeface="Abadi" panose="020B0604020104020204" pitchFamily="34" charset="0"/>
              </a:rPr>
              <a:t>EWD Initiatives and Funding Opportunities</a:t>
            </a:r>
            <a:endParaRPr lang="en-US" sz="4400" dirty="0">
              <a:latin typeface="Abadi" panose="020B0604020104020204" pitchFamily="34" charset="0"/>
            </a:endParaRPr>
          </a:p>
          <a:p>
            <a:endParaRPr lang="en-US" sz="4400" dirty="0">
              <a:latin typeface="Abadi" panose="020B0604020104020204" pitchFamily="34" charset="0"/>
            </a:endParaRPr>
          </a:p>
          <a:p>
            <a:r>
              <a:rPr lang="en-US" sz="4400" dirty="0">
                <a:latin typeface="Abadi" panose="020B0604020104020204" pitchFamily="34" charset="0"/>
              </a:rPr>
              <a:t>Healthcare</a:t>
            </a:r>
            <a:r>
              <a:rPr lang="en-US" sz="4400" dirty="0">
                <a:solidFill>
                  <a:srgbClr val="D62810"/>
                </a:solidFill>
                <a:latin typeface="Abadi" panose="020B0604020104020204" pitchFamily="34" charset="0"/>
              </a:rPr>
              <a:t> </a:t>
            </a:r>
            <a:r>
              <a:rPr lang="en-US" dirty="0">
                <a:latin typeface="Abadi" panose="020B0604020104020204" pitchFamily="34" charset="0"/>
              </a:rPr>
              <a:t/>
            </a:r>
            <a:br>
              <a:rPr lang="en-US" dirty="0">
                <a:latin typeface="Abadi" panose="020B0604020104020204" pitchFamily="34" charset="0"/>
              </a:rPr>
            </a:br>
            <a:endParaRPr lang="en-US" dirty="0">
              <a:latin typeface="Abadi" panose="020B0604020104020204" pitchFamily="34" charset="0"/>
            </a:endParaRPr>
          </a:p>
        </p:txBody>
      </p:sp>
      <p:pic>
        <p:nvPicPr>
          <p:cNvPr id="20" name="Picture 2">
            <a:extLst>
              <a:ext uri="{FF2B5EF4-FFF2-40B4-BE49-F238E27FC236}">
                <a16:creationId xmlns:a16="http://schemas.microsoft.com/office/drawing/2014/main" id="{42C3E5B1-85AD-4CA5-9862-F3E250EC6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a:extLst>
              <a:ext uri="{FF2B5EF4-FFF2-40B4-BE49-F238E27FC236}">
                <a16:creationId xmlns:a16="http://schemas.microsoft.com/office/drawing/2014/main" id="{32592BB9-ED74-4ECA-9F50-28D80188D7D4}"/>
              </a:ext>
            </a:extLst>
          </p:cNvPr>
          <p:cNvSpPr txBox="1">
            <a:spLocks/>
          </p:cNvSpPr>
          <p:nvPr/>
        </p:nvSpPr>
        <p:spPr>
          <a:xfrm>
            <a:off x="611256" y="1344825"/>
            <a:ext cx="10515600" cy="4663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a:p>
            <a:pPr algn="l"/>
            <a:endParaRPr lang="en-US" dirty="0">
              <a:solidFill>
                <a:srgbClr val="A32B30"/>
              </a:solidFill>
            </a:endParaRPr>
          </a:p>
          <a:p>
            <a:pPr algn="l"/>
            <a:r>
              <a:rPr lang="en-US" sz="2800" dirty="0">
                <a:solidFill>
                  <a:srgbClr val="A32B30"/>
                </a:solidFill>
              </a:rPr>
              <a:t>Grants Awarded</a:t>
            </a:r>
          </a:p>
          <a:p>
            <a:pPr lvl="1" algn="l"/>
            <a:r>
              <a:rPr lang="en-US" sz="2400" b="1" dirty="0"/>
              <a:t>US HHS Public Health Information Technology</a:t>
            </a:r>
            <a:endParaRPr lang="en-US" sz="2400" dirty="0"/>
          </a:p>
          <a:p>
            <a:pPr lvl="2" algn="l"/>
            <a:r>
              <a:rPr lang="en-US" sz="2000" dirty="0"/>
              <a:t>Partnership with CSULB, </a:t>
            </a:r>
            <a:r>
              <a:rPr lang="en-US" sz="2000" dirty="0" err="1"/>
              <a:t>Futuro</a:t>
            </a:r>
            <a:r>
              <a:rPr lang="en-US" sz="2000" dirty="0"/>
              <a:t> Health, and others</a:t>
            </a:r>
          </a:p>
          <a:p>
            <a:pPr algn="l"/>
            <a:endParaRPr lang="en-US" sz="2800" dirty="0">
              <a:solidFill>
                <a:srgbClr val="A32B30"/>
              </a:solidFill>
            </a:endParaRPr>
          </a:p>
          <a:p>
            <a:pPr algn="l"/>
            <a:r>
              <a:rPr lang="en-US" sz="2800" dirty="0">
                <a:solidFill>
                  <a:srgbClr val="A32B30"/>
                </a:solidFill>
              </a:rPr>
              <a:t>Grants in progress or under consideration</a:t>
            </a:r>
          </a:p>
          <a:p>
            <a:pPr lvl="1" algn="l"/>
            <a:r>
              <a:rPr lang="en-US" sz="2400" b="1" dirty="0"/>
              <a:t>CCCCO CA Apprenticeship Initiative</a:t>
            </a:r>
          </a:p>
          <a:p>
            <a:pPr lvl="1" algn="l"/>
            <a:r>
              <a:rPr lang="en-US" sz="2400" b="1" dirty="0"/>
              <a:t>California Workforce Development Board - High Roads Training Partnership (HRTP)</a:t>
            </a:r>
          </a:p>
        </p:txBody>
      </p:sp>
    </p:spTree>
    <p:extLst>
      <p:ext uri="{BB962C8B-B14F-4D97-AF65-F5344CB8AC3E}">
        <p14:creationId xmlns:p14="http://schemas.microsoft.com/office/powerpoint/2010/main" val="206905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27685"/>
            <a:ext cx="11897474"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dirty="0">
              <a:solidFill>
                <a:srgbClr val="D62810"/>
              </a:solidFill>
              <a:latin typeface="Abadi" panose="020B0604020104020204" pitchFamily="34" charset="0"/>
            </a:endParaRPr>
          </a:p>
          <a:p>
            <a:r>
              <a:rPr lang="en-US" sz="4400" dirty="0">
                <a:solidFill>
                  <a:srgbClr val="D62810"/>
                </a:solidFill>
                <a:latin typeface="Abadi" panose="020B0604020104020204" pitchFamily="34" charset="0"/>
              </a:rPr>
              <a:t>EWD Initiatives and Funding Opportunities</a:t>
            </a:r>
            <a:endParaRPr lang="en-US" sz="4400" dirty="0">
              <a:latin typeface="Abadi" panose="020B0604020104020204" pitchFamily="34" charset="0"/>
            </a:endParaRPr>
          </a:p>
          <a:p>
            <a:endParaRPr lang="en-US" sz="4400" dirty="0">
              <a:latin typeface="Abadi" panose="020B0604020104020204" pitchFamily="34" charset="0"/>
            </a:endParaRPr>
          </a:p>
          <a:p>
            <a:r>
              <a:rPr lang="en-US" sz="4400" dirty="0">
                <a:latin typeface="Abadi" panose="020B0604020104020204" pitchFamily="34" charset="0"/>
              </a:rPr>
              <a:t>Energy</a:t>
            </a:r>
            <a:r>
              <a:rPr lang="en-US" sz="4400" dirty="0">
                <a:solidFill>
                  <a:srgbClr val="D62810"/>
                </a:solidFill>
                <a:latin typeface="Abadi" panose="020B0604020104020204" pitchFamily="34" charset="0"/>
              </a:rPr>
              <a:t> </a:t>
            </a:r>
            <a:r>
              <a:rPr lang="en-US" dirty="0">
                <a:latin typeface="Abadi" panose="020B0604020104020204" pitchFamily="34" charset="0"/>
              </a:rPr>
              <a:t/>
            </a:r>
            <a:br>
              <a:rPr lang="en-US" dirty="0">
                <a:latin typeface="Abadi" panose="020B0604020104020204" pitchFamily="34" charset="0"/>
              </a:rPr>
            </a:br>
            <a:endParaRPr lang="en-US" dirty="0">
              <a:latin typeface="Abadi" panose="020B0604020104020204" pitchFamily="34" charset="0"/>
            </a:endParaRPr>
          </a:p>
        </p:txBody>
      </p:sp>
      <p:pic>
        <p:nvPicPr>
          <p:cNvPr id="20" name="Picture 2">
            <a:extLst>
              <a:ext uri="{FF2B5EF4-FFF2-40B4-BE49-F238E27FC236}">
                <a16:creationId xmlns:a16="http://schemas.microsoft.com/office/drawing/2014/main" id="{42C3E5B1-85AD-4CA5-9862-F3E250EC6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a:extLst>
              <a:ext uri="{FF2B5EF4-FFF2-40B4-BE49-F238E27FC236}">
                <a16:creationId xmlns:a16="http://schemas.microsoft.com/office/drawing/2014/main" id="{32592BB9-ED74-4ECA-9F50-28D80188D7D4}"/>
              </a:ext>
            </a:extLst>
          </p:cNvPr>
          <p:cNvSpPr txBox="1">
            <a:spLocks/>
          </p:cNvSpPr>
          <p:nvPr/>
        </p:nvSpPr>
        <p:spPr>
          <a:xfrm>
            <a:off x="912687" y="1358519"/>
            <a:ext cx="10515600" cy="549948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a:p>
            <a:pPr algn="l"/>
            <a:endParaRPr lang="en-US" dirty="0">
              <a:solidFill>
                <a:srgbClr val="A32B30"/>
              </a:solidFill>
            </a:endParaRPr>
          </a:p>
          <a:p>
            <a:pPr algn="l"/>
            <a:r>
              <a:rPr lang="en-US" sz="2800" dirty="0">
                <a:solidFill>
                  <a:srgbClr val="A32B30"/>
                </a:solidFill>
              </a:rPr>
              <a:t>Grants Awarded</a:t>
            </a:r>
          </a:p>
          <a:p>
            <a:pPr lvl="1" algn="l"/>
            <a:r>
              <a:rPr lang="en-US" dirty="0"/>
              <a:t>California Air Resource Board: Kern COG </a:t>
            </a:r>
            <a:r>
              <a:rPr lang="en-US" b="1" dirty="0"/>
              <a:t>EV Ready Communities </a:t>
            </a:r>
            <a:r>
              <a:rPr lang="en-US" dirty="0"/>
              <a:t>$2.5M (BC $500k)</a:t>
            </a:r>
          </a:p>
          <a:p>
            <a:pPr lvl="1" algn="l"/>
            <a:r>
              <a:rPr lang="en-US" dirty="0"/>
              <a:t>CWDB: </a:t>
            </a:r>
            <a:r>
              <a:rPr lang="en-US" b="1" dirty="0"/>
              <a:t>High Roads Training Partnership </a:t>
            </a:r>
            <a:r>
              <a:rPr lang="en-US" dirty="0"/>
              <a:t>$2 M </a:t>
            </a:r>
          </a:p>
          <a:p>
            <a:pPr algn="l"/>
            <a:endParaRPr lang="en-US" sz="2800" dirty="0">
              <a:solidFill>
                <a:srgbClr val="A32B30"/>
              </a:solidFill>
            </a:endParaRPr>
          </a:p>
          <a:p>
            <a:pPr algn="l"/>
            <a:r>
              <a:rPr lang="en-US" sz="2800" dirty="0">
                <a:solidFill>
                  <a:srgbClr val="A32B30"/>
                </a:solidFill>
              </a:rPr>
              <a:t>Grants in progress or under consideration</a:t>
            </a:r>
          </a:p>
          <a:p>
            <a:pPr lvl="1" algn="l"/>
            <a:r>
              <a:rPr lang="en-US" b="1" dirty="0"/>
              <a:t>CWDB HRTP </a:t>
            </a:r>
            <a:r>
              <a:rPr lang="en-US" dirty="0"/>
              <a:t>– Energy sector workforce development</a:t>
            </a:r>
          </a:p>
          <a:p>
            <a:pPr algn="l"/>
            <a:endParaRPr lang="en-US" sz="2800" dirty="0">
              <a:solidFill>
                <a:srgbClr val="A32B30"/>
              </a:solidFill>
            </a:endParaRPr>
          </a:p>
          <a:p>
            <a:pPr algn="l"/>
            <a:r>
              <a:rPr lang="en-US" sz="2800" dirty="0">
                <a:solidFill>
                  <a:srgbClr val="A32B30"/>
                </a:solidFill>
              </a:rPr>
              <a:t>Projects In Development</a:t>
            </a:r>
          </a:p>
          <a:p>
            <a:pPr lvl="1" algn="l"/>
            <a:r>
              <a:rPr lang="en-US" b="1" dirty="0"/>
              <a:t>Electric Vehicle Training Center </a:t>
            </a:r>
          </a:p>
          <a:p>
            <a:pPr lvl="2" algn="l"/>
            <a:r>
              <a:rPr lang="en-US" dirty="0"/>
              <a:t>Advanced Electrician Training &amp; Testing</a:t>
            </a:r>
          </a:p>
          <a:p>
            <a:pPr lvl="1" algn="l"/>
            <a:r>
              <a:rPr lang="en-US" b="1" dirty="0"/>
              <a:t>California Renewable Energy Lab</a:t>
            </a:r>
          </a:p>
          <a:p>
            <a:pPr marL="457200" lvl="1" indent="0" algn="l">
              <a:buFont typeface="Arial" panose="020B0604020202020204" pitchFamily="34" charset="0"/>
              <a:buNone/>
            </a:pPr>
            <a:r>
              <a:rPr lang="en-US" sz="2000" dirty="0"/>
              <a:t>	Applied research, campus as a living lab, tech transfer &amp; workforce development</a:t>
            </a:r>
          </a:p>
          <a:p>
            <a:pPr lvl="2" algn="l"/>
            <a:r>
              <a:rPr lang="en-US" dirty="0"/>
              <a:t>Energy Resilience / Microgrid</a:t>
            </a:r>
            <a:endParaRPr lang="en-US" sz="1400" dirty="0"/>
          </a:p>
          <a:p>
            <a:pPr lvl="2" algn="l"/>
            <a:r>
              <a:rPr lang="en-US" dirty="0"/>
              <a:t>Carbon Capture &amp; Storage</a:t>
            </a:r>
          </a:p>
          <a:p>
            <a:pPr lvl="2" algn="l"/>
            <a:r>
              <a:rPr lang="en-US" dirty="0"/>
              <a:t>Carbon Management</a:t>
            </a:r>
          </a:p>
        </p:txBody>
      </p:sp>
    </p:spTree>
    <p:extLst>
      <p:ext uri="{BB962C8B-B14F-4D97-AF65-F5344CB8AC3E}">
        <p14:creationId xmlns:p14="http://schemas.microsoft.com/office/powerpoint/2010/main" val="58539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76F202-B3A2-42B3-B0D4-0A0CCD0742CA}"/>
              </a:ext>
            </a:extLst>
          </p:cNvPr>
          <p:cNvPicPr>
            <a:picLocks noChangeAspect="1"/>
          </p:cNvPicPr>
          <p:nvPr/>
        </p:nvPicPr>
        <p:blipFill rotWithShape="1">
          <a:blip r:embed="rId2"/>
          <a:srcRect t="20368"/>
          <a:stretch/>
        </p:blipFill>
        <p:spPr>
          <a:xfrm>
            <a:off x="444918" y="2359915"/>
            <a:ext cx="8920508" cy="3580765"/>
          </a:xfrm>
          <a:prstGeom prst="rect">
            <a:avLst/>
          </a:prstGeom>
        </p:spPr>
      </p:pic>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27685"/>
            <a:ext cx="11897474"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dirty="0">
              <a:solidFill>
                <a:srgbClr val="D62810"/>
              </a:solidFill>
              <a:latin typeface="Abadi" panose="020B0604020104020204" pitchFamily="34" charset="0"/>
            </a:endParaRPr>
          </a:p>
          <a:p>
            <a:r>
              <a:rPr lang="en-US" sz="4400" dirty="0">
                <a:solidFill>
                  <a:srgbClr val="D62810"/>
                </a:solidFill>
                <a:latin typeface="Abadi" panose="020B0604020104020204" pitchFamily="34" charset="0"/>
              </a:rPr>
              <a:t>EWD Initiatives and Funding Opportunities</a:t>
            </a:r>
            <a:endParaRPr lang="en-US" sz="4400" dirty="0">
              <a:latin typeface="Abadi" panose="020B0604020104020204" pitchFamily="34" charset="0"/>
            </a:endParaRPr>
          </a:p>
          <a:p>
            <a:endParaRPr lang="en-US" sz="4400" dirty="0">
              <a:latin typeface="Abadi" panose="020B0604020104020204" pitchFamily="34" charset="0"/>
            </a:endParaRPr>
          </a:p>
          <a:p>
            <a:r>
              <a:rPr lang="en-US" sz="4400" dirty="0">
                <a:latin typeface="Abadi" panose="020B0604020104020204" pitchFamily="34" charset="0"/>
              </a:rPr>
              <a:t>Agriculture and Water</a:t>
            </a:r>
            <a:r>
              <a:rPr lang="en-US" sz="4400" dirty="0">
                <a:solidFill>
                  <a:srgbClr val="D62810"/>
                </a:solidFill>
                <a:latin typeface="Abadi" panose="020B0604020104020204" pitchFamily="34" charset="0"/>
              </a:rPr>
              <a:t> </a:t>
            </a:r>
            <a:r>
              <a:rPr lang="en-US" dirty="0">
                <a:latin typeface="Abadi" panose="020B0604020104020204" pitchFamily="34" charset="0"/>
              </a:rPr>
              <a:t/>
            </a:r>
            <a:br>
              <a:rPr lang="en-US" dirty="0">
                <a:latin typeface="Abadi" panose="020B0604020104020204" pitchFamily="34" charset="0"/>
              </a:rPr>
            </a:br>
            <a:endParaRPr lang="en-US" dirty="0">
              <a:latin typeface="Abadi" panose="020B0604020104020204" pitchFamily="34" charset="0"/>
            </a:endParaRPr>
          </a:p>
        </p:txBody>
      </p:sp>
      <p:pic>
        <p:nvPicPr>
          <p:cNvPr id="20" name="Picture 2">
            <a:extLst>
              <a:ext uri="{FF2B5EF4-FFF2-40B4-BE49-F238E27FC236}">
                <a16:creationId xmlns:a16="http://schemas.microsoft.com/office/drawing/2014/main" id="{42C3E5B1-85AD-4CA5-9862-F3E250EC6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584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10E1D5-3B8B-461D-9165-6CF5F6162463}"/>
              </a:ext>
            </a:extLst>
          </p:cNvPr>
          <p:cNvPicPr>
            <a:picLocks noChangeAspect="1"/>
          </p:cNvPicPr>
          <p:nvPr/>
        </p:nvPicPr>
        <p:blipFill rotWithShape="1">
          <a:blip r:embed="rId2"/>
          <a:srcRect b="14580"/>
          <a:stretch/>
        </p:blipFill>
        <p:spPr>
          <a:xfrm>
            <a:off x="552795" y="2380463"/>
            <a:ext cx="10352926" cy="3070010"/>
          </a:xfrm>
          <a:prstGeom prst="rect">
            <a:avLst/>
          </a:prstGeom>
        </p:spPr>
      </p:pic>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27685"/>
            <a:ext cx="11897474"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dirty="0">
              <a:solidFill>
                <a:srgbClr val="D62810"/>
              </a:solidFill>
              <a:latin typeface="Abadi" panose="020B0604020104020204" pitchFamily="34" charset="0"/>
            </a:endParaRPr>
          </a:p>
          <a:p>
            <a:r>
              <a:rPr lang="en-US" sz="4400" dirty="0">
                <a:solidFill>
                  <a:srgbClr val="D62810"/>
                </a:solidFill>
                <a:latin typeface="Abadi" panose="020B0604020104020204" pitchFamily="34" charset="0"/>
              </a:rPr>
              <a:t>EWD Initiatives and Funding Opportunities</a:t>
            </a:r>
            <a:endParaRPr lang="en-US" sz="4400" dirty="0">
              <a:latin typeface="Abadi" panose="020B0604020104020204" pitchFamily="34" charset="0"/>
            </a:endParaRPr>
          </a:p>
          <a:p>
            <a:endParaRPr lang="en-US" sz="4400" dirty="0">
              <a:latin typeface="Abadi" panose="020B0604020104020204" pitchFamily="34" charset="0"/>
            </a:endParaRPr>
          </a:p>
          <a:p>
            <a:r>
              <a:rPr lang="en-US" sz="4400" dirty="0">
                <a:latin typeface="Abadi" panose="020B0604020104020204" pitchFamily="34" charset="0"/>
              </a:rPr>
              <a:t>Entrepreneurship and Economic Development</a:t>
            </a:r>
            <a:r>
              <a:rPr lang="en-US" sz="4400" dirty="0">
                <a:solidFill>
                  <a:srgbClr val="D62810"/>
                </a:solidFill>
                <a:latin typeface="Abadi" panose="020B0604020104020204" pitchFamily="34" charset="0"/>
              </a:rPr>
              <a:t> </a:t>
            </a:r>
            <a:r>
              <a:rPr lang="en-US" dirty="0">
                <a:latin typeface="Abadi" panose="020B0604020104020204" pitchFamily="34" charset="0"/>
              </a:rPr>
              <a:t/>
            </a:r>
            <a:br>
              <a:rPr lang="en-US" dirty="0">
                <a:latin typeface="Abadi" panose="020B0604020104020204" pitchFamily="34" charset="0"/>
              </a:rPr>
            </a:br>
            <a:endParaRPr lang="en-US" dirty="0">
              <a:latin typeface="Abadi" panose="020B0604020104020204" pitchFamily="34" charset="0"/>
            </a:endParaRPr>
          </a:p>
        </p:txBody>
      </p:sp>
      <p:pic>
        <p:nvPicPr>
          <p:cNvPr id="20" name="Picture 2">
            <a:extLst>
              <a:ext uri="{FF2B5EF4-FFF2-40B4-BE49-F238E27FC236}">
                <a16:creationId xmlns:a16="http://schemas.microsoft.com/office/drawing/2014/main" id="{42C3E5B1-85AD-4CA5-9862-F3E250EC6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82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707F0D0D-2594-4AE2-94E3-1549D5A9A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6CE4CB3C-17C6-411F-8053-E887998D9862}"/>
              </a:ext>
            </a:extLst>
          </p:cNvPr>
          <p:cNvSpPr>
            <a:spLocks noGrp="1"/>
          </p:cNvSpPr>
          <p:nvPr>
            <p:ph idx="1"/>
          </p:nvPr>
        </p:nvSpPr>
        <p:spPr>
          <a:xfrm>
            <a:off x="291401" y="1667060"/>
            <a:ext cx="10515600" cy="4685620"/>
          </a:xfrm>
        </p:spPr>
        <p:txBody>
          <a:bodyPr>
            <a:normAutofit lnSpcReduction="10000"/>
          </a:bodyPr>
          <a:lstStyle/>
          <a:p>
            <a:r>
              <a:rPr lang="en-US" dirty="0"/>
              <a:t>Biden’s Infrastructure Bill $1.2 T over 8 years</a:t>
            </a:r>
          </a:p>
          <a:p>
            <a:pPr lvl="1"/>
            <a:r>
              <a:rPr lang="en-US" dirty="0"/>
              <a:t>Transportation – Modernize transit &amp; rail</a:t>
            </a:r>
          </a:p>
          <a:p>
            <a:pPr lvl="1"/>
            <a:r>
              <a:rPr lang="en-US" dirty="0"/>
              <a:t>Repair roads &amp; bridges</a:t>
            </a:r>
          </a:p>
          <a:p>
            <a:pPr lvl="1"/>
            <a:r>
              <a:rPr lang="en-US" dirty="0"/>
              <a:t>National network of EV chargers along highways, rural &amp; </a:t>
            </a:r>
            <a:r>
              <a:rPr lang="en-US" dirty="0" err="1"/>
              <a:t>disadv</a:t>
            </a:r>
            <a:r>
              <a:rPr lang="en-US" dirty="0"/>
              <a:t> communities</a:t>
            </a:r>
          </a:p>
          <a:p>
            <a:pPr lvl="1"/>
            <a:r>
              <a:rPr lang="en-US" dirty="0"/>
              <a:t>Electrify thousands of school &amp; transit buses</a:t>
            </a:r>
          </a:p>
          <a:p>
            <a:pPr lvl="1"/>
            <a:r>
              <a:rPr lang="en-US" dirty="0"/>
              <a:t>Eliminate lead services lines &amp; pipes to deliver clean water</a:t>
            </a:r>
          </a:p>
          <a:p>
            <a:pPr lvl="1"/>
            <a:r>
              <a:rPr lang="en-US" dirty="0"/>
              <a:t>Connect every American to high-speed internet</a:t>
            </a:r>
          </a:p>
          <a:p>
            <a:pPr lvl="1"/>
            <a:r>
              <a:rPr lang="en-US" dirty="0"/>
              <a:t>Upgrade power infrastructure</a:t>
            </a:r>
          </a:p>
          <a:p>
            <a:pPr lvl="1"/>
            <a:r>
              <a:rPr lang="en-US" dirty="0"/>
              <a:t>Create infrastructure financing authority</a:t>
            </a:r>
          </a:p>
          <a:p>
            <a:pPr lvl="1"/>
            <a:r>
              <a:rPr lang="en-US" dirty="0"/>
              <a:t>Clean up efforts to address legacy pollution</a:t>
            </a:r>
          </a:p>
          <a:p>
            <a:pPr lvl="1"/>
            <a:r>
              <a:rPr lang="en-US" dirty="0"/>
              <a:t>Prepare infrastructure for impacts of climate change, cyber attacks and extreme weather events</a:t>
            </a:r>
          </a:p>
          <a:p>
            <a:pPr lvl="1"/>
            <a:endParaRPr lang="en-US" dirty="0"/>
          </a:p>
          <a:p>
            <a:pPr marL="0" indent="0">
              <a:buNone/>
            </a:pPr>
            <a:endParaRPr lang="en-US" dirty="0"/>
          </a:p>
        </p:txBody>
      </p:sp>
      <p:sp>
        <p:nvSpPr>
          <p:cNvPr id="23" name="Title 1">
            <a:extLst>
              <a:ext uri="{FF2B5EF4-FFF2-40B4-BE49-F238E27FC236}">
                <a16:creationId xmlns:a16="http://schemas.microsoft.com/office/drawing/2014/main" id="{357FA216-7B3E-42FA-96E4-43844B231C7D}"/>
              </a:ext>
            </a:extLst>
          </p:cNvPr>
          <p:cNvSpPr txBox="1">
            <a:spLocks/>
          </p:cNvSpPr>
          <p:nvPr/>
        </p:nvSpPr>
        <p:spPr>
          <a:xfrm>
            <a:off x="147263" y="-27685"/>
            <a:ext cx="11897474" cy="2387600"/>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dirty="0">
              <a:solidFill>
                <a:srgbClr val="D62810"/>
              </a:solidFill>
              <a:latin typeface="Abadi" panose="020B0604020104020204" pitchFamily="34" charset="0"/>
            </a:endParaRPr>
          </a:p>
          <a:p>
            <a:r>
              <a:rPr lang="en-US" sz="4400" dirty="0">
                <a:solidFill>
                  <a:srgbClr val="D62810"/>
                </a:solidFill>
                <a:latin typeface="Abadi" panose="020B0604020104020204" pitchFamily="34" charset="0"/>
              </a:rPr>
              <a:t>Potential Federal Legislation</a:t>
            </a:r>
            <a:endParaRPr lang="en-US" sz="4400" dirty="0">
              <a:latin typeface="Abadi" panose="020B0604020104020204" pitchFamily="34" charset="0"/>
            </a:endParaRPr>
          </a:p>
          <a:p>
            <a:r>
              <a:rPr lang="en-US" sz="4400" dirty="0">
                <a:solidFill>
                  <a:srgbClr val="D62810"/>
                </a:solidFill>
                <a:latin typeface="Abadi" panose="020B0604020104020204" pitchFamily="34" charset="0"/>
              </a:rPr>
              <a:t> </a:t>
            </a:r>
            <a:r>
              <a:rPr lang="en-US" dirty="0">
                <a:latin typeface="Abadi" panose="020B0604020104020204" pitchFamily="34" charset="0"/>
              </a:rPr>
              <a:t/>
            </a:r>
            <a:br>
              <a:rPr lang="en-US" dirty="0">
                <a:latin typeface="Abadi" panose="020B0604020104020204" pitchFamily="34" charset="0"/>
              </a:rPr>
            </a:br>
            <a:endParaRPr lang="en-US" dirty="0">
              <a:latin typeface="Abadi" panose="020B0604020104020204" pitchFamily="34" charset="0"/>
            </a:endParaRPr>
          </a:p>
        </p:txBody>
      </p:sp>
    </p:spTree>
    <p:extLst>
      <p:ext uri="{BB962C8B-B14F-4D97-AF65-F5344CB8AC3E}">
        <p14:creationId xmlns:p14="http://schemas.microsoft.com/office/powerpoint/2010/main" val="3706282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EA88-960C-4B9D-BBB1-F2BC54860958}"/>
              </a:ext>
            </a:extLst>
          </p:cNvPr>
          <p:cNvSpPr>
            <a:spLocks noGrp="1"/>
          </p:cNvSpPr>
          <p:nvPr>
            <p:ph type="ctrTitle"/>
          </p:nvPr>
        </p:nvSpPr>
        <p:spPr>
          <a:xfrm>
            <a:off x="233464" y="2170176"/>
            <a:ext cx="11811273" cy="1365726"/>
          </a:xfrm>
        </p:spPr>
        <p:txBody>
          <a:bodyPr>
            <a:normAutofit/>
          </a:bodyPr>
          <a:lstStyle/>
          <a:p>
            <a:r>
              <a:rPr lang="en-US" dirty="0">
                <a:latin typeface="Abadi" panose="020B0604020104020204" pitchFamily="34" charset="0"/>
              </a:rPr>
              <a:t>Discussion and Questions</a:t>
            </a:r>
          </a:p>
        </p:txBody>
      </p:sp>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680092"/>
            <a:ext cx="11897474"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D62810"/>
                </a:solidFill>
                <a:latin typeface="Abadi" panose="020B0604020104020204" pitchFamily="34" charset="0"/>
              </a:rPr>
              <a:t>Thank you!</a:t>
            </a:r>
            <a:r>
              <a:rPr lang="en-US" dirty="0">
                <a:latin typeface="Abadi" panose="020B0604020104020204" pitchFamily="34" charset="0"/>
              </a:rPr>
              <a:t/>
            </a:r>
            <a:br>
              <a:rPr lang="en-US" dirty="0">
                <a:latin typeface="Abadi" panose="020B0604020104020204" pitchFamily="34" charset="0"/>
              </a:rPr>
            </a:br>
            <a:endParaRPr lang="en-US" dirty="0">
              <a:latin typeface="Abadi" panose="020B0604020104020204" pitchFamily="34" charset="0"/>
            </a:endParaRPr>
          </a:p>
        </p:txBody>
      </p:sp>
      <p:pic>
        <p:nvPicPr>
          <p:cNvPr id="20" name="Picture 2">
            <a:extLst>
              <a:ext uri="{FF2B5EF4-FFF2-40B4-BE49-F238E27FC236}">
                <a16:creationId xmlns:a16="http://schemas.microsoft.com/office/drawing/2014/main" id="{42C3E5B1-85AD-4CA5-9862-F3E250EC6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6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435175"/>
            <a:ext cx="11897474" cy="8026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D62810"/>
                </a:solidFill>
                <a:latin typeface="Abadi" panose="020B0604020104020204" pitchFamily="34" charset="0"/>
              </a:rPr>
              <a:t>Historical Purpose of California Community Colleges</a:t>
            </a:r>
            <a:endParaRPr lang="en-US" sz="3200" dirty="0">
              <a:latin typeface="Abadi" panose="020B0604020104020204" pitchFamily="34" charset="0"/>
            </a:endParaRPr>
          </a:p>
        </p:txBody>
      </p:sp>
      <p:pic>
        <p:nvPicPr>
          <p:cNvPr id="24" name="Picture 2">
            <a:extLst>
              <a:ext uri="{FF2B5EF4-FFF2-40B4-BE49-F238E27FC236}">
                <a16:creationId xmlns:a16="http://schemas.microsoft.com/office/drawing/2014/main" id="{707F0D0D-2594-4AE2-94E3-1549D5A9A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1980C8-9BA3-4B0D-B8FA-842C9A4A6C37}"/>
              </a:ext>
            </a:extLst>
          </p:cNvPr>
          <p:cNvSpPr txBox="1"/>
          <p:nvPr/>
        </p:nvSpPr>
        <p:spPr>
          <a:xfrm>
            <a:off x="511995" y="1328692"/>
            <a:ext cx="10916292" cy="4308872"/>
          </a:xfrm>
          <a:prstGeom prst="rect">
            <a:avLst/>
          </a:prstGeom>
          <a:noFill/>
        </p:spPr>
        <p:txBody>
          <a:bodyPr wrap="square" rtlCol="0">
            <a:spAutoFit/>
          </a:bodyPr>
          <a:lstStyle/>
          <a:p>
            <a:r>
              <a:rPr lang="en-US" sz="3200" dirty="0"/>
              <a:t>To meet the immediate educational and economic needs of the community we serve through:</a:t>
            </a:r>
          </a:p>
          <a:p>
            <a:endParaRPr lang="en-US" sz="3200" dirty="0"/>
          </a:p>
          <a:p>
            <a:pPr marL="285750" indent="-285750">
              <a:buFont typeface="Arial" panose="020B0604020202020204" pitchFamily="34" charset="0"/>
              <a:buChar char="•"/>
            </a:pPr>
            <a:r>
              <a:rPr lang="en-US" sz="3200" dirty="0"/>
              <a:t>Transfer (opening doors to education)</a:t>
            </a:r>
          </a:p>
          <a:p>
            <a:pPr marL="285750" indent="-285750">
              <a:buFont typeface="Arial" panose="020B0604020202020204" pitchFamily="34" charset="0"/>
              <a:buChar char="•"/>
            </a:pPr>
            <a:r>
              <a:rPr lang="en-US" sz="3200" dirty="0"/>
              <a:t>Workforce Readiness (opening doors to employment) </a:t>
            </a:r>
            <a:r>
              <a:rPr lang="en-US" sz="3200" dirty="0">
                <a:sym typeface="Wingdings" panose="05000000000000000000" pitchFamily="2" charset="2"/>
              </a:rPr>
              <a:t> Economic Growth and Development</a:t>
            </a:r>
            <a:endParaRPr lang="en-US" sz="3200" dirty="0"/>
          </a:p>
          <a:p>
            <a:pPr marL="285750" indent="-285750">
              <a:buFont typeface="Arial" panose="020B0604020202020204" pitchFamily="34" charset="0"/>
              <a:buChar char="•"/>
            </a:pPr>
            <a:r>
              <a:rPr lang="en-US" sz="3200" dirty="0"/>
              <a:t>Lifelong Learning</a:t>
            </a:r>
          </a:p>
          <a:p>
            <a:pPr marL="285750" indent="-285750">
              <a:buFont typeface="Arial" panose="020B0604020202020204" pitchFamily="34" charset="0"/>
              <a:buChar char="•"/>
            </a:pPr>
            <a:r>
              <a:rPr lang="en-US" sz="3200" dirty="0"/>
              <a:t>Basic Skills Development (AB-540)</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3388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435175"/>
            <a:ext cx="11897474" cy="8026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D62810"/>
                </a:solidFill>
                <a:latin typeface="Abadi" panose="020B0604020104020204" pitchFamily="34" charset="0"/>
              </a:rPr>
              <a:t>Historical Purpose of California Community Colleges</a:t>
            </a:r>
            <a:endParaRPr lang="en-US" sz="3200" dirty="0">
              <a:latin typeface="Abadi" panose="020B0604020104020204" pitchFamily="34" charset="0"/>
            </a:endParaRPr>
          </a:p>
        </p:txBody>
      </p:sp>
      <p:pic>
        <p:nvPicPr>
          <p:cNvPr id="24" name="Picture 2">
            <a:extLst>
              <a:ext uri="{FF2B5EF4-FFF2-40B4-BE49-F238E27FC236}">
                <a16:creationId xmlns:a16="http://schemas.microsoft.com/office/drawing/2014/main" id="{707F0D0D-2594-4AE2-94E3-1549D5A9A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1980C8-9BA3-4B0D-B8FA-842C9A4A6C37}"/>
              </a:ext>
            </a:extLst>
          </p:cNvPr>
          <p:cNvSpPr txBox="1"/>
          <p:nvPr/>
        </p:nvSpPr>
        <p:spPr>
          <a:xfrm>
            <a:off x="511995" y="1328692"/>
            <a:ext cx="10916292" cy="4308872"/>
          </a:xfrm>
          <a:prstGeom prst="rect">
            <a:avLst/>
          </a:prstGeom>
          <a:noFill/>
        </p:spPr>
        <p:txBody>
          <a:bodyPr wrap="square" rtlCol="0">
            <a:spAutoFit/>
          </a:bodyPr>
          <a:lstStyle/>
          <a:p>
            <a:r>
              <a:rPr lang="en-US" sz="3200" dirty="0"/>
              <a:t>To meet the immediate educational and economic needs of the community we serve through:</a:t>
            </a:r>
          </a:p>
          <a:p>
            <a:endParaRPr lang="en-US" sz="3200" dirty="0"/>
          </a:p>
          <a:p>
            <a:pPr marL="285750" indent="-285750">
              <a:buFont typeface="Arial" panose="020B0604020202020204" pitchFamily="34" charset="0"/>
              <a:buChar char="•"/>
            </a:pPr>
            <a:r>
              <a:rPr lang="en-US" sz="3200" dirty="0">
                <a:solidFill>
                  <a:schemeClr val="bg1">
                    <a:lumMod val="85000"/>
                  </a:schemeClr>
                </a:solidFill>
              </a:rPr>
              <a:t>Transfer (opening doors to education)</a:t>
            </a:r>
          </a:p>
          <a:p>
            <a:pPr marL="285750" indent="-285750">
              <a:buFont typeface="Arial" panose="020B0604020202020204" pitchFamily="34" charset="0"/>
              <a:buChar char="•"/>
            </a:pPr>
            <a:r>
              <a:rPr lang="en-US" sz="3200" dirty="0"/>
              <a:t>Workforce Readiness (opening doors to employment) </a:t>
            </a:r>
            <a:r>
              <a:rPr lang="en-US" sz="3200" dirty="0">
                <a:sym typeface="Wingdings" panose="05000000000000000000" pitchFamily="2" charset="2"/>
              </a:rPr>
              <a:t> Economic Growth and Development</a:t>
            </a:r>
            <a:endParaRPr lang="en-US" sz="3200" dirty="0"/>
          </a:p>
          <a:p>
            <a:pPr marL="285750" indent="-285750">
              <a:buFont typeface="Arial" panose="020B0604020202020204" pitchFamily="34" charset="0"/>
              <a:buChar char="•"/>
            </a:pPr>
            <a:r>
              <a:rPr lang="en-US" sz="3200" dirty="0">
                <a:solidFill>
                  <a:schemeClr val="bg1">
                    <a:lumMod val="85000"/>
                  </a:schemeClr>
                </a:solidFill>
              </a:rPr>
              <a:t>Lifelong Learning</a:t>
            </a:r>
          </a:p>
          <a:p>
            <a:pPr marL="285750" indent="-285750">
              <a:buFont typeface="Arial" panose="020B0604020202020204" pitchFamily="34" charset="0"/>
              <a:buChar char="•"/>
            </a:pPr>
            <a:r>
              <a:rPr lang="en-US" sz="3200" dirty="0">
                <a:solidFill>
                  <a:schemeClr val="bg1">
                    <a:lumMod val="85000"/>
                  </a:schemeClr>
                </a:solidFill>
              </a:rPr>
              <a:t>Basic Skills Development (AB-540)</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0636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EA88-960C-4B9D-BBB1-F2BC54860958}"/>
              </a:ext>
            </a:extLst>
          </p:cNvPr>
          <p:cNvSpPr>
            <a:spLocks noGrp="1"/>
          </p:cNvSpPr>
          <p:nvPr>
            <p:ph type="ctrTitle"/>
          </p:nvPr>
        </p:nvSpPr>
        <p:spPr>
          <a:xfrm>
            <a:off x="323636" y="1211749"/>
            <a:ext cx="11609798" cy="5266108"/>
          </a:xfrm>
        </p:spPr>
        <p:txBody>
          <a:bodyPr anchor="t">
            <a:normAutofit/>
          </a:bodyPr>
          <a:lstStyle/>
          <a:p>
            <a:pPr algn="l">
              <a:lnSpc>
                <a:spcPct val="150000"/>
              </a:lnSpc>
            </a:pPr>
            <a:r>
              <a:rPr lang="en-US" sz="3600" dirty="0">
                <a:latin typeface="+mn-lt"/>
              </a:rPr>
              <a:t>Our vision is to the point: making sure students from all backgrounds succeed in reaching their goals and improving their families and communities, eliminating achievement gaps once and for all.</a:t>
            </a:r>
            <a:r>
              <a:rPr lang="en-US" sz="3600" dirty="0">
                <a:latin typeface="Tw Cen MT" panose="020B0602020104020603" pitchFamily="34" charset="0"/>
              </a:rPr>
              <a:t/>
            </a:r>
            <a:br>
              <a:rPr lang="en-US" sz="3600" dirty="0">
                <a:latin typeface="Tw Cen MT" panose="020B0602020104020603" pitchFamily="34" charset="0"/>
              </a:rPr>
            </a:br>
            <a:endParaRPr lang="en-US" sz="3600" dirty="0">
              <a:latin typeface="Tw Cen MT" panose="020B0602020104020603" pitchFamily="34" charset="0"/>
            </a:endParaRPr>
          </a:p>
        </p:txBody>
      </p:sp>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436228"/>
            <a:ext cx="11897474" cy="802626"/>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D62810"/>
                </a:solidFill>
                <a:latin typeface="Abadi" panose="020B0604020104020204" pitchFamily="34" charset="0"/>
              </a:rPr>
              <a:t>CCCCO Vision for Success</a:t>
            </a:r>
            <a:r>
              <a:rPr lang="en-US" dirty="0">
                <a:latin typeface="Abadi" panose="020B0604020104020204" pitchFamily="34" charset="0"/>
              </a:rPr>
              <a:t/>
            </a:r>
            <a:br>
              <a:rPr lang="en-US" dirty="0">
                <a:latin typeface="Abadi" panose="020B0604020104020204" pitchFamily="34" charset="0"/>
              </a:rPr>
            </a:br>
            <a:endParaRPr lang="en-US" dirty="0">
              <a:latin typeface="Abadi" panose="020B0604020104020204" pitchFamily="34" charset="0"/>
            </a:endParaRPr>
          </a:p>
        </p:txBody>
      </p:sp>
      <p:pic>
        <p:nvPicPr>
          <p:cNvPr id="24" name="Picture 2">
            <a:extLst>
              <a:ext uri="{FF2B5EF4-FFF2-40B4-BE49-F238E27FC236}">
                <a16:creationId xmlns:a16="http://schemas.microsoft.com/office/drawing/2014/main" id="{707F0D0D-2594-4AE2-94E3-1549D5A9A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46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EA88-960C-4B9D-BBB1-F2BC54860958}"/>
              </a:ext>
            </a:extLst>
          </p:cNvPr>
          <p:cNvSpPr>
            <a:spLocks noGrp="1"/>
          </p:cNvSpPr>
          <p:nvPr>
            <p:ph type="ctrTitle"/>
          </p:nvPr>
        </p:nvSpPr>
        <p:spPr>
          <a:xfrm>
            <a:off x="323636" y="1211749"/>
            <a:ext cx="11609798" cy="5266108"/>
          </a:xfrm>
        </p:spPr>
        <p:txBody>
          <a:bodyPr anchor="t">
            <a:normAutofit/>
          </a:bodyPr>
          <a:lstStyle/>
          <a:p>
            <a:pPr algn="l">
              <a:lnSpc>
                <a:spcPct val="150000"/>
              </a:lnSpc>
            </a:pPr>
            <a:r>
              <a:rPr lang="en-US" sz="3600" dirty="0">
                <a:latin typeface="+mn-lt"/>
              </a:rPr>
              <a:t>The success of California's workforce development rises and falls with the California Community Colleges. The CCCs are the primary system for delivering career technical education and workforce training to Californians, preparing individuals for skilled jobs in an ever-changing labor market.</a:t>
            </a:r>
            <a:r>
              <a:rPr lang="en-US" sz="3600" dirty="0">
                <a:latin typeface="Tw Cen MT" panose="020B0602020104020603" pitchFamily="34" charset="0"/>
              </a:rPr>
              <a:t/>
            </a:r>
            <a:br>
              <a:rPr lang="en-US" sz="3600" dirty="0">
                <a:latin typeface="Tw Cen MT" panose="020B0602020104020603" pitchFamily="34" charset="0"/>
              </a:rPr>
            </a:br>
            <a:endParaRPr lang="en-US" sz="3600" dirty="0">
              <a:latin typeface="Tw Cen MT" panose="020B0602020104020603" pitchFamily="34" charset="0"/>
            </a:endParaRPr>
          </a:p>
        </p:txBody>
      </p:sp>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435175"/>
            <a:ext cx="11897474" cy="8026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D62810"/>
                </a:solidFill>
                <a:latin typeface="Abadi" panose="020B0604020104020204" pitchFamily="34" charset="0"/>
              </a:rPr>
              <a:t>CCCs: Poised and Ready</a:t>
            </a:r>
            <a:endParaRPr lang="en-US" sz="3200" dirty="0">
              <a:latin typeface="Abadi" panose="020B0604020104020204" pitchFamily="34" charset="0"/>
            </a:endParaRPr>
          </a:p>
        </p:txBody>
      </p:sp>
      <p:pic>
        <p:nvPicPr>
          <p:cNvPr id="24" name="Picture 2">
            <a:extLst>
              <a:ext uri="{FF2B5EF4-FFF2-40B4-BE49-F238E27FC236}">
                <a16:creationId xmlns:a16="http://schemas.microsoft.com/office/drawing/2014/main" id="{707F0D0D-2594-4AE2-94E3-1549D5A9A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84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EA88-960C-4B9D-BBB1-F2BC54860958}"/>
              </a:ext>
            </a:extLst>
          </p:cNvPr>
          <p:cNvSpPr>
            <a:spLocks noGrp="1"/>
          </p:cNvSpPr>
          <p:nvPr>
            <p:ph type="ctrTitle"/>
          </p:nvPr>
        </p:nvSpPr>
        <p:spPr>
          <a:xfrm>
            <a:off x="323636" y="1211749"/>
            <a:ext cx="11609798" cy="5266108"/>
          </a:xfrm>
        </p:spPr>
        <p:txBody>
          <a:bodyPr anchor="t">
            <a:normAutofit/>
          </a:bodyPr>
          <a:lstStyle/>
          <a:p>
            <a:pPr algn="l">
              <a:lnSpc>
                <a:spcPct val="150000"/>
              </a:lnSpc>
            </a:pPr>
            <a:r>
              <a:rPr lang="en-US" sz="2400" dirty="0">
                <a:latin typeface="Tw Cen MT" panose="020B0602020104020603" pitchFamily="34" charset="0"/>
              </a:rPr>
              <a:t/>
            </a:r>
            <a:br>
              <a:rPr lang="en-US" sz="2400" dirty="0">
                <a:latin typeface="Tw Cen MT" panose="020B0602020104020603" pitchFamily="34" charset="0"/>
              </a:rPr>
            </a:br>
            <a:endParaRPr lang="en-US" sz="2400" dirty="0">
              <a:latin typeface="Tw Cen MT" panose="020B0602020104020603" pitchFamily="34" charset="0"/>
            </a:endParaRPr>
          </a:p>
        </p:txBody>
      </p:sp>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436228"/>
            <a:ext cx="11897474" cy="802626"/>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D62810"/>
                </a:solidFill>
                <a:latin typeface="Abadi" panose="020B0604020104020204" pitchFamily="34" charset="0"/>
              </a:rPr>
              <a:t>Purpose of Workforce &amp; Economic Development</a:t>
            </a:r>
            <a:r>
              <a:rPr lang="en-US" dirty="0">
                <a:latin typeface="Abadi" panose="020B0604020104020204" pitchFamily="34" charset="0"/>
              </a:rPr>
              <a:t/>
            </a:r>
            <a:br>
              <a:rPr lang="en-US" dirty="0">
                <a:latin typeface="Abadi" panose="020B0604020104020204" pitchFamily="34" charset="0"/>
              </a:rPr>
            </a:br>
            <a:endParaRPr lang="en-US" dirty="0">
              <a:latin typeface="Abadi" panose="020B0604020104020204" pitchFamily="34" charset="0"/>
            </a:endParaRPr>
          </a:p>
        </p:txBody>
      </p:sp>
      <p:pic>
        <p:nvPicPr>
          <p:cNvPr id="24" name="Picture 2">
            <a:extLst>
              <a:ext uri="{FF2B5EF4-FFF2-40B4-BE49-F238E27FC236}">
                <a16:creationId xmlns:a16="http://schemas.microsoft.com/office/drawing/2014/main" id="{707F0D0D-2594-4AE2-94E3-1549D5A9A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9A8B465-48AF-48DB-989D-ADD25EB45377}"/>
              </a:ext>
            </a:extLst>
          </p:cNvPr>
          <p:cNvSpPr txBox="1"/>
          <p:nvPr/>
        </p:nvSpPr>
        <p:spPr>
          <a:xfrm>
            <a:off x="357027" y="1000450"/>
            <a:ext cx="11477946" cy="3416320"/>
          </a:xfrm>
          <a:prstGeom prst="rect">
            <a:avLst/>
          </a:prstGeom>
          <a:noFill/>
        </p:spPr>
        <p:txBody>
          <a:bodyPr wrap="square">
            <a:spAutoFit/>
          </a:bodyPr>
          <a:lstStyle/>
          <a:p>
            <a:pPr marL="571500" indent="-571500">
              <a:buFont typeface="Arial" panose="020B0604020202020204" pitchFamily="34" charset="0"/>
              <a:buChar char="•"/>
            </a:pPr>
            <a:r>
              <a:rPr lang="en-US" sz="3600" b="0" i="0" dirty="0">
                <a:effectLst/>
              </a:rPr>
              <a:t>Prepare students for 21</a:t>
            </a:r>
            <a:r>
              <a:rPr lang="en-US" sz="3600" b="0" i="0" baseline="30000" dirty="0">
                <a:effectLst/>
              </a:rPr>
              <a:t>st</a:t>
            </a:r>
            <a:r>
              <a:rPr lang="en-US" sz="3600" b="0" i="0" dirty="0">
                <a:effectLst/>
              </a:rPr>
              <a:t> century jobs and careers (including entrepreneurship)</a:t>
            </a:r>
          </a:p>
          <a:p>
            <a:pPr marL="571500" indent="-571500">
              <a:buFont typeface="Arial" panose="020B0604020202020204" pitchFamily="34" charset="0"/>
              <a:buChar char="•"/>
            </a:pPr>
            <a:r>
              <a:rPr lang="en-US" sz="3600" dirty="0">
                <a:latin typeface="Source Sans Pro" panose="020B0503030403020204" pitchFamily="34" charset="0"/>
              </a:rPr>
              <a:t>Labor Market research </a:t>
            </a:r>
            <a:r>
              <a:rPr lang="en-US" sz="3600" dirty="0">
                <a:latin typeface="Source Sans Pro" panose="020B0503030403020204" pitchFamily="34" charset="0"/>
                <a:sym typeface="Wingdings" panose="05000000000000000000" pitchFamily="2" charset="2"/>
              </a:rPr>
              <a:t> </a:t>
            </a:r>
            <a:r>
              <a:rPr lang="en-US" sz="3600" dirty="0">
                <a:latin typeface="Source Sans Pro" panose="020B0503030403020204" pitchFamily="34" charset="0"/>
              </a:rPr>
              <a:t>R</a:t>
            </a:r>
            <a:r>
              <a:rPr lang="en-US" sz="3600" b="0" i="0" dirty="0">
                <a:effectLst/>
                <a:latin typeface="Source Sans Pro" panose="020B0503030403020204" pitchFamily="34" charset="0"/>
              </a:rPr>
              <a:t>esponsive to needs of employers to close regional employment gaps in supplying trained and skilled talent needed to propel local and regional economies and ecosystems.</a:t>
            </a:r>
            <a:endParaRPr lang="en-US" sz="3600" dirty="0"/>
          </a:p>
        </p:txBody>
      </p:sp>
    </p:spTree>
    <p:extLst>
      <p:ext uri="{BB962C8B-B14F-4D97-AF65-F5344CB8AC3E}">
        <p14:creationId xmlns:p14="http://schemas.microsoft.com/office/powerpoint/2010/main" val="302172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EA88-960C-4B9D-BBB1-F2BC54860958}"/>
              </a:ext>
            </a:extLst>
          </p:cNvPr>
          <p:cNvSpPr>
            <a:spLocks noGrp="1"/>
          </p:cNvSpPr>
          <p:nvPr>
            <p:ph type="ctrTitle"/>
          </p:nvPr>
        </p:nvSpPr>
        <p:spPr>
          <a:xfrm>
            <a:off x="323636" y="1222023"/>
            <a:ext cx="11609798" cy="5266108"/>
          </a:xfrm>
        </p:spPr>
        <p:txBody>
          <a:bodyPr anchor="t">
            <a:normAutofit/>
          </a:bodyPr>
          <a:lstStyle/>
          <a:p>
            <a:pPr algn="l"/>
            <a:r>
              <a:rPr lang="en-US" sz="3200" b="0" i="0" dirty="0">
                <a:effectLst/>
                <a:latin typeface="+mn-lt"/>
              </a:rPr>
              <a:t>California Adult Education Program (CAEP)</a:t>
            </a:r>
            <a:br>
              <a:rPr lang="en-US" sz="3200" b="0" i="0" dirty="0">
                <a:effectLst/>
                <a:latin typeface="+mn-lt"/>
              </a:rPr>
            </a:br>
            <a:r>
              <a:rPr lang="en-US" sz="3200" b="0" i="0" dirty="0">
                <a:effectLst/>
                <a:latin typeface="+mn-lt"/>
              </a:rPr>
              <a:t/>
            </a:r>
            <a:br>
              <a:rPr lang="en-US" sz="3200" b="0" i="0" dirty="0">
                <a:effectLst/>
                <a:latin typeface="+mn-lt"/>
              </a:rPr>
            </a:br>
            <a:r>
              <a:rPr lang="en-US" sz="3200" b="0" i="0" dirty="0">
                <a:effectLst/>
                <a:latin typeface="+mn-lt"/>
              </a:rPr>
              <a:t>California Apprenticeship Initiative (CAI)</a:t>
            </a:r>
            <a:r>
              <a:rPr lang="en-US" sz="3200" dirty="0">
                <a:latin typeface="+mn-lt"/>
              </a:rPr>
              <a:t/>
            </a:r>
            <a:br>
              <a:rPr lang="en-US" sz="3200" dirty="0">
                <a:latin typeface="+mn-lt"/>
              </a:rPr>
            </a:br>
            <a:r>
              <a:rPr lang="en-US" sz="3200" b="0" i="0" dirty="0">
                <a:effectLst/>
                <a:latin typeface="+mn-lt"/>
              </a:rPr>
              <a:t/>
            </a:r>
            <a:br>
              <a:rPr lang="en-US" sz="3200" b="0" i="0" dirty="0">
                <a:effectLst/>
                <a:latin typeface="+mn-lt"/>
              </a:rPr>
            </a:br>
            <a:r>
              <a:rPr lang="en-US" sz="3200" b="0" i="0" dirty="0">
                <a:effectLst/>
                <a:latin typeface="+mn-lt"/>
              </a:rPr>
              <a:t>Strengthening Career and Technical Education for the 21</a:t>
            </a:r>
            <a:r>
              <a:rPr lang="en-US" sz="3200" b="0" i="0" baseline="30000" dirty="0">
                <a:effectLst/>
                <a:latin typeface="+mn-lt"/>
              </a:rPr>
              <a:t>st</a:t>
            </a:r>
            <a:r>
              <a:rPr lang="en-US" sz="3200" b="0" i="0" dirty="0">
                <a:effectLst/>
                <a:latin typeface="+mn-lt"/>
              </a:rPr>
              <a:t> Century Act (Perkins V) &amp; Strong Workforce Program </a:t>
            </a:r>
            <a:r>
              <a:rPr lang="en-US" sz="3200" b="1" dirty="0"/>
              <a:t>(SWP)</a:t>
            </a:r>
            <a:r>
              <a:rPr lang="en-US" sz="3200" b="1" i="0" dirty="0">
                <a:effectLst/>
                <a:latin typeface="+mn-lt"/>
              </a:rPr>
              <a:t/>
            </a:r>
            <a:br>
              <a:rPr lang="en-US" sz="3200" b="1" i="0" dirty="0">
                <a:effectLst/>
                <a:latin typeface="+mn-lt"/>
              </a:rPr>
            </a:br>
            <a:r>
              <a:rPr lang="en-US" sz="3200" b="0" i="0" dirty="0">
                <a:effectLst/>
                <a:latin typeface="+mn-lt"/>
              </a:rPr>
              <a:t/>
            </a:r>
            <a:br>
              <a:rPr lang="en-US" sz="3200" b="0" i="0" dirty="0">
                <a:effectLst/>
                <a:latin typeface="+mn-lt"/>
              </a:rPr>
            </a:br>
            <a:r>
              <a:rPr lang="en-US" sz="3200" b="0" i="0" dirty="0">
                <a:effectLst/>
                <a:latin typeface="+mn-lt"/>
              </a:rPr>
              <a:t>Nursing</a:t>
            </a:r>
            <a:br>
              <a:rPr lang="en-US" sz="3200" b="0" i="0" dirty="0">
                <a:effectLst/>
                <a:latin typeface="+mn-lt"/>
              </a:rPr>
            </a:br>
            <a:r>
              <a:rPr lang="en-US" sz="3200" b="0" i="0" dirty="0">
                <a:effectLst/>
                <a:latin typeface="+mn-lt"/>
              </a:rPr>
              <a:t/>
            </a:r>
            <a:br>
              <a:rPr lang="en-US" sz="3200" b="0" i="0" dirty="0">
                <a:effectLst/>
                <a:latin typeface="+mn-lt"/>
              </a:rPr>
            </a:br>
            <a:r>
              <a:rPr lang="en-US" sz="3200" b="0" i="0" dirty="0">
                <a:effectLst/>
                <a:latin typeface="+mn-lt"/>
              </a:rPr>
              <a:t>Competency Based Education (CBE)</a:t>
            </a:r>
            <a:br>
              <a:rPr lang="en-US" sz="3200" b="0" i="0" dirty="0">
                <a:effectLst/>
                <a:latin typeface="+mn-lt"/>
              </a:rPr>
            </a:br>
            <a:endParaRPr lang="en-US" sz="3600" dirty="0">
              <a:latin typeface="Tw Cen MT" panose="020B0602020104020603" pitchFamily="34" charset="0"/>
            </a:endParaRPr>
          </a:p>
        </p:txBody>
      </p:sp>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436228"/>
            <a:ext cx="11897474" cy="802626"/>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D62810"/>
                </a:solidFill>
                <a:latin typeface="Abadi" panose="020B0604020104020204" pitchFamily="34" charset="0"/>
              </a:rPr>
              <a:t>Workforce and Economic Development Programs</a:t>
            </a:r>
            <a:r>
              <a:rPr lang="en-US" dirty="0">
                <a:latin typeface="Abadi" panose="020B0604020104020204" pitchFamily="34" charset="0"/>
              </a:rPr>
              <a:t/>
            </a:r>
            <a:br>
              <a:rPr lang="en-US" dirty="0">
                <a:latin typeface="Abadi" panose="020B0604020104020204" pitchFamily="34" charset="0"/>
              </a:rPr>
            </a:br>
            <a:endParaRPr lang="en-US" dirty="0">
              <a:latin typeface="Abadi" panose="020B0604020104020204" pitchFamily="34" charset="0"/>
            </a:endParaRPr>
          </a:p>
        </p:txBody>
      </p:sp>
      <p:pic>
        <p:nvPicPr>
          <p:cNvPr id="24" name="Picture 2">
            <a:extLst>
              <a:ext uri="{FF2B5EF4-FFF2-40B4-BE49-F238E27FC236}">
                <a16:creationId xmlns:a16="http://schemas.microsoft.com/office/drawing/2014/main" id="{707F0D0D-2594-4AE2-94E3-1549D5A9A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69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1E0FED08-03BC-4707-A6AE-5C73CDCDED10}"/>
              </a:ext>
            </a:extLst>
          </p:cNvPr>
          <p:cNvSpPr txBox="1">
            <a:spLocks/>
          </p:cNvSpPr>
          <p:nvPr/>
        </p:nvSpPr>
        <p:spPr>
          <a:xfrm>
            <a:off x="147263" y="435175"/>
            <a:ext cx="11897474" cy="8026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D62810"/>
                </a:solidFill>
                <a:latin typeface="Abadi" panose="020B0604020104020204" pitchFamily="34" charset="0"/>
              </a:rPr>
              <a:t>Key Industries and Emerging Sectors</a:t>
            </a:r>
            <a:endParaRPr lang="en-US" sz="3200" dirty="0">
              <a:latin typeface="Abadi" panose="020B0604020104020204" pitchFamily="34" charset="0"/>
            </a:endParaRPr>
          </a:p>
        </p:txBody>
      </p:sp>
      <p:pic>
        <p:nvPicPr>
          <p:cNvPr id="19" name="Picture 2" descr="image001">
            <a:extLst>
              <a:ext uri="{FF2B5EF4-FFF2-40B4-BE49-F238E27FC236}">
                <a16:creationId xmlns:a16="http://schemas.microsoft.com/office/drawing/2014/main" id="{FDCBB9F0-AC78-4F0E-BB49-07A4F11CC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687" y="1494004"/>
            <a:ext cx="8160626" cy="481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a:extLst>
              <a:ext uri="{FF2B5EF4-FFF2-40B4-BE49-F238E27FC236}">
                <a16:creationId xmlns:a16="http://schemas.microsoft.com/office/drawing/2014/main" id="{707F0D0D-2594-4AE2-94E3-1549D5A9A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2811" y="6056615"/>
            <a:ext cx="2423156" cy="81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8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C6CCB96-4C2F-4F93-8282-F375A80B763F}"/>
              </a:ext>
            </a:extLst>
          </p:cNvPr>
          <p:cNvGrpSpPr/>
          <p:nvPr/>
        </p:nvGrpSpPr>
        <p:grpSpPr>
          <a:xfrm>
            <a:off x="-1712" y="5507685"/>
            <a:ext cx="2453510" cy="1370006"/>
            <a:chOff x="-1712" y="5507685"/>
            <a:chExt cx="2453510" cy="1370006"/>
          </a:xfrm>
        </p:grpSpPr>
        <p:sp>
          <p:nvSpPr>
            <p:cNvPr id="11" name="Isosceles Triangle 10">
              <a:extLst>
                <a:ext uri="{FF2B5EF4-FFF2-40B4-BE49-F238E27FC236}">
                  <a16:creationId xmlns:a16="http://schemas.microsoft.com/office/drawing/2014/main" id="{663537B6-DB11-43B2-8F6A-B5F62D5543B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15CDF78-5A79-4FA8-9C87-0B8EF0611638}"/>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1A6205D-82E4-45C7-8FA5-CDC364F932CD}"/>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71F5532E-AFC2-4809-8A84-E0D25458D9A1}"/>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577B368-572A-4E85-B732-8E9E81ED12A2}"/>
              </a:ext>
            </a:extLst>
          </p:cNvPr>
          <p:cNvGrpSpPr/>
          <p:nvPr/>
        </p:nvGrpSpPr>
        <p:grpSpPr>
          <a:xfrm rot="10800000">
            <a:off x="9738490" y="0"/>
            <a:ext cx="2453510" cy="1370006"/>
            <a:chOff x="-1712" y="5507685"/>
            <a:chExt cx="2453510" cy="1370006"/>
          </a:xfrm>
        </p:grpSpPr>
        <p:sp>
          <p:nvSpPr>
            <p:cNvPr id="14" name="Isosceles Triangle 13">
              <a:extLst>
                <a:ext uri="{FF2B5EF4-FFF2-40B4-BE49-F238E27FC236}">
                  <a16:creationId xmlns:a16="http://schemas.microsoft.com/office/drawing/2014/main" id="{56981C06-6C2E-40C7-A869-01B17B409269}"/>
                </a:ext>
              </a:extLst>
            </p:cNvPr>
            <p:cNvSpPr/>
            <p:nvPr/>
          </p:nvSpPr>
          <p:spPr>
            <a:xfrm>
              <a:off x="0" y="5507685"/>
              <a:ext cx="2451798" cy="1365725"/>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43FFD527-0BA4-4038-8CD8-19898AF50FD5}"/>
                </a:ext>
              </a:extLst>
            </p:cNvPr>
            <p:cNvSpPr/>
            <p:nvPr/>
          </p:nvSpPr>
          <p:spPr>
            <a:xfrm>
              <a:off x="0" y="5665943"/>
              <a:ext cx="2120239" cy="12074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4F8DC59-3C90-48A7-AFDF-E7D19E782E54}"/>
                </a:ext>
              </a:extLst>
            </p:cNvPr>
            <p:cNvSpPr/>
            <p:nvPr/>
          </p:nvSpPr>
          <p:spPr>
            <a:xfrm>
              <a:off x="-1712" y="5851133"/>
              <a:ext cx="1840786" cy="1026558"/>
            </a:xfrm>
            <a:prstGeom prst="triangle">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D63756E5-3189-420C-9092-C00E19C4C14F}"/>
                </a:ext>
              </a:extLst>
            </p:cNvPr>
            <p:cNvSpPr/>
            <p:nvPr/>
          </p:nvSpPr>
          <p:spPr>
            <a:xfrm>
              <a:off x="1" y="6041204"/>
              <a:ext cx="1524000" cy="832207"/>
            </a:xfrm>
            <a:prstGeom prst="triangle">
              <a:avLst>
                <a:gd name="adj" fmla="val 0"/>
              </a:avLst>
            </a:prstGeom>
            <a:solidFill>
              <a:srgbClr val="D62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See the source image">
            <a:extLst>
              <a:ext uri="{FF2B5EF4-FFF2-40B4-BE49-F238E27FC236}">
                <a16:creationId xmlns:a16="http://schemas.microsoft.com/office/drawing/2014/main" id="{839A20F2-1775-4C3B-9CF1-E90BA1DC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4" y="6036924"/>
            <a:ext cx="1162630" cy="8073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707F0D0D-2594-4AE2-94E3-1549D5A9A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175" y="6036924"/>
            <a:ext cx="2423156" cy="8167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1DC5208-6752-4A50-9A17-541CBB619F52}"/>
              </a:ext>
            </a:extLst>
          </p:cNvPr>
          <p:cNvPicPr>
            <a:picLocks noChangeAspect="1"/>
          </p:cNvPicPr>
          <p:nvPr/>
        </p:nvPicPr>
        <p:blipFill>
          <a:blip r:embed="rId4"/>
          <a:stretch>
            <a:fillRect/>
          </a:stretch>
        </p:blipFill>
        <p:spPr>
          <a:xfrm>
            <a:off x="1224187" y="113534"/>
            <a:ext cx="8543669" cy="988958"/>
          </a:xfrm>
          <a:prstGeom prst="rect">
            <a:avLst/>
          </a:prstGeom>
        </p:spPr>
      </p:pic>
      <p:graphicFrame>
        <p:nvGraphicFramePr>
          <p:cNvPr id="21" name="Content Placeholder 3">
            <a:extLst>
              <a:ext uri="{FF2B5EF4-FFF2-40B4-BE49-F238E27FC236}">
                <a16:creationId xmlns:a16="http://schemas.microsoft.com/office/drawing/2014/main" id="{15E96E9D-8FE7-4E71-B4A7-90F057E924C7}"/>
              </a:ext>
            </a:extLst>
          </p:cNvPr>
          <p:cNvGraphicFramePr>
            <a:graphicFrameLocks/>
          </p:cNvGraphicFramePr>
          <p:nvPr>
            <p:extLst>
              <p:ext uri="{D42A27DB-BD31-4B8C-83A1-F6EECF244321}">
                <p14:modId xmlns:p14="http://schemas.microsoft.com/office/powerpoint/2010/main" val="667202118"/>
              </p:ext>
            </p:extLst>
          </p:nvPr>
        </p:nvGraphicFramePr>
        <p:xfrm>
          <a:off x="1225899" y="990952"/>
          <a:ext cx="8816413" cy="4860181"/>
        </p:xfrm>
        <a:graphic>
          <a:graphicData uri="http://schemas.openxmlformats.org/drawingml/2006/table">
            <a:tbl>
              <a:tblPr firstRow="1" bandRow="1"/>
              <a:tblGrid>
                <a:gridCol w="2206895">
                  <a:extLst>
                    <a:ext uri="{9D8B030D-6E8A-4147-A177-3AD203B41FA5}">
                      <a16:colId xmlns:a16="http://schemas.microsoft.com/office/drawing/2014/main" val="1183137163"/>
                    </a:ext>
                  </a:extLst>
                </a:gridCol>
                <a:gridCol w="1826674">
                  <a:extLst>
                    <a:ext uri="{9D8B030D-6E8A-4147-A177-3AD203B41FA5}">
                      <a16:colId xmlns:a16="http://schemas.microsoft.com/office/drawing/2014/main" val="4164956800"/>
                    </a:ext>
                  </a:extLst>
                </a:gridCol>
                <a:gridCol w="1826674">
                  <a:extLst>
                    <a:ext uri="{9D8B030D-6E8A-4147-A177-3AD203B41FA5}">
                      <a16:colId xmlns:a16="http://schemas.microsoft.com/office/drawing/2014/main" val="2855387097"/>
                    </a:ext>
                  </a:extLst>
                </a:gridCol>
                <a:gridCol w="1966524">
                  <a:extLst>
                    <a:ext uri="{9D8B030D-6E8A-4147-A177-3AD203B41FA5}">
                      <a16:colId xmlns:a16="http://schemas.microsoft.com/office/drawing/2014/main" val="1653364231"/>
                    </a:ext>
                  </a:extLst>
                </a:gridCol>
                <a:gridCol w="989646">
                  <a:extLst>
                    <a:ext uri="{9D8B030D-6E8A-4147-A177-3AD203B41FA5}">
                      <a16:colId xmlns:a16="http://schemas.microsoft.com/office/drawing/2014/main" val="844942973"/>
                    </a:ext>
                  </a:extLst>
                </a:gridCol>
              </a:tblGrid>
              <a:tr h="263313">
                <a:tc>
                  <a:txBody>
                    <a:bodyPr/>
                    <a:lstStyle/>
                    <a:p>
                      <a:pPr algn="l" fontAlgn="b">
                        <a:spcBef>
                          <a:spcPts val="0"/>
                        </a:spcBef>
                        <a:spcAft>
                          <a:spcPts val="0"/>
                        </a:spcAft>
                      </a:pPr>
                      <a:r>
                        <a:rPr lang="en-US" sz="1800" b="1" i="0" u="none" strike="noStrike">
                          <a:solidFill>
                            <a:srgbClr val="000000"/>
                          </a:solidFill>
                          <a:effectLst/>
                          <a:latin typeface="Tw Cen MT" panose="020B0602020104020603" pitchFamily="34" charset="0"/>
                        </a:rPr>
                        <a:t>Area Name</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1" i="0" u="none" strike="noStrike">
                          <a:solidFill>
                            <a:srgbClr val="000000"/>
                          </a:solidFill>
                          <a:effectLst/>
                          <a:latin typeface="Tw Cen MT" panose="020B0602020104020603" pitchFamily="34" charset="0"/>
                        </a:rPr>
                        <a:t>Labor Force</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1" i="0" u="none" strike="noStrike">
                          <a:solidFill>
                            <a:srgbClr val="000000"/>
                          </a:solidFill>
                          <a:effectLst/>
                          <a:latin typeface="Tw Cen MT" panose="020B0602020104020603" pitchFamily="34" charset="0"/>
                        </a:rPr>
                        <a:t>Employment</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1" i="0" u="none" strike="noStrike">
                          <a:solidFill>
                            <a:srgbClr val="000000"/>
                          </a:solidFill>
                          <a:effectLst/>
                          <a:latin typeface="Tw Cen MT" panose="020B0602020104020603" pitchFamily="34" charset="0"/>
                        </a:rPr>
                        <a:t>Unemployment</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1" i="0" u="none" strike="noStrike">
                          <a:solidFill>
                            <a:srgbClr val="000000"/>
                          </a:solidFill>
                          <a:effectLst/>
                          <a:latin typeface="Tw Cen MT" panose="020B0602020104020603" pitchFamily="34" charset="0"/>
                        </a:rPr>
                        <a:t>UI Rate</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361771951"/>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Alpine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dirty="0">
                          <a:solidFill>
                            <a:srgbClr val="000000"/>
                          </a:solidFill>
                          <a:effectLst/>
                          <a:latin typeface="Tw Cen MT" panose="020B0602020104020603" pitchFamily="34" charset="0"/>
                        </a:rPr>
                        <a:t>                550 </a:t>
                      </a:r>
                      <a:endParaRPr lang="en-US" sz="1800" b="0" i="0" u="none" strike="noStrike" dirty="0">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520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40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7%</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1270495882"/>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Amador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14,530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13,660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870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6%</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777798173"/>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Calaveras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20,800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19,610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1,180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6%</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1930616004"/>
                  </a:ext>
                </a:extLst>
              </a:tr>
              <a:tr h="263313">
                <a:tc>
                  <a:txBody>
                    <a:bodyPr/>
                    <a:lstStyle/>
                    <a:p>
                      <a:pPr algn="l" fontAlgn="b">
                        <a:spcBef>
                          <a:spcPts val="0"/>
                        </a:spcBef>
                        <a:spcAft>
                          <a:spcPts val="0"/>
                        </a:spcAft>
                      </a:pPr>
                      <a:r>
                        <a:rPr lang="en-US" sz="1800" b="0" i="0" u="none" strike="noStrike" dirty="0">
                          <a:solidFill>
                            <a:srgbClr val="000000"/>
                          </a:solidFill>
                          <a:effectLst/>
                          <a:latin typeface="Tw Cen MT" panose="020B0602020104020603" pitchFamily="34" charset="0"/>
                        </a:rPr>
                        <a:t>Fresno County</a:t>
                      </a:r>
                      <a:endParaRPr lang="en-US" sz="1800" b="0" i="0" u="none" strike="noStrike" dirty="0">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444,700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402,400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42,400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10%</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1344628630"/>
                  </a:ext>
                </a:extLst>
              </a:tr>
              <a:tr h="263313">
                <a:tc>
                  <a:txBody>
                    <a:bodyPr/>
                    <a:lstStyle/>
                    <a:p>
                      <a:pPr algn="l" fontAlgn="b">
                        <a:spcBef>
                          <a:spcPts val="0"/>
                        </a:spcBef>
                        <a:spcAft>
                          <a:spcPts val="0"/>
                        </a:spcAft>
                      </a:pPr>
                      <a:r>
                        <a:rPr lang="en-US" sz="1800" b="0" i="0" u="none" strike="noStrike" dirty="0">
                          <a:solidFill>
                            <a:srgbClr val="000000"/>
                          </a:solidFill>
                          <a:effectLst/>
                          <a:latin typeface="Tw Cen MT" panose="020B0602020104020603" pitchFamily="34" charset="0"/>
                        </a:rPr>
                        <a:t>Inyo County</a:t>
                      </a:r>
                      <a:endParaRPr lang="en-US" sz="1800" b="0" i="0" u="none" strike="noStrike" dirty="0">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8,860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8,390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470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5%</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2286050088"/>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Kern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388,100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347,700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40,400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10%</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2553888805"/>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Kings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57,200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51,400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5,700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10%</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2764249793"/>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Madera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61,100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55,400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5,700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9%</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1136690816"/>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Mariposa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7,570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7,050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520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7%</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1126371738"/>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Merced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114,300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dirty="0">
                          <a:solidFill>
                            <a:srgbClr val="000000"/>
                          </a:solidFill>
                          <a:effectLst/>
                          <a:latin typeface="Tw Cen MT" panose="020B0602020104020603" pitchFamily="34" charset="0"/>
                        </a:rPr>
                        <a:t>         102,200 </a:t>
                      </a:r>
                      <a:endParaRPr lang="en-US" sz="1800" b="0" i="0" u="none" strike="noStrike" dirty="0">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12,100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11%</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3254423626"/>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Mono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dirty="0">
                          <a:solidFill>
                            <a:srgbClr val="000000"/>
                          </a:solidFill>
                          <a:effectLst/>
                          <a:latin typeface="Tw Cen MT" panose="020B0602020104020603" pitchFamily="34" charset="0"/>
                        </a:rPr>
                        <a:t>             8,370 </a:t>
                      </a:r>
                      <a:endParaRPr lang="en-US" sz="1800" b="0" i="0" u="none" strike="noStrike" dirty="0">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7,920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450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5%</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3989310561"/>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San Joaquin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318,300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292,400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25,900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8%</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776664147"/>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Stanislaus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242,700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221,800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21,000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9%</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235923577"/>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Tulare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203,300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180,500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22,800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11%</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96321147"/>
                  </a:ext>
                </a:extLst>
              </a:tr>
              <a:tr h="263313">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Tuolumne County</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21,570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20,220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0" i="0" u="none" strike="noStrike">
                          <a:solidFill>
                            <a:srgbClr val="000000"/>
                          </a:solidFill>
                          <a:effectLst/>
                          <a:latin typeface="Tw Cen MT" panose="020B0602020104020603" pitchFamily="34" charset="0"/>
                        </a:rPr>
                        <a:t>               1,350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0" i="0" u="none" strike="noStrike">
                          <a:solidFill>
                            <a:srgbClr val="000000"/>
                          </a:solidFill>
                          <a:effectLst/>
                          <a:latin typeface="Tw Cen MT" panose="020B0602020104020603" pitchFamily="34" charset="0"/>
                        </a:rPr>
                        <a:t>6%</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746875644"/>
                  </a:ext>
                </a:extLst>
              </a:tr>
              <a:tr h="263313">
                <a:tc>
                  <a:txBody>
                    <a:bodyPr/>
                    <a:lstStyle/>
                    <a:p>
                      <a:pPr algn="ctr" fontAlgn="b">
                        <a:spcBef>
                          <a:spcPts val="0"/>
                        </a:spcBef>
                        <a:spcAft>
                          <a:spcPts val="0"/>
                        </a:spcAft>
                      </a:pPr>
                      <a:r>
                        <a:rPr lang="en-US" sz="1800" b="1" i="0" u="none" strike="noStrike">
                          <a:solidFill>
                            <a:srgbClr val="000000"/>
                          </a:solidFill>
                          <a:effectLst/>
                          <a:latin typeface="Tw Cen MT" panose="020B0602020104020603" pitchFamily="34" charset="0"/>
                        </a:rPr>
                        <a:t>TOTAL</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1" i="0" u="none" strike="noStrike">
                          <a:solidFill>
                            <a:srgbClr val="000000"/>
                          </a:solidFill>
                          <a:effectLst/>
                          <a:latin typeface="Tw Cen MT" panose="020B0602020104020603" pitchFamily="34" charset="0"/>
                        </a:rPr>
                        <a:t>      1,911,950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1" i="0" u="none" strike="noStrike">
                          <a:solidFill>
                            <a:srgbClr val="000000"/>
                          </a:solidFill>
                          <a:effectLst/>
                          <a:latin typeface="Tw Cen MT" panose="020B0602020104020603" pitchFamily="34" charset="0"/>
                        </a:rPr>
                        <a:t>      1,731,170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l" fontAlgn="b">
                        <a:spcBef>
                          <a:spcPts val="0"/>
                        </a:spcBef>
                        <a:spcAft>
                          <a:spcPts val="0"/>
                        </a:spcAft>
                      </a:pPr>
                      <a:r>
                        <a:rPr lang="en-US" sz="1800" b="1" i="0" u="none" strike="noStrike">
                          <a:solidFill>
                            <a:srgbClr val="000000"/>
                          </a:solidFill>
                          <a:effectLst/>
                          <a:latin typeface="Tw Cen MT" panose="020B0602020104020603" pitchFamily="34" charset="0"/>
                        </a:rPr>
                        <a:t>           180,880 </a:t>
                      </a:r>
                      <a:endParaRPr lang="en-US" sz="1800" b="0" i="0" u="none" strike="noStrike">
                        <a:effectLst/>
                        <a:latin typeface="Arial" panose="020B0604020202020204" pitchFamily="34" charset="0"/>
                      </a:endParaRPr>
                    </a:p>
                  </a:txBody>
                  <a:tcPr marL="11573" marR="11573" marT="11573" marB="0" anchor="b">
                    <a:lnL>
                      <a:noFill/>
                    </a:lnL>
                    <a:lnR>
                      <a:noFill/>
                    </a:lnR>
                    <a:lnT>
                      <a:noFill/>
                    </a:lnT>
                    <a:lnB>
                      <a:noFill/>
                    </a:lnB>
                  </a:tcPr>
                </a:tc>
                <a:tc>
                  <a:txBody>
                    <a:bodyPr/>
                    <a:lstStyle/>
                    <a:p>
                      <a:pPr algn="r" fontAlgn="b">
                        <a:spcBef>
                          <a:spcPts val="0"/>
                        </a:spcBef>
                        <a:spcAft>
                          <a:spcPts val="0"/>
                        </a:spcAft>
                      </a:pPr>
                      <a:r>
                        <a:rPr lang="en-US" sz="1800" b="1" i="0" u="none" strike="noStrike" dirty="0">
                          <a:solidFill>
                            <a:srgbClr val="000000"/>
                          </a:solidFill>
                          <a:effectLst/>
                          <a:latin typeface="Tw Cen MT" panose="020B0602020104020603" pitchFamily="34" charset="0"/>
                        </a:rPr>
                        <a:t>9%</a:t>
                      </a:r>
                      <a:endParaRPr lang="en-US" sz="1800" b="0" i="0" u="none" strike="noStrike" dirty="0">
                        <a:effectLst/>
                        <a:latin typeface="Arial" panose="020B0604020202020204" pitchFamily="34" charset="0"/>
                      </a:endParaRPr>
                    </a:p>
                  </a:txBody>
                  <a:tcPr marL="11573" marR="11573" marT="11573" marB="0" anchor="b">
                    <a:lnL>
                      <a:noFill/>
                    </a:lnL>
                    <a:lnR>
                      <a:noFill/>
                    </a:lnR>
                    <a:lnT>
                      <a:noFill/>
                    </a:lnT>
                    <a:lnB>
                      <a:noFill/>
                    </a:lnB>
                  </a:tcPr>
                </a:tc>
                <a:extLst>
                  <a:ext uri="{0D108BD9-81ED-4DB2-BD59-A6C34878D82A}">
                    <a16:rowId xmlns:a16="http://schemas.microsoft.com/office/drawing/2014/main" val="1199699455"/>
                  </a:ext>
                </a:extLst>
              </a:tr>
            </a:tbl>
          </a:graphicData>
        </a:graphic>
      </p:graphicFrame>
    </p:spTree>
    <p:extLst>
      <p:ext uri="{BB962C8B-B14F-4D97-AF65-F5344CB8AC3E}">
        <p14:creationId xmlns:p14="http://schemas.microsoft.com/office/powerpoint/2010/main" val="1858831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099F5FDE89EA40BA3C2BC51148EF53" ma:contentTypeVersion="12" ma:contentTypeDescription="Create a new document." ma:contentTypeScope="" ma:versionID="94fcc9fe890901bee862caa6f79c3aea">
  <xsd:schema xmlns:xsd="http://www.w3.org/2001/XMLSchema" xmlns:xs="http://www.w3.org/2001/XMLSchema" xmlns:p="http://schemas.microsoft.com/office/2006/metadata/properties" xmlns:ns3="0b1fd2ce-be47-40af-a854-d7ff8d310ba5" xmlns:ns4="585d49c8-389c-47bd-832a-51e0da33a897" targetNamespace="http://schemas.microsoft.com/office/2006/metadata/properties" ma:root="true" ma:fieldsID="a0e18919e904b02d07ced74cf1be5702" ns3:_="" ns4:_="">
    <xsd:import namespace="0b1fd2ce-be47-40af-a854-d7ff8d310ba5"/>
    <xsd:import namespace="585d49c8-389c-47bd-832a-51e0da33a89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fd2ce-be47-40af-a854-d7ff8d310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d49c8-389c-47bd-832a-51e0da33a8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0FAD12-AF7F-4465-8560-8854E5A665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1fd2ce-be47-40af-a854-d7ff8d310ba5"/>
    <ds:schemaRef ds:uri="585d49c8-389c-47bd-832a-51e0da33a8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D67321-6147-487F-828D-5180DB634E30}">
  <ds:schemaRefs>
    <ds:schemaRef ds:uri="http://schemas.microsoft.com/sharepoint/v3/contenttype/forms"/>
  </ds:schemaRefs>
</ds:datastoreItem>
</file>

<file path=customXml/itemProps3.xml><?xml version="1.0" encoding="utf-8"?>
<ds:datastoreItem xmlns:ds="http://schemas.openxmlformats.org/officeDocument/2006/customXml" ds:itemID="{D0D116F5-E4A9-4271-9A28-9CC9C65384DD}">
  <ds:schemaRefs>
    <ds:schemaRef ds:uri="http://schemas.openxmlformats.org/package/2006/metadata/core-properties"/>
    <ds:schemaRef ds:uri="0b1fd2ce-be47-40af-a854-d7ff8d310ba5"/>
    <ds:schemaRef ds:uri="http://schemas.microsoft.com/office/infopath/2007/PartnerControls"/>
    <ds:schemaRef ds:uri="http://purl.org/dc/terms/"/>
    <ds:schemaRef ds:uri="585d49c8-389c-47bd-832a-51e0da33a897"/>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239</TotalTime>
  <Words>829</Words>
  <Application>Microsoft Office PowerPoint</Application>
  <PresentationFormat>Widescreen</PresentationFormat>
  <Paragraphs>178</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Abadi</vt:lpstr>
      <vt:lpstr>Arial</vt:lpstr>
      <vt:lpstr>Calibri</vt:lpstr>
      <vt:lpstr>Calibri Light</vt:lpstr>
      <vt:lpstr>Cambria</vt:lpstr>
      <vt:lpstr>Source Sans Pro</vt:lpstr>
      <vt:lpstr>Tw Cen MT</vt:lpstr>
      <vt:lpstr>Wingdings</vt:lpstr>
      <vt:lpstr>Office Theme</vt:lpstr>
      <vt:lpstr>Bakersfield College Workforce &amp; Economic Development</vt:lpstr>
      <vt:lpstr>PowerPoint Presentation</vt:lpstr>
      <vt:lpstr>PowerPoint Presentation</vt:lpstr>
      <vt:lpstr>Our vision is to the point: making sure students from all backgrounds succeed in reaching their goals and improving their families and communities, eliminating achievement gaps once and for all. </vt:lpstr>
      <vt:lpstr>The success of California's workforce development rises and falls with the California Community Colleges. The CCCs are the primary system for delivering career technical education and workforce training to Californians, preparing individuals for skilled jobs in an ever-changing labor market. </vt:lpstr>
      <vt:lpstr> </vt:lpstr>
      <vt:lpstr>California Adult Education Program (CAEP)  California Apprenticeship Initiative (CAI)  Strengthening Career and Technical Education for the 21st Century Act (Perkins V) &amp; Strong Workforce Program (SWP)  Nursing  Competency Based Education (CBE)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Bakersfield College Workforce &amp; Economic Development</dc:title>
  <dc:creator>Emmanuel Mourtzanos</dc:creator>
  <cp:lastModifiedBy>Debra Anderson</cp:lastModifiedBy>
  <cp:revision>13</cp:revision>
  <dcterms:created xsi:type="dcterms:W3CDTF">2021-10-03T05:18:50Z</dcterms:created>
  <dcterms:modified xsi:type="dcterms:W3CDTF">2021-10-08T14:36:02Z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0x010100E3099F5FDE89EA40BA3C2BC51148EF53</vt:lpwstr>
  </property>
</Properties>
</file>