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5" r:id="rId6"/>
    <p:sldId id="266" r:id="rId7"/>
    <p:sldId id="267" r:id="rId8"/>
    <p:sldId id="270" r:id="rId9"/>
    <p:sldId id="271" r:id="rId10"/>
    <p:sldId id="272" r:id="rId11"/>
    <p:sldId id="268" r:id="rId12"/>
    <p:sldId id="273" r:id="rId13"/>
    <p:sldId id="263" r:id="rId14"/>
    <p:sldId id="256" r:id="rId15"/>
    <p:sldId id="257" r:id="rId16"/>
    <p:sldId id="264" r:id="rId17"/>
    <p:sldId id="258" r:id="rId18"/>
    <p:sldId id="259" r:id="rId19"/>
    <p:sldId id="260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4E50-F5F3-4468-9D3A-91E429F8C59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6CFE-374F-4DDC-B500-27867AFEF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4E50-F5F3-4468-9D3A-91E429F8C59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6CFE-374F-4DDC-B500-27867AFEF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5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4E50-F5F3-4468-9D3A-91E429F8C59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6CFE-374F-4DDC-B500-27867AFEF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4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4E50-F5F3-4468-9D3A-91E429F8C59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6CFE-374F-4DDC-B500-27867AFEF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4E50-F5F3-4468-9D3A-91E429F8C59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6CFE-374F-4DDC-B500-27867AFEF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4E50-F5F3-4468-9D3A-91E429F8C59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6CFE-374F-4DDC-B500-27867AFEF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4E50-F5F3-4468-9D3A-91E429F8C59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6CFE-374F-4DDC-B500-27867AFEF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8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4E50-F5F3-4468-9D3A-91E429F8C59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6CFE-374F-4DDC-B500-27867AFEF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7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4E50-F5F3-4468-9D3A-91E429F8C59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6CFE-374F-4DDC-B500-27867AFEF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4E50-F5F3-4468-9D3A-91E429F8C59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6CFE-374F-4DDC-B500-27867AFEF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4E50-F5F3-4468-9D3A-91E429F8C59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6CFE-374F-4DDC-B500-27867AFEF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0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4E50-F5F3-4468-9D3A-91E429F8C59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6CFE-374F-4DDC-B500-27867AFEF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rntechlib.org/p/115928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Bakersfield College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Planning for 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Summer and Fall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2900" b="1" dirty="0" err="1">
                <a:latin typeface="Cambria" panose="02040503050406030204" pitchFamily="18" charset="0"/>
                <a:ea typeface="Cambria" panose="02040503050406030204" pitchFamily="18" charset="0"/>
              </a:rPr>
              <a:t>Zav</a:t>
            </a:r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</a:rPr>
              <a:t> Dadabhoy, Vice President, Student Affairs</a:t>
            </a:r>
          </a:p>
          <a:p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</a:rPr>
              <a:t>Mike Giacomini, Vice President, Finance &amp; Administrative Services</a:t>
            </a:r>
          </a:p>
          <a:p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</a:rPr>
              <a:t>Billie Jo Rice, Vice President, Instruction 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Presentation for College Council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April 16, 2020</a:t>
            </a:r>
          </a:p>
        </p:txBody>
      </p:sp>
    </p:spTree>
    <p:extLst>
      <p:ext uri="{BB962C8B-B14F-4D97-AF65-F5344CB8AC3E}">
        <p14:creationId xmlns:p14="http://schemas.microsoft.com/office/powerpoint/2010/main" val="3684822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Finance &amp; </a:t>
            </a:r>
            <a:b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Administrative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Mike Giacomini</a:t>
            </a:r>
          </a:p>
        </p:txBody>
      </p:sp>
    </p:spTree>
    <p:extLst>
      <p:ext uri="{BB962C8B-B14F-4D97-AF65-F5344CB8AC3E}">
        <p14:creationId xmlns:p14="http://schemas.microsoft.com/office/powerpoint/2010/main" val="301922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16644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 &amp; 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85848"/>
            <a:ext cx="9144000" cy="3699642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Working with Instruction to plan an appropriate sanitation schedule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Looking to minimize students, staff and faculty on campus as we incrementally come back to campus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This also means continuing to consolidate buildings so the custodians can focus on the heightened cleaning schedule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Sanitation will need to be a combined classroom management and M&amp;O tag team to effectively reduce potentiality of any transmission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M&amp;O is actively procuring the necessary supplies for this transition to be successful</a:t>
            </a:r>
          </a:p>
        </p:txBody>
      </p:sp>
    </p:spTree>
    <p:extLst>
      <p:ext uri="{BB962C8B-B14F-4D97-AF65-F5344CB8AC3E}">
        <p14:creationId xmlns:p14="http://schemas.microsoft.com/office/powerpoint/2010/main" val="157294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7356"/>
            <a:ext cx="9144000" cy="916644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Food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50124"/>
            <a:ext cx="9144000" cy="1891862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Continues to do professional development, menu development and planning for the new Dining Commons once the Campus Center construction is complete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Will incrementally come back to campus with our summer enrollment as staff, faculty and student numbers begin to warrant it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3668110"/>
            <a:ext cx="9144000" cy="9166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Campus Safety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584754"/>
            <a:ext cx="9144000" cy="189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Continues to protect our campus locations and do professional development through the stay at home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Will incrementally ramp up day time coverage as staff, faculty and student numbers begin to warrant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4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Billie Jo Rice</a:t>
            </a:r>
          </a:p>
        </p:txBody>
      </p:sp>
    </p:spTree>
    <p:extLst>
      <p:ext uri="{BB962C8B-B14F-4D97-AF65-F5344CB8AC3E}">
        <p14:creationId xmlns:p14="http://schemas.microsoft.com/office/powerpoint/2010/main" val="647419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6873-E599-47A4-BCEF-A15410E5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VPI: Spring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E8C8C-B459-47F7-AC4B-8D184C1DD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442720"/>
            <a:ext cx="10652760" cy="50501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Balance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Maintain health and safety of students, faculty, and staff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Meet student need to complete their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courses</a:t>
            </a:r>
          </a:p>
          <a:p>
            <a:pPr lvl="1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24 Hard-to-Convert Courses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NURS, MEDS, ELET, WELD, EMTC</a:t>
            </a: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Social Distancing Guidelines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C71D8-8178-46B9-A1B9-D0ED32F33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65" y="4843762"/>
            <a:ext cx="9931910" cy="146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3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EA51-8F05-4C14-B8FD-D6FA371C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VPI: Summer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7C57-C096-4D5E-B07D-848A6CEF0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Balance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Mission: Meet student need to complete their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programs 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Maintain health and safety of students, faculty, and staff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833 Courses – 97% online – 24 hard-to-convert courses 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MEDS, NURS, RADT, ADMJ, CADM, EMTC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Summer Schedule is not finalized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Anticipate will hover around 90% online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Anticipate additions of hard-to-convert courses (e.g., AUTO)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73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06C3-2CF2-45EA-9FDC-DB6302C8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VPI: Fall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17C3-653A-4054-A907-29E031016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680"/>
            <a:ext cx="10515600" cy="486664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Balance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Mission: Meet student need to complete their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programs 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Maintain health and safety of students, faculty, and staff</a:t>
            </a:r>
          </a:p>
          <a:p>
            <a:pPr marL="457200" lvl="1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Seeking Faculty Volunteers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Two 8-week sessions (online, hybrid, or face-to-face)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BC Online – Flexible (asynchronous)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BC Online – Scheduled (synchronous)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Hybrid</a:t>
            </a:r>
          </a:p>
          <a:p>
            <a:pPr lvl="1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Fall Schedule in not Finalized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Students are being messaged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0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B0C7-4D64-4DDF-B131-F3650F15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VPI: Ongoing 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11B4-2D75-449A-87A0-95BFF6073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CCCCO DE Blanket Addendum</a:t>
            </a:r>
          </a:p>
          <a:p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ACCJC Substantive Change Report</a:t>
            </a:r>
          </a:p>
          <a:p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Transfer Institutions</a:t>
            </a:r>
          </a:p>
          <a:p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Accommodations/Accessibility</a:t>
            </a:r>
          </a:p>
          <a:p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Continued Academic Technology Trainings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Canvas, Zoom,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Labster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Pedagogy </a:t>
            </a:r>
          </a:p>
        </p:txBody>
      </p:sp>
    </p:spTree>
    <p:extLst>
      <p:ext uri="{BB962C8B-B14F-4D97-AF65-F5344CB8AC3E}">
        <p14:creationId xmlns:p14="http://schemas.microsoft.com/office/powerpoint/2010/main" val="309583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 Affairs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Dr. Zav Dadabhoy</a:t>
            </a:r>
          </a:p>
        </p:txBody>
      </p:sp>
    </p:spTree>
    <p:extLst>
      <p:ext uri="{BB962C8B-B14F-4D97-AF65-F5344CB8AC3E}">
        <p14:creationId xmlns:p14="http://schemas.microsoft.com/office/powerpoint/2010/main" val="227697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EA51-8F05-4C14-B8FD-D6FA371C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Reflections – Herculean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7C57-C096-4D5E-B07D-848A6CEF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 got a “jump” on the Stay-at-Home Order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Focus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Planning and Preparation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Training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Gathering &amp; Deploying Resources</a:t>
            </a:r>
          </a:p>
          <a:p>
            <a:pPr lvl="1"/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A41BD-C5C4-C64B-A972-0CEC3B280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152" y="3717561"/>
            <a:ext cx="7081929" cy="3140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08D4F7-9A9F-ED45-B847-2CF5BD177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9" y="5448327"/>
            <a:ext cx="2667000" cy="147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592CDB-05FA-0348-BC8E-BB1CE58F4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481" y="4609464"/>
            <a:ext cx="1604872" cy="224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EA51-8F05-4C14-B8FD-D6FA371C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Phases of Student Affairs’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7C57-C096-4D5E-B07D-848A6CEF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Transition to mobile/remote work environment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Laptops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Remote Access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Communication Systems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Remote Work Plan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Accountability Measures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+ Community!</a:t>
            </a:r>
          </a:p>
          <a:p>
            <a:pPr lvl="1"/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Support for Instruction &amp; Learning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 Needs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MEDS, NURS, RADT, ADMJ, CADM, EMTC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3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EA51-8F05-4C14-B8FD-D6FA371C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Phases of Student Affairs’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7C57-C096-4D5E-B07D-848A6CEF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numCol="1"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 Needs</a:t>
            </a:r>
          </a:p>
          <a:p>
            <a:pPr marL="457200" lvl="1" indent="0">
              <a:buNone/>
            </a:pPr>
            <a:r>
              <a:rPr lang="en-US" sz="2800" i="1" dirty="0">
                <a:latin typeface="Cambria" panose="02040503050406030204" pitchFamily="18" charset="0"/>
              </a:rPr>
              <a:t>My Opinion</a:t>
            </a:r>
          </a:p>
          <a:p>
            <a:pPr marL="457200" lvl="1" indent="0">
              <a:buNone/>
            </a:pPr>
            <a:r>
              <a:rPr lang="en-US" sz="2800" i="1" dirty="0">
                <a:latin typeface="Cambria" panose="02040503050406030204" pitchFamily="18" charset="0"/>
              </a:rPr>
              <a:t>As a collective, what we had is a piecemeal approach to online services. </a:t>
            </a:r>
          </a:p>
          <a:p>
            <a:pPr marL="457200" lvl="1" indent="0">
              <a:buNone/>
            </a:pPr>
            <a:r>
              <a:rPr lang="en-US" sz="2800" i="1" dirty="0">
                <a:latin typeface="Cambria" panose="020405030504060302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sz="2800" i="1" dirty="0">
                <a:latin typeface="Cambria" panose="02040503050406030204" pitchFamily="18" charset="0"/>
              </a:rPr>
              <a:t>Each department has gallantly assumed an entrepreneurial approach and done the best job they can with the resources available to them. </a:t>
            </a:r>
            <a:endParaRPr lang="en-US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EA51-8F05-4C14-B8FD-D6FA371C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Phases of Student Affairs’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7C57-C096-4D5E-B07D-848A6CEF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numCol="1"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 Needs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Financial</a:t>
            </a:r>
          </a:p>
          <a:p>
            <a:pPr lvl="2"/>
            <a:r>
              <a:rPr lang="en-US" dirty="0">
                <a:latin typeface="Cambria" panose="02040503050406030204" pitchFamily="18" charset="0"/>
              </a:rPr>
              <a:t>Refunds</a:t>
            </a:r>
          </a:p>
          <a:p>
            <a:pPr lvl="2"/>
            <a:r>
              <a:rPr lang="en-US" dirty="0">
                <a:latin typeface="Cambria" panose="02040503050406030204" pitchFamily="18" charset="0"/>
              </a:rPr>
              <a:t>Grants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Food Insecurity/Pantry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Laptops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“EW”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Answers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Refining our Online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4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EA51-8F05-4C14-B8FD-D6FA371C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Phases of Student Affairs’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7C57-C096-4D5E-B07D-848A6CEF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numCol="1"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Refining our work:  How do faculty and STUDENTS interact with our services?</a:t>
            </a:r>
          </a:p>
          <a:p>
            <a:pPr lvl="1"/>
            <a:r>
              <a:rPr lang="en-US" b="1" dirty="0">
                <a:latin typeface="Cambria" panose="02040503050406030204" pitchFamily="18" charset="0"/>
              </a:rPr>
              <a:t>Front Counter (Walk Up) and In Person</a:t>
            </a:r>
          </a:p>
          <a:p>
            <a:pPr lvl="1"/>
            <a:r>
              <a:rPr lang="en-US" b="1" dirty="0">
                <a:latin typeface="Cambria" panose="02040503050406030204" pitchFamily="18" charset="0"/>
              </a:rPr>
              <a:t>Telephone</a:t>
            </a:r>
          </a:p>
          <a:p>
            <a:pPr lvl="1"/>
            <a:r>
              <a:rPr lang="en-US" b="1" dirty="0">
                <a:latin typeface="Cambria" panose="02040503050406030204" pitchFamily="18" charset="0"/>
              </a:rPr>
              <a:t>Email</a:t>
            </a:r>
          </a:p>
          <a:p>
            <a:pPr lvl="1"/>
            <a:r>
              <a:rPr lang="en-US" b="1" dirty="0">
                <a:latin typeface="Cambria" panose="02040503050406030204" pitchFamily="18" charset="0"/>
              </a:rPr>
              <a:t>Web </a:t>
            </a:r>
          </a:p>
          <a:p>
            <a:pPr lvl="1"/>
            <a:endParaRPr lang="en-US" b="1" dirty="0">
              <a:latin typeface="Cambria" panose="02040503050406030204" pitchFamily="18" charset="0"/>
            </a:endParaRPr>
          </a:p>
          <a:p>
            <a:pPr lvl="1"/>
            <a:endParaRPr lang="en-US" b="1" dirty="0">
              <a:latin typeface="Cambria" panose="02040503050406030204" pitchFamily="18" charset="0"/>
            </a:endParaRPr>
          </a:p>
          <a:p>
            <a:pPr lvl="1"/>
            <a:endParaRPr lang="en-US" b="1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63668-5401-9141-9F5D-E12E3532A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421" y="3016251"/>
            <a:ext cx="7340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3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EA51-8F05-4C14-B8FD-D6FA371C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Back 2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7C57-C096-4D5E-B07D-848A6CEF0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latin typeface="Cambria" panose="02040503050406030204" pitchFamily="18" charset="0"/>
              </a:rPr>
              <a:t>Dadabhoy, Z. </a:t>
            </a:r>
            <a:r>
              <a:rPr lang="en-US" sz="2400" i="1" dirty="0">
                <a:solidFill>
                  <a:srgbClr val="C00000"/>
                </a:solidFill>
                <a:latin typeface="Cambria" panose="02040503050406030204" pitchFamily="18" charset="0"/>
              </a:rPr>
              <a:t>From student affairs pedagogies to online practice: </a:t>
            </a:r>
            <a:r>
              <a:rPr lang="en-US" sz="2400" i="1" dirty="0">
                <a:latin typeface="Cambria" panose="02040503050406030204" pitchFamily="18" charset="0"/>
              </a:rPr>
              <a:t>Developing a didactic collegiate portal rooted in student affairs paradigm</a:t>
            </a:r>
            <a:r>
              <a:rPr lang="en-US" sz="2400" dirty="0">
                <a:latin typeface="Cambria" panose="02040503050406030204" pitchFamily="18" charset="0"/>
              </a:rPr>
              <a:t>. Doctor of Philosophy dissertation, University of Colorado at Denver. </a:t>
            </a:r>
          </a:p>
          <a:p>
            <a:r>
              <a:rPr lang="en-US" sz="2400" dirty="0">
                <a:latin typeface="Cambria" panose="02040503050406030204" pitchFamily="18" charset="0"/>
              </a:rPr>
              <a:t>Retrieved April 16, 2020 from  </a:t>
            </a:r>
            <a:r>
              <a:rPr lang="en-US" sz="2400" dirty="0">
                <a:latin typeface="Cambria" panose="02040503050406030204" pitchFamily="18" charset="0"/>
                <a:hlinkClick r:id="rId2"/>
              </a:rPr>
              <a:t>https://www.learntechlib.org/p/115928/</a:t>
            </a:r>
            <a:r>
              <a:rPr lang="en-US" sz="2400" dirty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2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EA51-8F05-4C14-B8FD-D6FA371C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My Current Foci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7C57-C096-4D5E-B07D-848A6CEF0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Taking care of our students</a:t>
            </a:r>
          </a:p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Enrollment</a:t>
            </a:r>
          </a:p>
          <a:p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Budget and Funding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14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5E8AEF926D74FAFCA4F72426BAA30" ma:contentTypeVersion="13" ma:contentTypeDescription="Create a new document." ma:contentTypeScope="" ma:versionID="3ab079fbe3fb1b08067dc913b7664af7">
  <xsd:schema xmlns:xsd="http://www.w3.org/2001/XMLSchema" xmlns:xs="http://www.w3.org/2001/XMLSchema" xmlns:p="http://schemas.microsoft.com/office/2006/metadata/properties" xmlns:ns3="2408d221-25fa-45ff-b065-2f23c2e1b43c" xmlns:ns4="607891c9-efe9-46ba-9893-66da2e6d341b" targetNamespace="http://schemas.microsoft.com/office/2006/metadata/properties" ma:root="true" ma:fieldsID="4f5e8824f82816eac76a089c131a24da" ns3:_="" ns4:_="">
    <xsd:import namespace="2408d221-25fa-45ff-b065-2f23c2e1b43c"/>
    <xsd:import namespace="607891c9-efe9-46ba-9893-66da2e6d34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08d221-25fa-45ff-b065-2f23c2e1b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891c9-efe9-46ba-9893-66da2e6d34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6B31-441B-401D-98B7-4C1D5635ADE3}">
  <ds:schemaRefs>
    <ds:schemaRef ds:uri="607891c9-efe9-46ba-9893-66da2e6d341b"/>
    <ds:schemaRef ds:uri="2408d221-25fa-45ff-b065-2f23c2e1b43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9EF72E-941F-4F56-9635-6B3A46C15C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1C4080-D3B0-4BC4-97A7-7DDA92EE5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08d221-25fa-45ff-b065-2f23c2e1b43c"/>
    <ds:schemaRef ds:uri="607891c9-efe9-46ba-9893-66da2e6d34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591</Words>
  <Application>Microsoft Office PowerPoint</Application>
  <PresentationFormat>Widescreen</PresentationFormat>
  <Paragraphs>130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Office Theme</vt:lpstr>
      <vt:lpstr>Bakersfield College Planning for  Summer and Fall 2020</vt:lpstr>
      <vt:lpstr>Student Affairs</vt:lpstr>
      <vt:lpstr>Reflections – Herculean Transition</vt:lpstr>
      <vt:lpstr>Phases of Student Affairs’ Transformation</vt:lpstr>
      <vt:lpstr>Phases of Student Affairs’ Transformation</vt:lpstr>
      <vt:lpstr>Phases of Student Affairs’ Transformation</vt:lpstr>
      <vt:lpstr>Phases of Student Affairs’ Transformation</vt:lpstr>
      <vt:lpstr>Back 2 the Future</vt:lpstr>
      <vt:lpstr>My Current Foci</vt:lpstr>
      <vt:lpstr>Finance &amp;  Administrative Services</vt:lpstr>
      <vt:lpstr>M &amp; O</vt:lpstr>
      <vt:lpstr>Food Services</vt:lpstr>
      <vt:lpstr>Instruction</vt:lpstr>
      <vt:lpstr>VPI: Spring Semester</vt:lpstr>
      <vt:lpstr>VPI: Summer Planning</vt:lpstr>
      <vt:lpstr>VPI: Fall Planning</vt:lpstr>
      <vt:lpstr>VPI: Ongoing Conversations</vt:lpstr>
    </vt:vector>
  </TitlesOfParts>
  <Company>Bakersfield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&amp; O</dc:title>
  <dc:creator>Mike Giacomini</dc:creator>
  <cp:lastModifiedBy>Jennifer Serratt</cp:lastModifiedBy>
  <cp:revision>20</cp:revision>
  <dcterms:created xsi:type="dcterms:W3CDTF">2020-04-16T00:25:36Z</dcterms:created>
  <dcterms:modified xsi:type="dcterms:W3CDTF">2020-04-16T19:18:32Z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0x0101008035E8AEF926D74FAFCA4F72426BAA30</vt:lpwstr>
  </property>
</Properties>
</file>