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320" r:id="rId6"/>
    <p:sldId id="331" r:id="rId7"/>
    <p:sldId id="330" r:id="rId8"/>
    <p:sldId id="332" r:id="rId9"/>
    <p:sldId id="333" r:id="rId10"/>
    <p:sldId id="329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202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070" autoAdjust="0"/>
  </p:normalViewPr>
  <p:slideViewPr>
    <p:cSldViewPr>
      <p:cViewPr varScale="1">
        <p:scale>
          <a:sx n="52" d="100"/>
          <a:sy n="52" d="100"/>
        </p:scale>
        <p:origin x="1694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Coston" userId="11ab3536-91fa-45f8-8ef1-f61578d8357b" providerId="ADAL" clId="{EDBD90BA-1B39-43A5-B8AF-11ABF1E9149F}"/>
    <pc:docChg chg="undo custSel addSld delSld modSld">
      <pc:chgData name="Todd Coston" userId="11ab3536-91fa-45f8-8ef1-f61578d8357b" providerId="ADAL" clId="{EDBD90BA-1B39-43A5-B8AF-11ABF1E9149F}" dt="2020-02-06T01:42:02.914" v="274" actId="931"/>
      <pc:docMkLst>
        <pc:docMk/>
      </pc:docMkLst>
      <pc:sldChg chg="modSp modNotesTx">
        <pc:chgData name="Todd Coston" userId="11ab3536-91fa-45f8-8ef1-f61578d8357b" providerId="ADAL" clId="{EDBD90BA-1B39-43A5-B8AF-11ABF1E9149F}" dt="2020-02-06T01:11:36.966" v="173" actId="20577"/>
        <pc:sldMkLst>
          <pc:docMk/>
          <pc:sldMk cId="3211147119" sldId="256"/>
        </pc:sldMkLst>
        <pc:spChg chg="mod">
          <ac:chgData name="Todd Coston" userId="11ab3536-91fa-45f8-8ef1-f61578d8357b" providerId="ADAL" clId="{EDBD90BA-1B39-43A5-B8AF-11ABF1E9149F}" dt="2020-02-05T23:20:00.474" v="32" actId="20577"/>
          <ac:spMkLst>
            <pc:docMk/>
            <pc:sldMk cId="3211147119" sldId="256"/>
            <ac:spMk id="3" creationId="{00000000-0000-0000-0000-000000000000}"/>
          </ac:spMkLst>
        </pc:spChg>
        <pc:spChg chg="mod">
          <ac:chgData name="Todd Coston" userId="11ab3536-91fa-45f8-8ef1-f61578d8357b" providerId="ADAL" clId="{EDBD90BA-1B39-43A5-B8AF-11ABF1E9149F}" dt="2020-02-05T23:20:12.002" v="39" actId="20577"/>
          <ac:spMkLst>
            <pc:docMk/>
            <pc:sldMk cId="3211147119" sldId="256"/>
            <ac:spMk id="5" creationId="{00000000-0000-0000-0000-000000000000}"/>
          </ac:spMkLst>
        </pc:spChg>
      </pc:sldChg>
      <pc:sldChg chg="modSp">
        <pc:chgData name="Todd Coston" userId="11ab3536-91fa-45f8-8ef1-f61578d8357b" providerId="ADAL" clId="{EDBD90BA-1B39-43A5-B8AF-11ABF1E9149F}" dt="2020-02-06T01:13:02.622" v="182" actId="20577"/>
        <pc:sldMkLst>
          <pc:docMk/>
          <pc:sldMk cId="1186671389" sldId="313"/>
        </pc:sldMkLst>
        <pc:spChg chg="mod">
          <ac:chgData name="Todd Coston" userId="11ab3536-91fa-45f8-8ef1-f61578d8357b" providerId="ADAL" clId="{EDBD90BA-1B39-43A5-B8AF-11ABF1E9149F}" dt="2020-02-06T01:13:02.622" v="182" actId="20577"/>
          <ac:spMkLst>
            <pc:docMk/>
            <pc:sldMk cId="1186671389" sldId="313"/>
            <ac:spMk id="7" creationId="{00000000-0000-0000-0000-000000000000}"/>
          </ac:spMkLst>
        </pc:spChg>
      </pc:sldChg>
      <pc:sldChg chg="modSp">
        <pc:chgData name="Todd Coston" userId="11ab3536-91fa-45f8-8ef1-f61578d8357b" providerId="ADAL" clId="{EDBD90BA-1B39-43A5-B8AF-11ABF1E9149F}" dt="2020-02-06T01:12:03.983" v="177" actId="113"/>
        <pc:sldMkLst>
          <pc:docMk/>
          <pc:sldMk cId="385059163" sldId="320"/>
        </pc:sldMkLst>
        <pc:spChg chg="mod">
          <ac:chgData name="Todd Coston" userId="11ab3536-91fa-45f8-8ef1-f61578d8357b" providerId="ADAL" clId="{EDBD90BA-1B39-43A5-B8AF-11ABF1E9149F}" dt="2020-02-06T01:12:03.983" v="177" actId="113"/>
          <ac:spMkLst>
            <pc:docMk/>
            <pc:sldMk cId="385059163" sldId="320"/>
            <ac:spMk id="3" creationId="{00000000-0000-0000-0000-000000000000}"/>
          </ac:spMkLst>
        </pc:spChg>
      </pc:sldChg>
      <pc:sldChg chg="addSp delSp modSp">
        <pc:chgData name="Todd Coston" userId="11ab3536-91fa-45f8-8ef1-f61578d8357b" providerId="ADAL" clId="{EDBD90BA-1B39-43A5-B8AF-11ABF1E9149F}" dt="2020-02-06T01:42:02.914" v="274" actId="931"/>
        <pc:sldMkLst>
          <pc:docMk/>
          <pc:sldMk cId="2894725365" sldId="322"/>
        </pc:sldMkLst>
        <pc:picChg chg="add del mod">
          <ac:chgData name="Todd Coston" userId="11ab3536-91fa-45f8-8ef1-f61578d8357b" providerId="ADAL" clId="{EDBD90BA-1B39-43A5-B8AF-11ABF1E9149F}" dt="2020-02-06T01:07:01.158" v="114" actId="931"/>
          <ac:picMkLst>
            <pc:docMk/>
            <pc:sldMk cId="2894725365" sldId="322"/>
            <ac:picMk id="3" creationId="{325FD575-59FD-4CDA-BBA4-7EDDEC2FC809}"/>
          </ac:picMkLst>
        </pc:picChg>
        <pc:picChg chg="add mod">
          <ac:chgData name="Todd Coston" userId="11ab3536-91fa-45f8-8ef1-f61578d8357b" providerId="ADAL" clId="{EDBD90BA-1B39-43A5-B8AF-11ABF1E9149F}" dt="2020-02-06T01:42:02.914" v="274" actId="931"/>
          <ac:picMkLst>
            <pc:docMk/>
            <pc:sldMk cId="2894725365" sldId="322"/>
            <ac:picMk id="3" creationId="{67F46F55-0BFB-48A1-8D08-920B7A9068A3}"/>
          </ac:picMkLst>
        </pc:picChg>
        <pc:picChg chg="add del mod">
          <ac:chgData name="Todd Coston" userId="11ab3536-91fa-45f8-8ef1-f61578d8357b" providerId="ADAL" clId="{EDBD90BA-1B39-43A5-B8AF-11ABF1E9149F}" dt="2020-02-06T01:41:48.430" v="273" actId="478"/>
          <ac:picMkLst>
            <pc:docMk/>
            <pc:sldMk cId="2894725365" sldId="322"/>
            <ac:picMk id="4" creationId="{00000000-0000-0000-0000-000000000000}"/>
          </ac:picMkLst>
        </pc:picChg>
        <pc:picChg chg="add del mod">
          <ac:chgData name="Todd Coston" userId="11ab3536-91fa-45f8-8ef1-f61578d8357b" providerId="ADAL" clId="{EDBD90BA-1B39-43A5-B8AF-11ABF1E9149F}" dt="2020-02-06T01:07:30.929" v="116" actId="931"/>
          <ac:picMkLst>
            <pc:docMk/>
            <pc:sldMk cId="2894725365" sldId="322"/>
            <ac:picMk id="6" creationId="{3F6B8100-306B-45B9-80B6-E00E1705F96F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7:55.879" v="119" actId="931"/>
        <pc:sldMkLst>
          <pc:docMk/>
          <pc:sldMk cId="3222036721" sldId="323"/>
        </pc:sldMkLst>
        <pc:picChg chg="add mod">
          <ac:chgData name="Todd Coston" userId="11ab3536-91fa-45f8-8ef1-f61578d8357b" providerId="ADAL" clId="{EDBD90BA-1B39-43A5-B8AF-11ABF1E9149F}" dt="2020-02-06T01:07:55.879" v="119" actId="931"/>
          <ac:picMkLst>
            <pc:docMk/>
            <pc:sldMk cId="3222036721" sldId="323"/>
            <ac:picMk id="3" creationId="{3B78B86A-AB79-4CD5-BFBE-74765AAF2A7B}"/>
          </ac:picMkLst>
        </pc:picChg>
        <pc:picChg chg="add del">
          <ac:chgData name="Todd Coston" userId="11ab3536-91fa-45f8-8ef1-f61578d8357b" providerId="ADAL" clId="{EDBD90BA-1B39-43A5-B8AF-11ABF1E9149F}" dt="2020-02-06T01:07:38.777" v="118" actId="478"/>
          <ac:picMkLst>
            <pc:docMk/>
            <pc:sldMk cId="3222036721" sldId="323"/>
            <ac:picMk id="4" creationId="{00000000-0000-0000-0000-000000000000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8:41.484" v="121" actId="931"/>
        <pc:sldMkLst>
          <pc:docMk/>
          <pc:sldMk cId="2762656536" sldId="324"/>
        </pc:sldMkLst>
        <pc:picChg chg="add mod">
          <ac:chgData name="Todd Coston" userId="11ab3536-91fa-45f8-8ef1-f61578d8357b" providerId="ADAL" clId="{EDBD90BA-1B39-43A5-B8AF-11ABF1E9149F}" dt="2020-02-06T01:08:41.484" v="121" actId="931"/>
          <ac:picMkLst>
            <pc:docMk/>
            <pc:sldMk cId="2762656536" sldId="324"/>
            <ac:picMk id="3" creationId="{BE0C0EF2-F433-4EC2-81BD-3156D0C58FEB}"/>
          </ac:picMkLst>
        </pc:picChg>
        <pc:picChg chg="del">
          <ac:chgData name="Todd Coston" userId="11ab3536-91fa-45f8-8ef1-f61578d8357b" providerId="ADAL" clId="{EDBD90BA-1B39-43A5-B8AF-11ABF1E9149F}" dt="2020-02-06T01:07:59.512" v="120" actId="478"/>
          <ac:picMkLst>
            <pc:docMk/>
            <pc:sldMk cId="2762656536" sldId="324"/>
            <ac:picMk id="4" creationId="{00000000-0000-0000-0000-000000000000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5:53.685" v="109" actId="931"/>
        <pc:sldMkLst>
          <pc:docMk/>
          <pc:sldMk cId="1570490046" sldId="327"/>
        </pc:sldMkLst>
        <pc:picChg chg="add mod">
          <ac:chgData name="Todd Coston" userId="11ab3536-91fa-45f8-8ef1-f61578d8357b" providerId="ADAL" clId="{EDBD90BA-1B39-43A5-B8AF-11ABF1E9149F}" dt="2020-02-06T01:05:53.685" v="109" actId="931"/>
          <ac:picMkLst>
            <pc:docMk/>
            <pc:sldMk cId="1570490046" sldId="327"/>
            <ac:picMk id="3" creationId="{1B2D73D0-B11A-4D90-8BFD-741F7D3B2469}"/>
          </ac:picMkLst>
        </pc:picChg>
        <pc:picChg chg="del">
          <ac:chgData name="Todd Coston" userId="11ab3536-91fa-45f8-8ef1-f61578d8357b" providerId="ADAL" clId="{EDBD90BA-1B39-43A5-B8AF-11ABF1E9149F}" dt="2020-02-06T01:05:42.618" v="108" actId="478"/>
          <ac:picMkLst>
            <pc:docMk/>
            <pc:sldMk cId="1570490046" sldId="327"/>
            <ac:picMk id="4" creationId="{00000000-0000-0000-0000-000000000000}"/>
          </ac:picMkLst>
        </pc:picChg>
      </pc:sldChg>
      <pc:sldChg chg="add del">
        <pc:chgData name="Todd Coston" userId="11ab3536-91fa-45f8-8ef1-f61578d8357b" providerId="ADAL" clId="{EDBD90BA-1B39-43A5-B8AF-11ABF1E9149F}" dt="2020-02-06T01:16:45.485" v="187" actId="2696"/>
        <pc:sldMkLst>
          <pc:docMk/>
          <pc:sldMk cId="632878036" sldId="328"/>
        </pc:sldMkLst>
      </pc:sldChg>
      <pc:sldChg chg="modSp add">
        <pc:chgData name="Todd Coston" userId="11ab3536-91fa-45f8-8ef1-f61578d8357b" providerId="ADAL" clId="{EDBD90BA-1B39-43A5-B8AF-11ABF1E9149F}" dt="2020-02-06T01:18:10.898" v="272" actId="1076"/>
        <pc:sldMkLst>
          <pc:docMk/>
          <pc:sldMk cId="1495871076" sldId="329"/>
        </pc:sldMkLst>
        <pc:spChg chg="mod">
          <ac:chgData name="Todd Coston" userId="11ab3536-91fa-45f8-8ef1-f61578d8357b" providerId="ADAL" clId="{EDBD90BA-1B39-43A5-B8AF-11ABF1E9149F}" dt="2020-02-06T01:17:39.587" v="268" actId="20577"/>
          <ac:spMkLst>
            <pc:docMk/>
            <pc:sldMk cId="1495871076" sldId="329"/>
            <ac:spMk id="2" creationId="{00000000-0000-0000-0000-000000000000}"/>
          </ac:spMkLst>
        </pc:spChg>
        <pc:spChg chg="mod">
          <ac:chgData name="Todd Coston" userId="11ab3536-91fa-45f8-8ef1-f61578d8357b" providerId="ADAL" clId="{EDBD90BA-1B39-43A5-B8AF-11ABF1E9149F}" dt="2020-02-06T01:18:10.898" v="272" actId="1076"/>
          <ac:spMkLst>
            <pc:docMk/>
            <pc:sldMk cId="1495871076" sldId="32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9E62-1F6B-4F29-8079-A475CCAAE263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EA7EF-3094-4610-BBF0-FBE951CA2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4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team:</a:t>
            </a:r>
          </a:p>
          <a:p>
            <a:r>
              <a:rPr lang="en-US" baseline="0" dirty="0"/>
              <a:t>Chair: Todd Coston</a:t>
            </a:r>
          </a:p>
          <a:p>
            <a:r>
              <a:rPr lang="en-US" baseline="0" dirty="0"/>
              <a:t>Management: Jennifer Achan, </a:t>
            </a:r>
            <a:r>
              <a:rPr lang="en-US" baseline="0" dirty="0" smtClean="0"/>
              <a:t>Andrea Thorson, </a:t>
            </a:r>
            <a:r>
              <a:rPr lang="en-US" baseline="0" dirty="0"/>
              <a:t>Craig Hayward</a:t>
            </a:r>
          </a:p>
          <a:p>
            <a:r>
              <a:rPr lang="en-US" baseline="0" dirty="0"/>
              <a:t>Classified: Bernadette Gutierrez</a:t>
            </a:r>
          </a:p>
          <a:p>
            <a:r>
              <a:rPr lang="en-US" baseline="0" dirty="0"/>
              <a:t>Faculty Krista Moreland, Jason Stratton</a:t>
            </a:r>
          </a:p>
          <a:p>
            <a:r>
              <a:rPr lang="en-US" baseline="0" dirty="0"/>
              <a:t>Ex-officio Financial Analysis: Mike Giacomini, Cristal Rios</a:t>
            </a:r>
          </a:p>
          <a:p>
            <a:r>
              <a:rPr lang="en-US" baseline="0" dirty="0"/>
              <a:t>Support: Jennifer Serratt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4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</a:t>
            </a:r>
            <a:r>
              <a:rPr lang="en-US" baseline="0" dirty="0" smtClean="0"/>
              <a:t> </a:t>
            </a:r>
            <a:r>
              <a:rPr lang="en-US" dirty="0" smtClean="0"/>
              <a:t>Timeline </a:t>
            </a:r>
            <a:r>
              <a:rPr lang="en-US" dirty="0"/>
              <a:t>with </a:t>
            </a:r>
            <a:r>
              <a:rPr lang="en-US" dirty="0" err="1"/>
              <a:t>workplan</a:t>
            </a:r>
            <a:r>
              <a:rPr lang="en-US" dirty="0"/>
              <a:t> and key College Council meetings/checkpoints.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0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proposed positions from the Presidents Leadership Team.  Positions are still being discussed and analyzed by the taskforce.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4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proposed positions from the Finance and Admin Services department.  Positions are still being discussed and analyzed by the taskforce.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9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proposed positions from the Student Affairs department.  Positions are still being discussed and analyzed by the taskforce.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3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Instruction department has request a time extension to continue their work to provide a proposal to the taskforce.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02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34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4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6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8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9D99-C0F3-4FFE-88E6-B464EED63C68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4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077200" cy="182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Bakersfield College</a:t>
            </a:r>
            <a: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</a:br>
            <a:r>
              <a:rPr lang="en-US" sz="3300" dirty="0">
                <a:latin typeface="Copperplate Gothic Bold" panose="020E0705020206020404" pitchFamily="34" charset="0"/>
              </a:rPr>
              <a:t>Annual Admin Structure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2895599"/>
            <a:ext cx="2971800" cy="3048001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700" dirty="0">
                <a:latin typeface="Cambria" panose="02040503050406030204" pitchFamily="18" charset="0"/>
              </a:rPr>
              <a:t>Jennifer Achan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Todd Coston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Mike Giacomini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Bernadette Gutierrez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Craig Hayward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Krista </a:t>
            </a:r>
            <a:r>
              <a:rPr lang="en-US" sz="1700" dirty="0" smtClean="0">
                <a:latin typeface="Cambria" panose="02040503050406030204" pitchFamily="18" charset="0"/>
              </a:rPr>
              <a:t>Moreland</a:t>
            </a:r>
            <a:endParaRPr lang="en-US" sz="1700" dirty="0">
              <a:latin typeface="Cambria" panose="02040503050406030204" pitchFamily="18" charset="0"/>
            </a:endParaRP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Cristal Rios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Jennifer Serratt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Jason </a:t>
            </a:r>
            <a:r>
              <a:rPr lang="en-US" sz="1700" dirty="0" smtClean="0">
                <a:latin typeface="Cambria" panose="02040503050406030204" pitchFamily="18" charset="0"/>
              </a:rPr>
              <a:t>Stratton</a:t>
            </a:r>
          </a:p>
          <a:p>
            <a:pPr algn="r"/>
            <a:r>
              <a:rPr lang="en-US" sz="1700" dirty="0" smtClean="0">
                <a:latin typeface="Cambria" panose="02040503050406030204" pitchFamily="18" charset="0"/>
              </a:rPr>
              <a:t>Andrea Thorson</a:t>
            </a:r>
            <a:endParaRPr lang="en-US" sz="1700" dirty="0">
              <a:latin typeface="Cambria" panose="02040503050406030204" pitchFamily="18" charset="0"/>
            </a:endParaRPr>
          </a:p>
          <a:p>
            <a:pPr algn="r"/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5000" y="6162662"/>
            <a:ext cx="3206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oper Black" panose="0208090404030B020404" pitchFamily="18" charset="0"/>
              </a:rPr>
              <a:t>March 6, 2020 – College Council</a:t>
            </a:r>
            <a:endParaRPr lang="en-US" sz="14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4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Timeline Review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Phase I: February 7 – February 14</a:t>
            </a:r>
            <a:endParaRPr lang="en-US" sz="1600" b="1" dirty="0"/>
          </a:p>
          <a:p>
            <a:r>
              <a:rPr lang="en-US" sz="1600" dirty="0"/>
              <a:t>February 7: Provide overview and workplan to College Council</a:t>
            </a:r>
          </a:p>
          <a:p>
            <a:r>
              <a:rPr lang="en-US" sz="1600" dirty="0"/>
              <a:t>Task Force completes initial work, reviews current structure, develops work plan</a:t>
            </a:r>
          </a:p>
          <a:p>
            <a:r>
              <a:rPr lang="en-US" sz="1600" dirty="0"/>
              <a:t> </a:t>
            </a:r>
          </a:p>
          <a:p>
            <a:r>
              <a:rPr lang="en-US" sz="1600" b="1" u="sng" dirty="0"/>
              <a:t>Phase 2: February 17 – </a:t>
            </a:r>
            <a:r>
              <a:rPr lang="en-US" sz="1600" b="1" u="sng" dirty="0" smtClean="0"/>
              <a:t>March 6</a:t>
            </a:r>
            <a:endParaRPr lang="en-US" sz="1600" b="1" dirty="0"/>
          </a:p>
          <a:p>
            <a:r>
              <a:rPr lang="en-US" sz="1600" dirty="0"/>
              <a:t>Engage in college-wide discussion and identify areas of need</a:t>
            </a:r>
          </a:p>
          <a:p>
            <a:pPr lvl="0"/>
            <a:r>
              <a:rPr lang="en-US" sz="1600" dirty="0"/>
              <a:t>Communicate with various college constituencies (such as FCDC, SALT, EAC, CSEA, Academic Senate) to explain the process, answer questions and gather input</a:t>
            </a:r>
          </a:p>
          <a:p>
            <a:r>
              <a:rPr lang="en-US" sz="1600" dirty="0"/>
              <a:t> </a:t>
            </a:r>
          </a:p>
          <a:p>
            <a:r>
              <a:rPr lang="en-US" sz="1600" b="1" u="sng" dirty="0"/>
              <a:t>Phase 3: March </a:t>
            </a:r>
            <a:r>
              <a:rPr lang="en-US" sz="1600" b="1" u="sng" dirty="0" smtClean="0"/>
              <a:t>9 </a:t>
            </a:r>
            <a:r>
              <a:rPr lang="en-US" sz="1600" b="1" u="sng" dirty="0"/>
              <a:t>– March </a:t>
            </a:r>
            <a:r>
              <a:rPr lang="en-US" sz="1600" b="1" u="sng" dirty="0" smtClean="0"/>
              <a:t>27</a:t>
            </a:r>
            <a:endParaRPr lang="en-US" sz="1600" b="1" dirty="0"/>
          </a:p>
          <a:p>
            <a:r>
              <a:rPr lang="en-US" sz="1600" dirty="0"/>
              <a:t>Continue campus engagement and finalize details of proposal</a:t>
            </a:r>
          </a:p>
          <a:p>
            <a:r>
              <a:rPr lang="en-US" sz="1600" dirty="0"/>
              <a:t>March 6: Provide </a:t>
            </a:r>
            <a:r>
              <a:rPr lang="en-US" sz="1600" dirty="0" smtClean="0"/>
              <a:t>update to </a:t>
            </a:r>
            <a:r>
              <a:rPr lang="en-US" sz="1600" dirty="0"/>
              <a:t>College Council</a:t>
            </a:r>
          </a:p>
          <a:p>
            <a:r>
              <a:rPr lang="en-US" sz="1600" dirty="0"/>
              <a:t> </a:t>
            </a:r>
            <a:endParaRPr lang="en-US" sz="1600" b="1" dirty="0"/>
          </a:p>
          <a:p>
            <a:r>
              <a:rPr lang="en-US" sz="1600" b="1" u="sng" dirty="0"/>
              <a:t>Phase 4: March </a:t>
            </a:r>
            <a:r>
              <a:rPr lang="en-US" sz="1600" b="1" u="sng" dirty="0" smtClean="0"/>
              <a:t>30 </a:t>
            </a:r>
            <a:r>
              <a:rPr lang="en-US" sz="1600" b="1" u="sng" dirty="0"/>
              <a:t>– </a:t>
            </a:r>
            <a:r>
              <a:rPr lang="en-US" sz="1600" b="1" u="sng" dirty="0" smtClean="0"/>
              <a:t>April 3</a:t>
            </a:r>
            <a:endParaRPr lang="en-US" sz="1600" b="1" dirty="0"/>
          </a:p>
          <a:p>
            <a:r>
              <a:rPr lang="en-US" sz="1600" dirty="0" smtClean="0"/>
              <a:t>April 3: </a:t>
            </a:r>
            <a:r>
              <a:rPr lang="en-US" sz="1600" dirty="0"/>
              <a:t>Review final proposal with College Council</a:t>
            </a:r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9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C6202D"/>
                </a:solidFill>
                <a:latin typeface="Copperplate Gothic Bold" panose="020E0705020206020404" pitchFamily="34" charset="0"/>
              </a:rPr>
              <a:t>Presidents leadership team</a:t>
            </a:r>
            <a:endParaRPr lang="en-US" sz="3500" dirty="0">
              <a:solidFill>
                <a:srgbClr val="C6202D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Positions under review by the taskforce</a:t>
            </a:r>
            <a:endParaRPr lang="en-US" sz="1600" b="1" u="sng" dirty="0" smtClean="0"/>
          </a:p>
          <a:p>
            <a:endParaRPr lang="en-US" sz="1600" b="1" u="sng" dirty="0"/>
          </a:p>
          <a:p>
            <a:r>
              <a:rPr lang="en-US" sz="1600" dirty="0" smtClean="0"/>
              <a:t>(NEW) Director, Student Achievement Research (Non-GUI funded)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0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C6202D"/>
                </a:solidFill>
                <a:latin typeface="Copperplate Gothic Bold" panose="020E0705020206020404" pitchFamily="34" charset="0"/>
              </a:rPr>
              <a:t>Finance and admin services</a:t>
            </a:r>
            <a:endParaRPr lang="en-US" sz="3500" dirty="0">
              <a:solidFill>
                <a:srgbClr val="C6202D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Positions under review by the taskforce</a:t>
            </a:r>
          </a:p>
          <a:p>
            <a:endParaRPr lang="en-US" sz="1600" b="1" u="sng" dirty="0"/>
          </a:p>
          <a:p>
            <a:r>
              <a:rPr lang="en-US" sz="1600" dirty="0" smtClean="0"/>
              <a:t>(NEW) Program Manager – Measure J (Bond funded)</a:t>
            </a:r>
          </a:p>
          <a:p>
            <a:r>
              <a:rPr lang="en-US" sz="1600" dirty="0" smtClean="0"/>
              <a:t>(NEW) Director, Contracts and Finance (Categorical and GUI funded) [Carryover]</a:t>
            </a:r>
          </a:p>
          <a:p>
            <a:r>
              <a:rPr lang="en-US" sz="1600" dirty="0" smtClean="0"/>
              <a:t>(NEW) Asst. Manager, Food Services (Non-GUI funded)</a:t>
            </a:r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5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C6202D"/>
                </a:solidFill>
                <a:latin typeface="Copperplate Gothic Bold" panose="020E0705020206020404" pitchFamily="34" charset="0"/>
              </a:rPr>
              <a:t>Student affairs</a:t>
            </a:r>
            <a:endParaRPr lang="en-US" sz="3500" dirty="0">
              <a:solidFill>
                <a:srgbClr val="C6202D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Positions under review by the taskforce</a:t>
            </a:r>
          </a:p>
          <a:p>
            <a:endParaRPr lang="en-US" sz="1600" b="1" u="sng" dirty="0"/>
          </a:p>
          <a:p>
            <a:r>
              <a:rPr lang="en-US" sz="1600" dirty="0" smtClean="0"/>
              <a:t>(NEW) Student Service Coordinator (GUI) [Student Life]</a:t>
            </a:r>
          </a:p>
          <a:p>
            <a:r>
              <a:rPr lang="en-US" sz="1600" dirty="0" smtClean="0"/>
              <a:t>(NEW) Dean, Student Life (GUI) [Student Life]</a:t>
            </a:r>
          </a:p>
          <a:p>
            <a:r>
              <a:rPr lang="en-US" sz="1600" dirty="0" smtClean="0"/>
              <a:t>(TITLE CHANGE) Dean, Counseling (GUI)</a:t>
            </a:r>
          </a:p>
          <a:p>
            <a:r>
              <a:rPr lang="en-US" sz="1600" dirty="0" smtClean="0"/>
              <a:t>(NEW) Program Manager, Counseling (GUI)</a:t>
            </a:r>
          </a:p>
          <a:p>
            <a:r>
              <a:rPr lang="en-US" sz="1600" dirty="0" smtClean="0"/>
              <a:t>(NEW) Program Manager, Bridge to BC (GUI) [Outreach]</a:t>
            </a:r>
          </a:p>
          <a:p>
            <a:r>
              <a:rPr lang="en-US" sz="1600" dirty="0" smtClean="0"/>
              <a:t>(NEW) Program Manager, Finish in Four (? Funded) [Equity and Student Success]</a:t>
            </a:r>
          </a:p>
          <a:p>
            <a:r>
              <a:rPr lang="en-US" sz="1600" dirty="0" smtClean="0"/>
              <a:t>(TITLE CHANGE) Director, Innovation and Development (? Funded) [Equity and Student Success]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C6202D"/>
                </a:solidFill>
                <a:latin typeface="Copperplate Gothic Bold" panose="020E0705020206020404" pitchFamily="34" charset="0"/>
              </a:rPr>
              <a:t>Instruction</a:t>
            </a:r>
            <a:endParaRPr lang="en-US" sz="3500" dirty="0">
              <a:solidFill>
                <a:srgbClr val="C6202D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Positions under review by the taskforce</a:t>
            </a:r>
          </a:p>
          <a:p>
            <a:endParaRPr lang="en-US" sz="1600" b="1" u="sng" dirty="0"/>
          </a:p>
          <a:p>
            <a:r>
              <a:rPr lang="en-US" sz="1600" dirty="0" smtClean="0"/>
              <a:t>Instruction team is still working internally on proposals to the committee.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47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Additional info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00200"/>
            <a:ext cx="7162800" cy="2666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Timeline </a:t>
            </a:r>
            <a:r>
              <a:rPr lang="en-US" dirty="0" smtClean="0">
                <a:solidFill>
                  <a:schemeClr val="tx1"/>
                </a:solidFill>
              </a:rPr>
              <a:t>adjustment – Due to Instruction requesting more time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Budget </a:t>
            </a:r>
            <a:r>
              <a:rPr lang="en-US" dirty="0" smtClean="0">
                <a:solidFill>
                  <a:schemeClr val="tx1"/>
                </a:solidFill>
              </a:rPr>
              <a:t>implications are being analyzed by budget office.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87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Next Steps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600200"/>
            <a:ext cx="6781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Task Force will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 to engage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with the various committees to solicit feedback.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Task Force will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continue to work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with VP’s and their areas to get recommendations for changes.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Budget team will prepare for budget analysis.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Next Admin Structure Review committee meeting: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March 10,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Next College Council update will be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April 3,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  <a:p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7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E951FBF9111F40B0A2CBA5A18C382F" ma:contentTypeVersion="13" ma:contentTypeDescription="Create a new document." ma:contentTypeScope="" ma:versionID="d55f59f1d8a3aa9921742afb441c0662">
  <xsd:schema xmlns:xsd="http://www.w3.org/2001/XMLSchema" xmlns:xs="http://www.w3.org/2001/XMLSchema" xmlns:p="http://schemas.microsoft.com/office/2006/metadata/properties" xmlns:ns3="56df0b1a-e829-40f7-bf86-acf3901ffec9" xmlns:ns4="49773e96-e697-4b3f-82ee-f5d402a44fdd" targetNamespace="http://schemas.microsoft.com/office/2006/metadata/properties" ma:root="true" ma:fieldsID="6dd08db4c45c52f335cb68b71253e663" ns3:_="" ns4:_="">
    <xsd:import namespace="56df0b1a-e829-40f7-bf86-acf3901ffec9"/>
    <xsd:import namespace="49773e96-e697-4b3f-82ee-f5d402a44fd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f0b1a-e829-40f7-bf86-acf3901ffe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73e96-e697-4b3f-82ee-f5d402a4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A2EE3E-438B-4F5C-BED0-925350C87AA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9773e96-e697-4b3f-82ee-f5d402a44fdd"/>
    <ds:schemaRef ds:uri="http://purl.org/dc/elements/1.1/"/>
    <ds:schemaRef ds:uri="http://schemas.microsoft.com/office/2006/metadata/properties"/>
    <ds:schemaRef ds:uri="56df0b1a-e829-40f7-bf86-acf3901ffec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F5BD8A-1539-4088-9991-BF6DD6545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F468D2-E54C-4107-B6CE-4BBE5BD48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df0b1a-e829-40f7-bf86-acf3901ffec9"/>
    <ds:schemaRef ds:uri="49773e96-e697-4b3f-82ee-f5d402a44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19151</TotalTime>
  <Words>575</Words>
  <Application>Microsoft Office PowerPoint</Application>
  <PresentationFormat>On-screen Show (4:3)</PresentationFormat>
  <Paragraphs>80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</vt:lpstr>
      <vt:lpstr>Cooper Black</vt:lpstr>
      <vt:lpstr>Copperplate Gothic Bold</vt:lpstr>
      <vt:lpstr>Office Theme</vt:lpstr>
      <vt:lpstr>Bakersfield College Annual Admin Structure Review</vt:lpstr>
      <vt:lpstr>Timeline Review</vt:lpstr>
      <vt:lpstr>Presidents leadership team</vt:lpstr>
      <vt:lpstr>Finance and admin services</vt:lpstr>
      <vt:lpstr>Student affairs</vt:lpstr>
      <vt:lpstr>Instruction</vt:lpstr>
      <vt:lpstr>Additional info</vt:lpstr>
      <vt:lpstr>Next Steps</vt:lpstr>
    </vt:vector>
  </TitlesOfParts>
  <Company>Kern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Christian</dc:creator>
  <cp:lastModifiedBy>Todd Coston</cp:lastModifiedBy>
  <cp:revision>109</cp:revision>
  <dcterms:created xsi:type="dcterms:W3CDTF">2014-08-10T16:11:16Z</dcterms:created>
  <dcterms:modified xsi:type="dcterms:W3CDTF">2020-03-05T16:32:12Z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0x01010066E951FBF9111F40B0A2CBA5A18C382F</vt:lpwstr>
  </property>
</Properties>
</file>