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2"/>
  </p:notesMasterIdLst>
  <p:sldIdLst>
    <p:sldId id="256" r:id="rId5"/>
    <p:sldId id="260" r:id="rId6"/>
    <p:sldId id="261" r:id="rId7"/>
    <p:sldId id="262" r:id="rId8"/>
    <p:sldId id="264" r:id="rId9"/>
    <p:sldId id="259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450" autoAdjust="0"/>
  </p:normalViewPr>
  <p:slideViewPr>
    <p:cSldViewPr snapToGrid="0">
      <p:cViewPr varScale="1">
        <p:scale>
          <a:sx n="84" d="100"/>
          <a:sy n="84" d="100"/>
        </p:scale>
        <p:origin x="16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4D581-5A6E-41B6-99BA-8529B8111A7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4C957-EDC7-4D73-8A35-16A3339C0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53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4C957-EDC7-4D73-8A35-16A3339C01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62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4C957-EDC7-4D73-8A35-16A3339C01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90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4C957-EDC7-4D73-8A35-16A3339C01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68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Billie Jo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4C957-EDC7-4D73-8A35-16A3339C01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44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Billie Jo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4C957-EDC7-4D73-8A35-16A3339C01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32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Billie Jo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B4C957-EDC7-4D73-8A35-16A3339C01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6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40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9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5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01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7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0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1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2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2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54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1515E-F0DB-4BD7-82AC-6E893B919C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2020-2023</a:t>
            </a:r>
            <a:br>
              <a:rPr lang="en-US" dirty="0"/>
            </a:br>
            <a:r>
              <a:rPr lang="en-US" dirty="0"/>
              <a:t>Educational Master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6B4B7-4996-45D2-BF50-068386EED7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Billie </a:t>
            </a:r>
            <a:r>
              <a:rPr lang="en-US" dirty="0"/>
              <a:t>Jo Rice and </a:t>
            </a:r>
            <a:r>
              <a:rPr lang="en-US"/>
              <a:t>Todd Coston</a:t>
            </a:r>
          </a:p>
          <a:p>
            <a:endParaRPr lang="en-US" dirty="0"/>
          </a:p>
          <a:p>
            <a:r>
              <a:rPr lang="en-US" dirty="0"/>
              <a:t>College Council – October 4, 2019</a:t>
            </a:r>
          </a:p>
        </p:txBody>
      </p:sp>
    </p:spTree>
    <p:extLst>
      <p:ext uri="{BB962C8B-B14F-4D97-AF65-F5344CB8AC3E}">
        <p14:creationId xmlns:p14="http://schemas.microsoft.com/office/powerpoint/2010/main" val="63873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It is time to prepare the BC Educational Master Plan for the next three years, 2020-2023. </a:t>
            </a:r>
          </a:p>
          <a:p>
            <a:r>
              <a:rPr lang="en-US" sz="2400" dirty="0"/>
              <a:t>The Plan will provide some historical information, but the focus will be on the future. </a:t>
            </a:r>
          </a:p>
          <a:p>
            <a:r>
              <a:rPr lang="en-US" sz="2400" dirty="0"/>
              <a:t>By communicating widely and engaging the entire Campus Community, the tone of the final document will be vibrant and descriptive, telling the BC story.</a:t>
            </a:r>
          </a:p>
        </p:txBody>
      </p:sp>
    </p:spTree>
    <p:extLst>
      <p:ext uri="{BB962C8B-B14F-4D97-AF65-F5344CB8AC3E}">
        <p14:creationId xmlns:p14="http://schemas.microsoft.com/office/powerpoint/2010/main" val="2108636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Master Plan Core Team: </a:t>
            </a:r>
            <a:r>
              <a:rPr lang="en-US" sz="2400" dirty="0"/>
              <a:t>The Core Team will guide the focus and gathering of information. </a:t>
            </a:r>
          </a:p>
          <a:p>
            <a:pPr lvl="1"/>
            <a:r>
              <a:rPr lang="en-US" sz="2000" i="1" dirty="0"/>
              <a:t>Lead</a:t>
            </a:r>
            <a:r>
              <a:rPr lang="en-US" sz="2000" dirty="0"/>
              <a:t>: Billie Jo, Vice President of Instruction</a:t>
            </a:r>
          </a:p>
          <a:p>
            <a:pPr lvl="1"/>
            <a:r>
              <a:rPr lang="en-US" sz="2000" i="1" dirty="0"/>
              <a:t>Data Lead</a:t>
            </a:r>
            <a:r>
              <a:rPr lang="en-US" sz="2000" dirty="0"/>
              <a:t>: Amber, Institutional Researcher</a:t>
            </a:r>
          </a:p>
          <a:p>
            <a:pPr lvl="1"/>
            <a:r>
              <a:rPr lang="en-US" sz="2000" dirty="0"/>
              <a:t>Jessica Wojtysiak</a:t>
            </a:r>
          </a:p>
          <a:p>
            <a:pPr lvl="1"/>
            <a:r>
              <a:rPr lang="en-US" sz="2000" dirty="0"/>
              <a:t>Lesley Bonds</a:t>
            </a:r>
          </a:p>
          <a:p>
            <a:pPr lvl="1"/>
            <a:r>
              <a:rPr lang="en-US" sz="2000" dirty="0"/>
              <a:t>Todd Coston</a:t>
            </a:r>
          </a:p>
          <a:p>
            <a:pPr lvl="1"/>
            <a:r>
              <a:rPr lang="en-US" sz="2000" dirty="0"/>
              <a:t>Grace Commiso</a:t>
            </a:r>
          </a:p>
          <a:p>
            <a:r>
              <a:rPr lang="en-US" sz="2400" b="1" dirty="0"/>
              <a:t>Core Writing Teams: </a:t>
            </a:r>
            <a:r>
              <a:rPr lang="en-US" sz="2400" dirty="0"/>
              <a:t>Designated Administrators, Faculty, and Classified Staff </a:t>
            </a:r>
            <a:endParaRPr lang="en-US" sz="2400" b="1" dirty="0"/>
          </a:p>
          <a:p>
            <a:r>
              <a:rPr lang="en-US" sz="2400" b="1" dirty="0"/>
              <a:t>Editing Team: </a:t>
            </a:r>
            <a:r>
              <a:rPr lang="en-US" sz="2400" dirty="0"/>
              <a:t>Designated Administrator &amp; Faculty member</a:t>
            </a:r>
          </a:p>
        </p:txBody>
      </p:sp>
    </p:spTree>
    <p:extLst>
      <p:ext uri="{BB962C8B-B14F-4D97-AF65-F5344CB8AC3E}">
        <p14:creationId xmlns:p14="http://schemas.microsoft.com/office/powerpoint/2010/main" val="163852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Core Team Meetings </a:t>
            </a:r>
          </a:p>
          <a:p>
            <a:pPr lvl="1"/>
            <a:r>
              <a:rPr lang="en-US" sz="2400" dirty="0"/>
              <a:t>Monday, September 23 – Kick-off </a:t>
            </a:r>
          </a:p>
          <a:p>
            <a:pPr lvl="1"/>
            <a:r>
              <a:rPr lang="en-US" sz="2400" dirty="0"/>
              <a:t>Monday, September 30 – Timeline Review</a:t>
            </a:r>
          </a:p>
          <a:p>
            <a:pPr lvl="1"/>
            <a:r>
              <a:rPr lang="en-US" sz="2400" dirty="0"/>
              <a:t>Monday, October 14 – Data Teams Check-In</a:t>
            </a:r>
          </a:p>
          <a:p>
            <a:pPr lvl="1"/>
            <a:r>
              <a:rPr lang="en-US" sz="2400" dirty="0"/>
              <a:t>Monday, October 28 – Writing Teams Check-In</a:t>
            </a:r>
          </a:p>
          <a:p>
            <a:pPr lvl="1"/>
            <a:r>
              <a:rPr lang="en-US" sz="2400" dirty="0"/>
              <a:t>Monday, November 11 – Editing Team First Review</a:t>
            </a:r>
          </a:p>
          <a:p>
            <a:pPr lvl="1"/>
            <a:endParaRPr lang="en-US" sz="2400" dirty="0"/>
          </a:p>
          <a:p>
            <a:pPr marL="201168" lvl="1" indent="0">
              <a:buNone/>
            </a:pPr>
            <a:r>
              <a:rPr lang="en-US" sz="2400" b="1" dirty="0"/>
              <a:t>Subgroup Meetings </a:t>
            </a:r>
            <a:r>
              <a:rPr lang="en-US" sz="2400" dirty="0"/>
              <a:t>will be held as needed between core team meetings.</a:t>
            </a:r>
          </a:p>
        </p:txBody>
      </p:sp>
    </p:spTree>
    <p:extLst>
      <p:ext uri="{BB962C8B-B14F-4D97-AF65-F5344CB8AC3E}">
        <p14:creationId xmlns:p14="http://schemas.microsoft.com/office/powerpoint/2010/main" val="338762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B7A3-CC90-4BB1-B6BE-343AB17A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01B67-D3E3-4F5C-88E0-224F384CB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463039"/>
            <a:ext cx="10058400" cy="4924697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Message from the President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History and Overview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Data Prelude Overview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External Environmental Scan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Internal Environmental Scan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Intersegmental Approach for the Future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Equity and Completion Through Guided Pathways for the Future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Technology Opportunities for the Future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Facility Opportunities for the Future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100" dirty="0"/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66091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A6D4F-AD72-4C86-AF05-7017AEC60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TIMELINE: FALL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705967"/>
              </p:ext>
            </p:extLst>
          </p:nvPr>
        </p:nvGraphicFramePr>
        <p:xfrm>
          <a:off x="3604126" y="1909012"/>
          <a:ext cx="5058611" cy="343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038">
                  <a:extLst>
                    <a:ext uri="{9D8B030D-6E8A-4147-A177-3AD203B41FA5}">
                      <a16:colId xmlns:a16="http://schemas.microsoft.com/office/drawing/2014/main" val="1754491054"/>
                    </a:ext>
                  </a:extLst>
                </a:gridCol>
                <a:gridCol w="1212195">
                  <a:extLst>
                    <a:ext uri="{9D8B030D-6E8A-4147-A177-3AD203B41FA5}">
                      <a16:colId xmlns:a16="http://schemas.microsoft.com/office/drawing/2014/main" val="3246482195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1905255034"/>
                    </a:ext>
                  </a:extLst>
                </a:gridCol>
              </a:tblGrid>
              <a:tr h="557459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EDUCATIONAL</a:t>
                      </a:r>
                      <a:r>
                        <a:rPr lang="en-US" sz="2400" b="1" baseline="0" dirty="0">
                          <a:solidFill>
                            <a:schemeClr val="bg1"/>
                          </a:solidFill>
                        </a:rPr>
                        <a:t> MASTER PLAN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105094"/>
                  </a:ext>
                </a:extLst>
              </a:tr>
              <a:tr h="47480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OCTOBER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229726"/>
                  </a:ext>
                </a:extLst>
              </a:tr>
              <a:tr h="48014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Core Team</a:t>
                      </a:r>
                      <a:r>
                        <a:rPr lang="en-US" sz="2400" baseline="0" dirty="0"/>
                        <a:t> Meetings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005433"/>
                  </a:ext>
                </a:extLst>
              </a:tr>
              <a:tr h="48014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Writing Team</a:t>
                      </a:r>
                      <a:r>
                        <a:rPr lang="en-US" sz="2400" baseline="0" dirty="0"/>
                        <a:t> Meetings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748401"/>
                  </a:ext>
                </a:extLst>
              </a:tr>
              <a:tr h="48014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NOVEMBER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141519"/>
                  </a:ext>
                </a:extLst>
              </a:tr>
              <a:tr h="48014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Editing Team Meetings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889726"/>
                  </a:ext>
                </a:extLst>
              </a:tr>
              <a:tr h="48014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28-NOV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Open Forum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51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00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645E-DDA4-4380-A269-F8045668B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TIMELINE: </a:t>
            </a:r>
            <a:br>
              <a:rPr lang="en-US" b="1" dirty="0"/>
            </a:br>
            <a:r>
              <a:rPr lang="en-US" b="1" dirty="0"/>
              <a:t>SPRING 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05400"/>
              </p:ext>
            </p:extLst>
          </p:nvPr>
        </p:nvGraphicFramePr>
        <p:xfrm>
          <a:off x="1097280" y="1918638"/>
          <a:ext cx="4918509" cy="3008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83">
                  <a:extLst>
                    <a:ext uri="{9D8B030D-6E8A-4147-A177-3AD203B41FA5}">
                      <a16:colId xmlns:a16="http://schemas.microsoft.com/office/drawing/2014/main" val="3598323429"/>
                    </a:ext>
                  </a:extLst>
                </a:gridCol>
                <a:gridCol w="922221">
                  <a:extLst>
                    <a:ext uri="{9D8B030D-6E8A-4147-A177-3AD203B41FA5}">
                      <a16:colId xmlns:a16="http://schemas.microsoft.com/office/drawing/2014/main" val="3213899114"/>
                    </a:ext>
                  </a:extLst>
                </a:gridCol>
                <a:gridCol w="3408205">
                  <a:extLst>
                    <a:ext uri="{9D8B030D-6E8A-4147-A177-3AD203B41FA5}">
                      <a16:colId xmlns:a16="http://schemas.microsoft.com/office/drawing/2014/main" val="1365934027"/>
                    </a:ext>
                  </a:extLst>
                </a:gridCol>
              </a:tblGrid>
              <a:tr h="39142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EDUCATIONAL MASTER PLAN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510271"/>
                  </a:ext>
                </a:extLst>
              </a:tr>
              <a:tr h="332069">
                <a:tc gridSpan="3"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FEBRUARY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182488"/>
                  </a:ext>
                </a:extLst>
              </a:tr>
              <a:tr h="443220">
                <a:tc rowSpan="5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6-Feb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Forum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772874"/>
                  </a:ext>
                </a:extLst>
              </a:tr>
              <a:tr h="443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19-Feb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Academic</a:t>
                      </a:r>
                      <a:r>
                        <a:rPr lang="en-US" sz="2000" baseline="0" dirty="0"/>
                        <a:t> Senate – 1</a:t>
                      </a:r>
                      <a:r>
                        <a:rPr lang="en-US" sz="2000" baseline="30000" dirty="0"/>
                        <a:t>st</a:t>
                      </a:r>
                      <a:r>
                        <a:rPr lang="en-US" sz="2000" baseline="0" dirty="0"/>
                        <a:t> Review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865957"/>
                  </a:ext>
                </a:extLst>
              </a:tr>
              <a:tr h="443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21-Feb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College Council – 1</a:t>
                      </a:r>
                      <a:r>
                        <a:rPr lang="en-US" sz="2000" baseline="30000" dirty="0"/>
                        <a:t>st</a:t>
                      </a:r>
                      <a:r>
                        <a:rPr lang="en-US" sz="2000" dirty="0"/>
                        <a:t>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68990"/>
                  </a:ext>
                </a:extLst>
              </a:tr>
              <a:tr h="443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25-Feb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AIQ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820581"/>
                  </a:ext>
                </a:extLst>
              </a:tr>
              <a:tr h="443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28-Feb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FCDC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672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532462"/>
              </p:ext>
            </p:extLst>
          </p:nvPr>
        </p:nvGraphicFramePr>
        <p:xfrm>
          <a:off x="6126480" y="1011981"/>
          <a:ext cx="5167157" cy="463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784">
                  <a:extLst>
                    <a:ext uri="{9D8B030D-6E8A-4147-A177-3AD203B41FA5}">
                      <a16:colId xmlns:a16="http://schemas.microsoft.com/office/drawing/2014/main" val="872186362"/>
                    </a:ext>
                  </a:extLst>
                </a:gridCol>
                <a:gridCol w="1112474">
                  <a:extLst>
                    <a:ext uri="{9D8B030D-6E8A-4147-A177-3AD203B41FA5}">
                      <a16:colId xmlns:a16="http://schemas.microsoft.com/office/drawing/2014/main" val="2828210086"/>
                    </a:ext>
                  </a:extLst>
                </a:gridCol>
                <a:gridCol w="3205899">
                  <a:extLst>
                    <a:ext uri="{9D8B030D-6E8A-4147-A177-3AD203B41FA5}">
                      <a16:colId xmlns:a16="http://schemas.microsoft.com/office/drawing/2014/main" val="1427534135"/>
                    </a:ext>
                  </a:extLst>
                </a:gridCol>
              </a:tblGrid>
              <a:tr h="215467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EDUCATIONAL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MASTER PLAN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67432"/>
                  </a:ext>
                </a:extLst>
              </a:tr>
              <a:tr h="396136">
                <a:tc gridSpan="3"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MARCH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688032"/>
                  </a:ext>
                </a:extLst>
              </a:tr>
              <a:tr h="396136">
                <a:tc rowSpan="6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2-Mar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ISIT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666820"/>
                  </a:ext>
                </a:extLst>
              </a:tr>
              <a:tr h="39613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3-Mar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Program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457458"/>
                  </a:ext>
                </a:extLst>
              </a:tr>
              <a:tr h="4246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4-Mar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Facilities</a:t>
                      </a:r>
                      <a:r>
                        <a:rPr lang="en-US" sz="2000" baseline="0" dirty="0"/>
                        <a:t> and Sustainability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34204"/>
                  </a:ext>
                </a:extLst>
              </a:tr>
              <a:tr h="4331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4-Mar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Academic Senate - Approval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507513"/>
                  </a:ext>
                </a:extLst>
              </a:tr>
              <a:tr h="2887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6-Mar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College Council - Approval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707210"/>
                  </a:ext>
                </a:extLst>
              </a:tr>
              <a:tr h="7008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13-Mar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Board of Trustees – Submission for Approval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614769"/>
                  </a:ext>
                </a:extLst>
              </a:tr>
              <a:tr h="296447">
                <a:tc gridSpan="3"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APRIL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557629"/>
                  </a:ext>
                </a:extLst>
              </a:tr>
              <a:tr h="700857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9-Apr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Board</a:t>
                      </a:r>
                      <a:r>
                        <a:rPr lang="en-US" sz="2000" baseline="0" dirty="0"/>
                        <a:t> of Trustees – Approval (@BC)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65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660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BFBFB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E951FBF9111F40B0A2CBA5A18C382F" ma:contentTypeVersion="13" ma:contentTypeDescription="Create a new document." ma:contentTypeScope="" ma:versionID="d55f59f1d8a3aa9921742afb441c0662">
  <xsd:schema xmlns:xsd="http://www.w3.org/2001/XMLSchema" xmlns:xs="http://www.w3.org/2001/XMLSchema" xmlns:p="http://schemas.microsoft.com/office/2006/metadata/properties" xmlns:ns3="56df0b1a-e829-40f7-bf86-acf3901ffec9" xmlns:ns4="49773e96-e697-4b3f-82ee-f5d402a44fdd" targetNamespace="http://schemas.microsoft.com/office/2006/metadata/properties" ma:root="true" ma:fieldsID="6dd08db4c45c52f335cb68b71253e663" ns3:_="" ns4:_="">
    <xsd:import namespace="56df0b1a-e829-40f7-bf86-acf3901ffec9"/>
    <xsd:import namespace="49773e96-e697-4b3f-82ee-f5d402a44fd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df0b1a-e829-40f7-bf86-acf3901ffec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73e96-e697-4b3f-82ee-f5d402a44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B1BCE8-1E3A-4279-A87D-CD91D05B6F3B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56df0b1a-e829-40f7-bf86-acf3901ffec9"/>
    <ds:schemaRef ds:uri="http://schemas.microsoft.com/office/2006/documentManagement/types"/>
    <ds:schemaRef ds:uri="http://purl.org/dc/elements/1.1/"/>
    <ds:schemaRef ds:uri="49773e96-e697-4b3f-82ee-f5d402a44fd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49CB23-FDA2-479A-8AC8-083AD76BA9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53BE25-44DE-4043-AFFA-2E9335576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df0b1a-e829-40f7-bf86-acf3901ffec9"/>
    <ds:schemaRef ds:uri="49773e96-e697-4b3f-82ee-f5d402a44f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</TotalTime>
  <Words>341</Words>
  <Application>Microsoft Office PowerPoint</Application>
  <PresentationFormat>Widescreen</PresentationFormat>
  <Paragraphs>90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Courier New</vt:lpstr>
      <vt:lpstr>Retrospect</vt:lpstr>
      <vt:lpstr>2020-2023 Educational Master Plan</vt:lpstr>
      <vt:lpstr>WHAT:</vt:lpstr>
      <vt:lpstr>WHO:</vt:lpstr>
      <vt:lpstr>HOW:</vt:lpstr>
      <vt:lpstr>FORMAT:</vt:lpstr>
      <vt:lpstr>TIMELINE: FALL 2019</vt:lpstr>
      <vt:lpstr>TIMELINE:  SPRING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Master Plan</dc:title>
  <dc:creator>Grace Commiso</dc:creator>
  <cp:lastModifiedBy>Jennifer Serratt</cp:lastModifiedBy>
  <cp:revision>15</cp:revision>
  <dcterms:created xsi:type="dcterms:W3CDTF">2019-09-30T04:01:33Z</dcterms:created>
  <dcterms:modified xsi:type="dcterms:W3CDTF">2019-10-03T21:30:22Z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0x01010066E951FBF9111F40B0A2CBA5A18C382F</vt:lpwstr>
  </property>
</Properties>
</file>