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2" r:id="rId1"/>
  </p:sldMasterIdLst>
  <p:notesMasterIdLst>
    <p:notesMasterId r:id="rId13"/>
  </p:notesMasterIdLst>
  <p:sldIdLst>
    <p:sldId id="256" r:id="rId2"/>
    <p:sldId id="264" r:id="rId3"/>
    <p:sldId id="257" r:id="rId4"/>
    <p:sldId id="258" r:id="rId5"/>
    <p:sldId id="259" r:id="rId6"/>
    <p:sldId id="260" r:id="rId7"/>
    <p:sldId id="261" r:id="rId8"/>
    <p:sldId id="262" r:id="rId9"/>
    <p:sldId id="263"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233" autoAdjust="0"/>
  </p:normalViewPr>
  <p:slideViewPr>
    <p:cSldViewPr snapToGrid="0">
      <p:cViewPr varScale="1">
        <p:scale>
          <a:sx n="87" d="100"/>
          <a:sy n="87" d="100"/>
        </p:scale>
        <p:origin x="14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EBB7F-0E2D-4483-864A-2C076AA28C09}" type="datetimeFigureOut">
              <a:rPr lang="en-US" smtClean="0"/>
              <a:t>5/2/2019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59C17-7346-4440-9AD7-5D6C4E122471}" type="slidenum">
              <a:rPr lang="en-US" smtClean="0"/>
              <a:t>‹#›</a:t>
            </a:fld>
            <a:endParaRPr lang="en-US"/>
          </a:p>
        </p:txBody>
      </p:sp>
    </p:spTree>
    <p:extLst>
      <p:ext uri="{BB962C8B-B14F-4D97-AF65-F5344CB8AC3E}">
        <p14:creationId xmlns:p14="http://schemas.microsoft.com/office/powerpoint/2010/main" val="1788211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2759C17-7346-4440-9AD7-5D6C4E122471}" type="slidenum">
              <a:rPr lang="en-US" smtClean="0"/>
              <a:t>1</a:t>
            </a:fld>
            <a:endParaRPr lang="en-US"/>
          </a:p>
        </p:txBody>
      </p:sp>
    </p:spTree>
    <p:extLst>
      <p:ext uri="{BB962C8B-B14F-4D97-AF65-F5344CB8AC3E}">
        <p14:creationId xmlns:p14="http://schemas.microsoft.com/office/powerpoint/2010/main" val="10402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 small team</a:t>
            </a:r>
          </a:p>
          <a:p>
            <a:pPr marL="171450" indent="-171450">
              <a:buFontTx/>
              <a:buChar char="-"/>
            </a:pPr>
            <a:r>
              <a:rPr lang="en-US" dirty="0" smtClean="0"/>
              <a:t>No faculty</a:t>
            </a:r>
            <a:r>
              <a:rPr lang="en-US" baseline="0" dirty="0" smtClean="0"/>
              <a:t> have volunteered outside of our counselor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2759C17-7346-4440-9AD7-5D6C4E122471}" type="slidenum">
              <a:rPr lang="en-US" smtClean="0"/>
              <a:t>2</a:t>
            </a:fld>
            <a:endParaRPr lang="en-US"/>
          </a:p>
        </p:txBody>
      </p:sp>
    </p:spTree>
    <p:extLst>
      <p:ext uri="{BB962C8B-B14F-4D97-AF65-F5344CB8AC3E}">
        <p14:creationId xmlns:p14="http://schemas.microsoft.com/office/powerpoint/2010/main" val="232519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 to see this number</a:t>
            </a:r>
            <a:r>
              <a:rPr lang="en-US" baseline="0" dirty="0" smtClean="0"/>
              <a:t> decline</a:t>
            </a:r>
          </a:p>
          <a:p>
            <a:endParaRPr lang="en-US" baseline="0" dirty="0" smtClean="0"/>
          </a:p>
          <a:p>
            <a:r>
              <a:rPr lang="en-US" baseline="0" dirty="0" smtClean="0"/>
              <a:t>This will be impacted by </a:t>
            </a:r>
            <a:r>
              <a:rPr lang="en-US" baseline="0" dirty="0" err="1" smtClean="0"/>
              <a:t>CCCApply</a:t>
            </a:r>
            <a:r>
              <a:rPr lang="en-US" baseline="0" dirty="0" smtClean="0"/>
              <a:t> as well – if it is no longer an option.  Discussions have been taking place about this.</a:t>
            </a:r>
          </a:p>
          <a:p>
            <a:endParaRPr lang="en-US" baseline="0" dirty="0" smtClean="0"/>
          </a:p>
          <a:p>
            <a:r>
              <a:rPr lang="en-US" baseline="0" dirty="0" smtClean="0"/>
              <a:t>- Evette talk to Summer Bridge as potential reason for lower numbers as well as work we have done in the high school</a:t>
            </a:r>
          </a:p>
        </p:txBody>
      </p:sp>
      <p:sp>
        <p:nvSpPr>
          <p:cNvPr id="4" name="Slide Number Placeholder 3"/>
          <p:cNvSpPr>
            <a:spLocks noGrp="1"/>
          </p:cNvSpPr>
          <p:nvPr>
            <p:ph type="sldNum" sz="quarter" idx="10"/>
          </p:nvPr>
        </p:nvSpPr>
        <p:spPr/>
        <p:txBody>
          <a:bodyPr/>
          <a:lstStyle/>
          <a:p>
            <a:fld id="{A2759C17-7346-4440-9AD7-5D6C4E122471}" type="slidenum">
              <a:rPr lang="en-US" smtClean="0"/>
              <a:t>3</a:t>
            </a:fld>
            <a:endParaRPr lang="en-US"/>
          </a:p>
        </p:txBody>
      </p:sp>
    </p:spTree>
    <p:extLst>
      <p:ext uri="{BB962C8B-B14F-4D97-AF65-F5344CB8AC3E}">
        <p14:creationId xmlns:p14="http://schemas.microsoft.com/office/powerpoint/2010/main" val="2225777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759C17-7346-4440-9AD7-5D6C4E122471}" type="slidenum">
              <a:rPr lang="en-US" smtClean="0"/>
              <a:t>4</a:t>
            </a:fld>
            <a:endParaRPr lang="en-US"/>
          </a:p>
        </p:txBody>
      </p:sp>
    </p:spTree>
    <p:extLst>
      <p:ext uri="{BB962C8B-B14F-4D97-AF65-F5344CB8AC3E}">
        <p14:creationId xmlns:p14="http://schemas.microsoft.com/office/powerpoint/2010/main" val="178411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87.5% did not enroll</a:t>
            </a:r>
            <a:r>
              <a:rPr lang="en-US" baseline="0" dirty="0" smtClean="0"/>
              <a:t> in 15 units.</a:t>
            </a:r>
          </a:p>
          <a:p>
            <a:endParaRPr lang="en-US" baseline="0" dirty="0" smtClean="0"/>
          </a:p>
          <a:p>
            <a:r>
              <a:rPr lang="en-US" baseline="0" dirty="0" smtClean="0"/>
              <a:t>Found that a large number of those students were seeking skills courses or apprenticeship, or recertifying in areas such as FIRE therefore incorrect in banner so we have been working to do change of majors and suspect that this number will change significantly for next year.</a:t>
            </a:r>
            <a:endParaRPr lang="en-US" dirty="0"/>
          </a:p>
        </p:txBody>
      </p:sp>
      <p:sp>
        <p:nvSpPr>
          <p:cNvPr id="4" name="Slide Number Placeholder 3"/>
          <p:cNvSpPr>
            <a:spLocks noGrp="1"/>
          </p:cNvSpPr>
          <p:nvPr>
            <p:ph type="sldNum" sz="quarter" idx="10"/>
          </p:nvPr>
        </p:nvSpPr>
        <p:spPr/>
        <p:txBody>
          <a:bodyPr/>
          <a:lstStyle/>
          <a:p>
            <a:fld id="{A2759C17-7346-4440-9AD7-5D6C4E122471}" type="slidenum">
              <a:rPr lang="en-US" smtClean="0"/>
              <a:t>9</a:t>
            </a:fld>
            <a:endParaRPr lang="en-US"/>
          </a:p>
        </p:txBody>
      </p:sp>
    </p:spTree>
    <p:extLst>
      <p:ext uri="{BB962C8B-B14F-4D97-AF65-F5344CB8AC3E}">
        <p14:creationId xmlns:p14="http://schemas.microsoft.com/office/powerpoint/2010/main" val="3369066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759C17-7346-4440-9AD7-5D6C4E122471}" type="slidenum">
              <a:rPr lang="en-US" smtClean="0"/>
              <a:t>10</a:t>
            </a:fld>
            <a:endParaRPr lang="en-US"/>
          </a:p>
        </p:txBody>
      </p:sp>
    </p:spTree>
    <p:extLst>
      <p:ext uri="{BB962C8B-B14F-4D97-AF65-F5344CB8AC3E}">
        <p14:creationId xmlns:p14="http://schemas.microsoft.com/office/powerpoint/2010/main" val="3536356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these have been offered remotely</a:t>
            </a:r>
            <a:r>
              <a:rPr lang="en-US" baseline="0" dirty="0" smtClean="0"/>
              <a:t> as well so students do not have to schedule an appointment with counseling</a:t>
            </a:r>
            <a:endParaRPr lang="en-US" dirty="0"/>
          </a:p>
        </p:txBody>
      </p:sp>
      <p:sp>
        <p:nvSpPr>
          <p:cNvPr id="4" name="Slide Number Placeholder 3"/>
          <p:cNvSpPr>
            <a:spLocks noGrp="1"/>
          </p:cNvSpPr>
          <p:nvPr>
            <p:ph type="sldNum" sz="quarter" idx="10"/>
          </p:nvPr>
        </p:nvSpPr>
        <p:spPr/>
        <p:txBody>
          <a:bodyPr/>
          <a:lstStyle/>
          <a:p>
            <a:fld id="{A2759C17-7346-4440-9AD7-5D6C4E122471}" type="slidenum">
              <a:rPr lang="en-US" smtClean="0"/>
              <a:t>11</a:t>
            </a:fld>
            <a:endParaRPr lang="en-US"/>
          </a:p>
        </p:txBody>
      </p:sp>
    </p:spTree>
    <p:extLst>
      <p:ext uri="{BB962C8B-B14F-4D97-AF65-F5344CB8AC3E}">
        <p14:creationId xmlns:p14="http://schemas.microsoft.com/office/powerpoint/2010/main" val="2837434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5/2/2019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3496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0372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5671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5965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52726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8584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336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6350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9486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464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633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9000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089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965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80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042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1810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5/2/2019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55153184"/>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Personal &amp; Career Exploration Pathway</a:t>
            </a:r>
            <a:endParaRPr lang="en-US" dirty="0"/>
          </a:p>
        </p:txBody>
      </p:sp>
      <p:sp>
        <p:nvSpPr>
          <p:cNvPr id="3" name="Subtitle 2"/>
          <p:cNvSpPr>
            <a:spLocks noGrp="1"/>
          </p:cNvSpPr>
          <p:nvPr>
            <p:ph type="subTitle" idx="1"/>
          </p:nvPr>
        </p:nvSpPr>
        <p:spPr/>
        <p:txBody>
          <a:bodyPr>
            <a:normAutofit/>
          </a:bodyPr>
          <a:lstStyle/>
          <a:p>
            <a:r>
              <a:rPr lang="en-US" dirty="0" smtClean="0"/>
              <a:t>Grace Commiso, Dean of Student Success &amp; Counseling</a:t>
            </a:r>
          </a:p>
          <a:p>
            <a:r>
              <a:rPr lang="en-US" dirty="0" smtClean="0"/>
              <a:t>Evette Lara, Education Advisor</a:t>
            </a:r>
            <a:endParaRPr lang="en-US" dirty="0"/>
          </a:p>
        </p:txBody>
      </p:sp>
    </p:spTree>
    <p:extLst>
      <p:ext uri="{BB962C8B-B14F-4D97-AF65-F5344CB8AC3E}">
        <p14:creationId xmlns:p14="http://schemas.microsoft.com/office/powerpoint/2010/main" val="274880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Starfish Data</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S19 </a:t>
            </a:r>
            <a:r>
              <a:rPr lang="en-US" sz="2800" dirty="0"/>
              <a:t>- 478 Current Students</a:t>
            </a:r>
          </a:p>
          <a:p>
            <a:pPr lvl="1"/>
            <a:r>
              <a:rPr lang="en-US" sz="2400" dirty="0" smtClean="0"/>
              <a:t>8 </a:t>
            </a:r>
            <a:r>
              <a:rPr lang="en-US" sz="2400" dirty="0"/>
              <a:t>– Faculty Raised Flags</a:t>
            </a:r>
          </a:p>
          <a:p>
            <a:pPr lvl="2"/>
            <a:r>
              <a:rPr lang="en-US" sz="2200" dirty="0"/>
              <a:t>7 – Through Progress Surveys</a:t>
            </a:r>
          </a:p>
          <a:p>
            <a:pPr lvl="1"/>
            <a:r>
              <a:rPr lang="en-US" sz="2400" dirty="0"/>
              <a:t>5 – Referrals</a:t>
            </a:r>
          </a:p>
          <a:p>
            <a:pPr lvl="2"/>
            <a:r>
              <a:rPr lang="en-US" sz="2200" dirty="0"/>
              <a:t>3 – Counseling or Advising</a:t>
            </a:r>
          </a:p>
          <a:p>
            <a:pPr lvl="2"/>
            <a:r>
              <a:rPr lang="en-US" sz="2200" dirty="0"/>
              <a:t>1 – Financial Aid</a:t>
            </a:r>
          </a:p>
          <a:p>
            <a:pPr lvl="2"/>
            <a:r>
              <a:rPr lang="en-US" sz="2200" dirty="0"/>
              <a:t>1 – Academic Support</a:t>
            </a:r>
          </a:p>
          <a:p>
            <a:endParaRPr lang="en-US" dirty="0"/>
          </a:p>
        </p:txBody>
      </p:sp>
    </p:spTree>
    <p:extLst>
      <p:ext uri="{BB962C8B-B14F-4D97-AF65-F5344CB8AC3E}">
        <p14:creationId xmlns:p14="http://schemas.microsoft.com/office/powerpoint/2010/main" val="727457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Strategies</a:t>
            </a:r>
            <a:endParaRPr lang="en-US" dirty="0"/>
          </a:p>
        </p:txBody>
      </p:sp>
      <p:sp>
        <p:nvSpPr>
          <p:cNvPr id="3" name="Content Placeholder 2"/>
          <p:cNvSpPr>
            <a:spLocks noGrp="1"/>
          </p:cNvSpPr>
          <p:nvPr>
            <p:ph idx="1"/>
          </p:nvPr>
        </p:nvSpPr>
        <p:spPr/>
        <p:txBody>
          <a:bodyPr/>
          <a:lstStyle/>
          <a:p>
            <a:r>
              <a:rPr lang="en-US" dirty="0" smtClean="0"/>
              <a:t>Career Exploration Opportunities - Strong Interest Inventory</a:t>
            </a:r>
          </a:p>
          <a:p>
            <a:r>
              <a:rPr lang="en-US" dirty="0" smtClean="0"/>
              <a:t>All students - </a:t>
            </a:r>
            <a:r>
              <a:rPr lang="en-US" dirty="0"/>
              <a:t>Change of major process </a:t>
            </a:r>
          </a:p>
          <a:p>
            <a:r>
              <a:rPr lang="en-US" dirty="0" smtClean="0"/>
              <a:t>Students </a:t>
            </a:r>
            <a:r>
              <a:rPr lang="en-US" dirty="0"/>
              <a:t>with over 40 units </a:t>
            </a:r>
            <a:r>
              <a:rPr lang="en-US" dirty="0" smtClean="0"/>
              <a:t>– Individual contact</a:t>
            </a:r>
          </a:p>
        </p:txBody>
      </p:sp>
    </p:spTree>
    <p:extLst>
      <p:ext uri="{BB962C8B-B14F-4D97-AF65-F5344CB8AC3E}">
        <p14:creationId xmlns:p14="http://schemas.microsoft.com/office/powerpoint/2010/main" val="3070197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Completion Team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Grace Commiso, Dean</a:t>
            </a:r>
          </a:p>
          <a:p>
            <a:r>
              <a:rPr lang="en-US" dirty="0" smtClean="0"/>
              <a:t>Jonathan Schultz, Counselor</a:t>
            </a:r>
          </a:p>
          <a:p>
            <a:r>
              <a:rPr lang="en-US" dirty="0" smtClean="0"/>
              <a:t>Lupe Aguirre, Ed Advisor</a:t>
            </a:r>
          </a:p>
          <a:p>
            <a:r>
              <a:rPr lang="en-US" dirty="0" smtClean="0"/>
              <a:t>Evette Lara, Financial Aid</a:t>
            </a:r>
          </a:p>
          <a:p>
            <a:r>
              <a:rPr lang="en-US" dirty="0" smtClean="0"/>
              <a:t>Ashlea Ward, Data Coach</a:t>
            </a:r>
          </a:p>
          <a:p>
            <a:r>
              <a:rPr lang="en-US" dirty="0" smtClean="0"/>
              <a:t>Anna Laven, Program Manager</a:t>
            </a:r>
          </a:p>
          <a:p>
            <a:r>
              <a:rPr lang="en-US" dirty="0" smtClean="0"/>
              <a:t>Michael </a:t>
            </a:r>
            <a:r>
              <a:rPr lang="en-US" dirty="0" err="1" smtClean="0"/>
              <a:t>McClenic</a:t>
            </a:r>
            <a:r>
              <a:rPr lang="en-US" dirty="0" smtClean="0"/>
              <a:t>, Program Manager</a:t>
            </a:r>
          </a:p>
          <a:p>
            <a:endParaRPr lang="en-US" dirty="0"/>
          </a:p>
        </p:txBody>
      </p:sp>
    </p:spTree>
    <p:extLst>
      <p:ext uri="{BB962C8B-B14F-4D97-AF65-F5344CB8AC3E}">
        <p14:creationId xmlns:p14="http://schemas.microsoft.com/office/powerpoint/2010/main" val="1947585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1055716" y="627856"/>
            <a:ext cx="10116590" cy="5581751"/>
          </a:xfrm>
          <a:prstGeom prst="rect">
            <a:avLst/>
          </a:prstGeom>
        </p:spPr>
      </p:pic>
    </p:spTree>
    <p:extLst>
      <p:ext uri="{BB962C8B-B14F-4D97-AF65-F5344CB8AC3E}">
        <p14:creationId xmlns:p14="http://schemas.microsoft.com/office/powerpoint/2010/main" val="269753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41402" y="640292"/>
            <a:ext cx="10176932" cy="5598397"/>
          </a:xfrm>
          <a:prstGeom prst="rect">
            <a:avLst/>
          </a:prstGeom>
        </p:spPr>
      </p:pic>
    </p:spTree>
    <p:extLst>
      <p:ext uri="{BB962C8B-B14F-4D97-AF65-F5344CB8AC3E}">
        <p14:creationId xmlns:p14="http://schemas.microsoft.com/office/powerpoint/2010/main" val="104344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5199" y="628122"/>
            <a:ext cx="10229849" cy="5600335"/>
          </a:xfrm>
          <a:prstGeom prst="rect">
            <a:avLst/>
          </a:prstGeom>
        </p:spPr>
      </p:pic>
    </p:spTree>
    <p:extLst>
      <p:ext uri="{BB962C8B-B14F-4D97-AF65-F5344CB8AC3E}">
        <p14:creationId xmlns:p14="http://schemas.microsoft.com/office/powerpoint/2010/main" val="1079283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4467" y="636565"/>
            <a:ext cx="10182225" cy="5594788"/>
          </a:xfrm>
          <a:prstGeom prst="rect">
            <a:avLst/>
          </a:prstGeom>
        </p:spPr>
      </p:pic>
    </p:spTree>
    <p:extLst>
      <p:ext uri="{BB962C8B-B14F-4D97-AF65-F5344CB8AC3E}">
        <p14:creationId xmlns:p14="http://schemas.microsoft.com/office/powerpoint/2010/main" val="3892156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2747" y="638043"/>
            <a:ext cx="10233603" cy="5596502"/>
          </a:xfrm>
          <a:prstGeom prst="rect">
            <a:avLst/>
          </a:prstGeom>
        </p:spPr>
      </p:pic>
    </p:spTree>
    <p:extLst>
      <p:ext uri="{BB962C8B-B14F-4D97-AF65-F5344CB8AC3E}">
        <p14:creationId xmlns:p14="http://schemas.microsoft.com/office/powerpoint/2010/main" val="1910133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4772" y="629617"/>
            <a:ext cx="10230659" cy="5602158"/>
          </a:xfrm>
          <a:prstGeom prst="rect">
            <a:avLst/>
          </a:prstGeom>
        </p:spPr>
      </p:pic>
    </p:spTree>
    <p:extLst>
      <p:ext uri="{BB962C8B-B14F-4D97-AF65-F5344CB8AC3E}">
        <p14:creationId xmlns:p14="http://schemas.microsoft.com/office/powerpoint/2010/main" val="918922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Starfish Data</a:t>
            </a:r>
            <a:endParaRPr lang="en-US" dirty="0"/>
          </a:p>
        </p:txBody>
      </p:sp>
      <p:sp>
        <p:nvSpPr>
          <p:cNvPr id="3" name="Content Placeholder 2"/>
          <p:cNvSpPr>
            <a:spLocks noGrp="1"/>
          </p:cNvSpPr>
          <p:nvPr>
            <p:ph idx="1"/>
          </p:nvPr>
        </p:nvSpPr>
        <p:spPr/>
        <p:txBody>
          <a:bodyPr>
            <a:normAutofit/>
          </a:bodyPr>
          <a:lstStyle/>
          <a:p>
            <a:r>
              <a:rPr lang="en-US" sz="2800" dirty="0" smtClean="0"/>
              <a:t>5613 Students – past 4 years</a:t>
            </a:r>
          </a:p>
          <a:p>
            <a:r>
              <a:rPr lang="en-US" sz="2800" dirty="0" smtClean="0"/>
              <a:t>478 - S19 Current Students</a:t>
            </a:r>
          </a:p>
          <a:p>
            <a:pPr lvl="1"/>
            <a:r>
              <a:rPr lang="en-US" sz="2400" dirty="0" smtClean="0"/>
              <a:t>410 – NOT Enrolled in 15 Units</a:t>
            </a:r>
          </a:p>
        </p:txBody>
      </p:sp>
      <p:sp>
        <p:nvSpPr>
          <p:cNvPr id="4" name="Rectangle 3"/>
          <p:cNvSpPr/>
          <p:nvPr/>
        </p:nvSpPr>
        <p:spPr>
          <a:xfrm>
            <a:off x="8449156" y="4662320"/>
            <a:ext cx="1917513"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87.5%</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1999179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97</TotalTime>
  <Words>284</Words>
  <Application>Microsoft Office PowerPoint</Application>
  <PresentationFormat>Widescreen</PresentationFormat>
  <Paragraphs>46</Paragraphs>
  <Slides>11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Garamond</vt:lpstr>
      <vt:lpstr>Organic</vt:lpstr>
      <vt:lpstr>Personal &amp; Career Exploration Pathway</vt:lpstr>
      <vt:lpstr>Completion Team</vt:lpstr>
      <vt:lpstr>PowerPoint Presentation</vt:lpstr>
      <vt:lpstr>PowerPoint Presentation</vt:lpstr>
      <vt:lpstr>PowerPoint Presentation</vt:lpstr>
      <vt:lpstr>PowerPoint Presentation</vt:lpstr>
      <vt:lpstr>PowerPoint Presentation</vt:lpstr>
      <vt:lpstr>PowerPoint Presentation</vt:lpstr>
      <vt:lpstr>Starfish Data</vt:lpstr>
      <vt:lpstr>Starfish Data</vt:lpstr>
      <vt:lpstr>Success Strategies</vt:lpstr>
    </vt:vector>
  </TitlesOfParts>
  <Company>Bakersfield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&amp; Career Exploration Pathway</dc:title>
  <dc:creator>Grace Commiso</dc:creator>
  <cp:lastModifiedBy>Evette Lara, M.S.</cp:lastModifiedBy>
  <cp:revision>9</cp:revision>
  <dcterms:created xsi:type="dcterms:W3CDTF">2019-04-30T21:03:44Z</dcterms:created>
  <dcterms:modified xsi:type="dcterms:W3CDTF">2019-05-02T20:06:42Z</dcterms:modified>
</cp:coreProperties>
</file>