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8" r:id="rId5"/>
    <p:sldId id="269" r:id="rId6"/>
    <p:sldId id="270" r:id="rId7"/>
    <p:sldId id="271" r:id="rId8"/>
    <p:sldId id="272" r:id="rId9"/>
    <p:sldId id="273" r:id="rId10"/>
    <p:sldId id="274" r:id="rId11"/>
    <p:sldId id="275" r:id="rId12"/>
    <p:sldId id="276" r:id="rId13"/>
    <p:sldId id="261" r:id="rId14"/>
    <p:sldId id="259" r:id="rId15"/>
    <p:sldId id="258" r:id="rId16"/>
    <p:sldId id="260"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12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B6D522-754D-4407-A575-3643CFA72B18}"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293412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6D522-754D-4407-A575-3643CFA72B18}"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58359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6D522-754D-4407-A575-3643CFA72B18}"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339249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6D522-754D-4407-A575-3643CFA72B18}"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255825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B6D522-754D-4407-A575-3643CFA72B18}"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309810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6D522-754D-4407-A575-3643CFA72B18}"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268150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6D522-754D-4407-A575-3643CFA72B18}" type="datetimeFigureOut">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85212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6D522-754D-4407-A575-3643CFA72B18}"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156821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6D522-754D-4407-A575-3643CFA72B18}" type="datetimeFigureOut">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72304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6D522-754D-4407-A575-3643CFA72B18}"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89874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6D522-754D-4407-A575-3643CFA72B18}"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26002-61AA-438E-B502-2FC3327EB174}" type="slidenum">
              <a:rPr lang="en-US" smtClean="0"/>
              <a:t>‹#›</a:t>
            </a:fld>
            <a:endParaRPr lang="en-US"/>
          </a:p>
        </p:txBody>
      </p:sp>
    </p:spTree>
    <p:extLst>
      <p:ext uri="{BB962C8B-B14F-4D97-AF65-F5344CB8AC3E}">
        <p14:creationId xmlns:p14="http://schemas.microsoft.com/office/powerpoint/2010/main" val="209510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6D522-754D-4407-A575-3643CFA72B18}" type="datetimeFigureOut">
              <a:rPr lang="en-US" smtClean="0"/>
              <a:t>3/13/2019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26002-61AA-438E-B502-2FC3327EB174}" type="slidenum">
              <a:rPr lang="en-US" smtClean="0"/>
              <a:t>‹#›</a:t>
            </a:fld>
            <a:endParaRPr lang="en-US"/>
          </a:p>
        </p:txBody>
      </p:sp>
    </p:spTree>
    <p:extLst>
      <p:ext uri="{BB962C8B-B14F-4D97-AF65-F5344CB8AC3E}">
        <p14:creationId xmlns:p14="http://schemas.microsoft.com/office/powerpoint/2010/main" val="2122378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7636"/>
          <a:stretch/>
        </p:blipFill>
        <p:spPr>
          <a:xfrm>
            <a:off x="3993776" y="3291726"/>
            <a:ext cx="3914775" cy="3448050"/>
          </a:xfrm>
          <a:prstGeom prst="rect">
            <a:avLst/>
          </a:prstGeom>
        </p:spPr>
      </p:pic>
      <p:sp>
        <p:nvSpPr>
          <p:cNvPr id="2" name="Title 1"/>
          <p:cNvSpPr>
            <a:spLocks noGrp="1"/>
          </p:cNvSpPr>
          <p:nvPr>
            <p:ph type="ctrTitle"/>
          </p:nvPr>
        </p:nvSpPr>
        <p:spPr>
          <a:xfrm>
            <a:off x="1524000" y="974446"/>
            <a:ext cx="9144000" cy="2387600"/>
          </a:xfrm>
        </p:spPr>
        <p:txBody>
          <a:bodyPr>
            <a:normAutofit/>
          </a:bodyPr>
          <a:lstStyle/>
          <a:p>
            <a:r>
              <a:rPr lang="en-US" dirty="0" smtClean="0">
                <a:solidFill>
                  <a:srgbClr val="C00000"/>
                </a:solidFill>
                <a:latin typeface="Castellar" panose="020A0402060406010301" pitchFamily="18" charset="0"/>
              </a:rPr>
              <a:t>BUSINESS PATHWAY</a:t>
            </a:r>
            <a:r>
              <a:rPr lang="en-US" sz="2500" dirty="0">
                <a:solidFill>
                  <a:srgbClr val="C00000"/>
                </a:solidFill>
                <a:latin typeface="Castellar" panose="020A0402060406010301" pitchFamily="18" charset="0"/>
              </a:rPr>
              <a:t/>
            </a:r>
            <a:br>
              <a:rPr lang="en-US" sz="2500" dirty="0">
                <a:solidFill>
                  <a:srgbClr val="C00000"/>
                </a:solidFill>
                <a:latin typeface="Castellar" panose="020A0402060406010301" pitchFamily="18" charset="0"/>
              </a:rPr>
            </a:br>
            <a:r>
              <a:rPr lang="en-US" sz="2500" dirty="0" smtClean="0">
                <a:solidFill>
                  <a:srgbClr val="C00000"/>
                </a:solidFill>
                <a:latin typeface="Castellar" panose="020A0402060406010301" pitchFamily="18" charset="0"/>
              </a:rPr>
              <a:t>Presentation to</a:t>
            </a:r>
            <a:br>
              <a:rPr lang="en-US" sz="2500" dirty="0" smtClean="0">
                <a:solidFill>
                  <a:srgbClr val="C00000"/>
                </a:solidFill>
                <a:latin typeface="Castellar" panose="020A0402060406010301" pitchFamily="18" charset="0"/>
              </a:rPr>
            </a:br>
            <a:r>
              <a:rPr lang="en-US" sz="2500" dirty="0" smtClean="0">
                <a:solidFill>
                  <a:srgbClr val="C00000"/>
                </a:solidFill>
                <a:latin typeface="Castellar" panose="020A0402060406010301" pitchFamily="18" charset="0"/>
              </a:rPr>
              <a:t>BC College Council</a:t>
            </a:r>
            <a:br>
              <a:rPr lang="en-US" sz="2500" dirty="0" smtClean="0">
                <a:solidFill>
                  <a:srgbClr val="C00000"/>
                </a:solidFill>
                <a:latin typeface="Castellar" panose="020A0402060406010301" pitchFamily="18" charset="0"/>
              </a:rPr>
            </a:br>
            <a:r>
              <a:rPr lang="en-US" sz="2500" dirty="0" smtClean="0">
                <a:solidFill>
                  <a:srgbClr val="C00000"/>
                </a:solidFill>
                <a:latin typeface="Castellar" panose="020A0402060406010301" pitchFamily="18" charset="0"/>
              </a:rPr>
              <a:t>Friday, March 1, 2019</a:t>
            </a:r>
            <a:endParaRPr lang="en-US" dirty="0">
              <a:solidFill>
                <a:srgbClr val="C0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242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341224"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Momentum Point Data Trends</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chemeClr val="bg1"/>
                </a:solidFill>
                <a:latin typeface="Arial Black" panose="020B0A04020102020204" pitchFamily="34" charset="0"/>
              </a:rPr>
              <a:t>English and Math in the First Year</a:t>
            </a: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algn="l"/>
            <a:endParaRPr lang="en-US" sz="2900" dirty="0"/>
          </a:p>
        </p:txBody>
      </p:sp>
      <p:pic>
        <p:nvPicPr>
          <p:cNvPr id="3" name="Picture 2"/>
          <p:cNvPicPr>
            <a:picLocks noChangeAspect="1"/>
          </p:cNvPicPr>
          <p:nvPr/>
        </p:nvPicPr>
        <p:blipFill>
          <a:blip r:embed="rId4"/>
          <a:stretch>
            <a:fillRect/>
          </a:stretch>
        </p:blipFill>
        <p:spPr>
          <a:xfrm>
            <a:off x="3242255" y="2627559"/>
            <a:ext cx="6011113" cy="3662081"/>
          </a:xfrm>
          <a:prstGeom prst="rect">
            <a:avLst/>
          </a:prstGeom>
        </p:spPr>
      </p:pic>
    </p:spTree>
    <p:extLst>
      <p:ext uri="{BB962C8B-B14F-4D97-AF65-F5344CB8AC3E}">
        <p14:creationId xmlns:p14="http://schemas.microsoft.com/office/powerpoint/2010/main" val="99435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341224"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Momentum Point Data Trends</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chemeClr val="bg1"/>
                </a:solidFill>
                <a:latin typeface="Arial Black" panose="020B0A04020102020204" pitchFamily="34" charset="0"/>
              </a:rPr>
              <a:t>English Only in the First Year</a:t>
            </a: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algn="l"/>
            <a:endParaRPr lang="en-US" sz="2900" dirty="0"/>
          </a:p>
        </p:txBody>
      </p:sp>
      <p:pic>
        <p:nvPicPr>
          <p:cNvPr id="3" name="Picture 2"/>
          <p:cNvPicPr>
            <a:picLocks noChangeAspect="1"/>
          </p:cNvPicPr>
          <p:nvPr/>
        </p:nvPicPr>
        <p:blipFill>
          <a:blip r:embed="rId4"/>
          <a:stretch>
            <a:fillRect/>
          </a:stretch>
        </p:blipFill>
        <p:spPr>
          <a:xfrm>
            <a:off x="3222811" y="2595284"/>
            <a:ext cx="6017548" cy="3748737"/>
          </a:xfrm>
          <a:prstGeom prst="rect">
            <a:avLst/>
          </a:prstGeom>
        </p:spPr>
      </p:pic>
    </p:spTree>
    <p:extLst>
      <p:ext uri="{BB962C8B-B14F-4D97-AF65-F5344CB8AC3E}">
        <p14:creationId xmlns:p14="http://schemas.microsoft.com/office/powerpoint/2010/main" val="207444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341224"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Momentum Point Data Trends</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chemeClr val="bg1"/>
                </a:solidFill>
                <a:latin typeface="Arial Black" panose="020B0A04020102020204" pitchFamily="34" charset="0"/>
              </a:rPr>
              <a:t>Math Only in the First Year</a:t>
            </a: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algn="l"/>
            <a:endParaRPr lang="en-US" sz="2900" dirty="0"/>
          </a:p>
        </p:txBody>
      </p:sp>
      <p:pic>
        <p:nvPicPr>
          <p:cNvPr id="3" name="Picture 2"/>
          <p:cNvPicPr>
            <a:picLocks noChangeAspect="1"/>
          </p:cNvPicPr>
          <p:nvPr/>
        </p:nvPicPr>
        <p:blipFill>
          <a:blip r:embed="rId4"/>
          <a:stretch>
            <a:fillRect/>
          </a:stretch>
        </p:blipFill>
        <p:spPr>
          <a:xfrm>
            <a:off x="3372160" y="2639241"/>
            <a:ext cx="5906311" cy="3710057"/>
          </a:xfrm>
          <a:prstGeom prst="rect">
            <a:avLst/>
          </a:prstGeom>
        </p:spPr>
      </p:pic>
    </p:spTree>
    <p:extLst>
      <p:ext uri="{BB962C8B-B14F-4D97-AF65-F5344CB8AC3E}">
        <p14:creationId xmlns:p14="http://schemas.microsoft.com/office/powerpoint/2010/main" val="395917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144000"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Data Inquiries</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marL="457200" indent="-457200" algn="l">
              <a:buBlip>
                <a:blip r:embed="rId3"/>
              </a:buBlip>
            </a:pPr>
            <a:r>
              <a:rPr lang="en-US" sz="4100" b="1" dirty="0" smtClean="0">
                <a:latin typeface="+mn-lt"/>
              </a:rPr>
              <a:t>Fall to Spring Attrition</a:t>
            </a:r>
            <a:endParaRPr lang="en-US" sz="5500" b="1" dirty="0" smtClean="0">
              <a:latin typeface="+mn-lt"/>
            </a:endParaRPr>
          </a:p>
          <a:p>
            <a:pPr marL="457200" indent="-457200" algn="l">
              <a:buBlip>
                <a:blip r:embed="rId3"/>
              </a:buBlip>
            </a:pPr>
            <a:endParaRPr lang="en-US" sz="2900" dirty="0"/>
          </a:p>
        </p:txBody>
      </p:sp>
    </p:spTree>
    <p:extLst>
      <p:ext uri="{BB962C8B-B14F-4D97-AF65-F5344CB8AC3E}">
        <p14:creationId xmlns:p14="http://schemas.microsoft.com/office/powerpoint/2010/main" val="308930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468557"/>
            <a:ext cx="9144000" cy="2387600"/>
          </a:xfrm>
        </p:spPr>
        <p:txBody>
          <a:bodyPr>
            <a:normAutofit fontScale="90000"/>
          </a:bodyPr>
          <a:lstStyle/>
          <a:p>
            <a:r>
              <a:rPr lang="en-US" dirty="0" smtClean="0">
                <a:latin typeface="Arial Black" panose="020B0A04020102020204" pitchFamily="34" charset="0"/>
              </a:rPr>
              <a:t>Business Pathway</a:t>
            </a:r>
            <a:br>
              <a:rPr lang="en-US" dirty="0" smtClean="0">
                <a:latin typeface="Arial Black" panose="020B0A04020102020204" pitchFamily="34" charset="0"/>
              </a:rPr>
            </a:br>
            <a:r>
              <a:rPr lang="en-US" sz="4900" dirty="0" smtClean="0">
                <a:solidFill>
                  <a:srgbClr val="C00000"/>
                </a:solidFill>
                <a:latin typeface="Arial Black" panose="020B0A04020102020204" pitchFamily="34" charset="0"/>
              </a:rPr>
              <a:t>Campus Collaborative Grant</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marL="457200" indent="-457200" algn="l">
              <a:buBlip>
                <a:blip r:embed="rId3"/>
              </a:buBlip>
            </a:pPr>
            <a:r>
              <a:rPr lang="en-US" sz="4100" b="1" dirty="0" smtClean="0">
                <a:latin typeface="+mn-lt"/>
              </a:rPr>
              <a:t> BCSGA Campus Collaborative Grant - $1,000</a:t>
            </a:r>
          </a:p>
          <a:p>
            <a:pPr marL="457200" indent="-457200" algn="l">
              <a:buBlip>
                <a:blip r:embed="rId3"/>
              </a:buBlip>
            </a:pPr>
            <a:r>
              <a:rPr lang="en-US" sz="4100" b="1" dirty="0">
                <a:latin typeface="+mn-lt"/>
              </a:rPr>
              <a:t> </a:t>
            </a:r>
            <a:r>
              <a:rPr lang="en-US" sz="4100" b="1" dirty="0" smtClean="0">
                <a:latin typeface="+mn-lt"/>
              </a:rPr>
              <a:t>Professional Etiquette ‘Lunch &amp; Learn’ Event</a:t>
            </a:r>
          </a:p>
          <a:p>
            <a:pPr algn="l"/>
            <a:endParaRPr lang="en-US" sz="5500" b="1" dirty="0" smtClean="0">
              <a:latin typeface="+mn-lt"/>
            </a:endParaRPr>
          </a:p>
          <a:p>
            <a:pPr marL="457200" indent="-457200" algn="l">
              <a:buBlip>
                <a:blip r:embed="rId3"/>
              </a:buBlip>
            </a:pPr>
            <a:endParaRPr lang="en-US" sz="2900" dirty="0"/>
          </a:p>
        </p:txBody>
      </p:sp>
    </p:spTree>
    <p:extLst>
      <p:ext uri="{BB962C8B-B14F-4D97-AF65-F5344CB8AC3E}">
        <p14:creationId xmlns:p14="http://schemas.microsoft.com/office/powerpoint/2010/main" val="286817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144000"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Professional Etiquette Event</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marL="457200" indent="-457200" algn="l">
              <a:buBlip>
                <a:blip r:embed="rId3"/>
              </a:buBlip>
            </a:pPr>
            <a:r>
              <a:rPr lang="en-US" sz="4100" b="1" dirty="0" smtClean="0">
                <a:latin typeface="+mn-lt"/>
              </a:rPr>
              <a:t>Tuesday, April 9 – 11:00 am to 1:00 pm</a:t>
            </a:r>
          </a:p>
          <a:p>
            <a:pPr marL="457200" indent="-457200" algn="l">
              <a:buBlip>
                <a:blip r:embed="rId3"/>
              </a:buBlip>
            </a:pPr>
            <a:r>
              <a:rPr lang="en-US" sz="4100" b="1" dirty="0" smtClean="0">
                <a:latin typeface="+mn-lt"/>
              </a:rPr>
              <a:t>Nicky Damania, Guest Speaker</a:t>
            </a:r>
          </a:p>
          <a:p>
            <a:pPr marL="457200" indent="-457200" algn="l">
              <a:buBlip>
                <a:blip r:embed="rId3"/>
              </a:buBlip>
            </a:pPr>
            <a:r>
              <a:rPr lang="en-US" sz="4100" b="1" dirty="0" smtClean="0">
                <a:latin typeface="+mn-lt"/>
              </a:rPr>
              <a:t>Funded by Campus Collaborative Grant</a:t>
            </a:r>
          </a:p>
          <a:p>
            <a:pPr marL="457200" indent="-457200" algn="l">
              <a:buBlip>
                <a:blip r:embed="rId3"/>
              </a:buBlip>
            </a:pPr>
            <a:r>
              <a:rPr lang="en-US" sz="4100" b="1" dirty="0" smtClean="0">
                <a:latin typeface="+mn-lt"/>
              </a:rPr>
              <a:t>Entrée to Career Expo</a:t>
            </a:r>
          </a:p>
          <a:p>
            <a:pPr algn="l"/>
            <a:endParaRPr lang="en-US" sz="5500" b="1" dirty="0" smtClean="0">
              <a:latin typeface="+mn-lt"/>
            </a:endParaRPr>
          </a:p>
          <a:p>
            <a:pPr marL="457200" indent="-457200" algn="l">
              <a:buBlip>
                <a:blip r:embed="rId3"/>
              </a:buBlip>
            </a:pPr>
            <a:endParaRPr lang="en-US" sz="2900" dirty="0"/>
          </a:p>
        </p:txBody>
      </p:sp>
    </p:spTree>
    <p:extLst>
      <p:ext uri="{BB962C8B-B14F-4D97-AF65-F5344CB8AC3E}">
        <p14:creationId xmlns:p14="http://schemas.microsoft.com/office/powerpoint/2010/main" val="101815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144000"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Career Expo</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1466333"/>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marL="457200" indent="-457200" algn="l">
              <a:buBlip>
                <a:blip r:embed="rId3"/>
              </a:buBlip>
            </a:pPr>
            <a:r>
              <a:rPr lang="en-US" sz="4100" b="1" dirty="0" smtClean="0">
                <a:latin typeface="+mn-lt"/>
              </a:rPr>
              <a:t>Wednesday, April 24, 9:00 am to 1:00 pm</a:t>
            </a:r>
          </a:p>
          <a:p>
            <a:pPr marL="457200" indent="-457200" algn="l">
              <a:buBlip>
                <a:blip r:embed="rId3"/>
              </a:buBlip>
            </a:pPr>
            <a:r>
              <a:rPr lang="en-US" sz="4100" b="1" dirty="0" smtClean="0">
                <a:latin typeface="+mn-lt"/>
              </a:rPr>
              <a:t>Career exploration from business leaders, community &amp; industry partners, educational institutions and vendors</a:t>
            </a:r>
          </a:p>
          <a:p>
            <a:pPr marL="457200" indent="-457200" algn="l">
              <a:buBlip>
                <a:blip r:embed="rId3"/>
              </a:buBlip>
            </a:pPr>
            <a:r>
              <a:rPr lang="en-US" sz="4100" b="1" dirty="0" smtClean="0">
                <a:latin typeface="+mn-lt"/>
              </a:rPr>
              <a:t>Funded by Office of Student Success &amp; Equity</a:t>
            </a:r>
          </a:p>
          <a:p>
            <a:pPr lvl="1"/>
            <a:endParaRPr lang="en-US" sz="9600" b="1" dirty="0" smtClean="0">
              <a:latin typeface="+mn-lt"/>
            </a:endParaRPr>
          </a:p>
          <a:p>
            <a:pPr marL="457200" indent="-457200" algn="l">
              <a:buBlip>
                <a:blip r:embed="rId3"/>
              </a:buBlip>
            </a:pPr>
            <a:endParaRPr lang="en-US" sz="4100" b="1" dirty="0" smtClean="0">
              <a:latin typeface="+mn-lt"/>
            </a:endParaRPr>
          </a:p>
          <a:p>
            <a:pPr algn="l"/>
            <a:endParaRPr lang="en-US" sz="5500" b="1" dirty="0" smtClean="0">
              <a:latin typeface="+mn-lt"/>
            </a:endParaRPr>
          </a:p>
          <a:p>
            <a:pPr marL="457200" indent="-457200" algn="l">
              <a:buBlip>
                <a:blip r:embed="rId3"/>
              </a:buBlip>
            </a:pPr>
            <a:endParaRPr lang="en-US" sz="2900" dirty="0"/>
          </a:p>
        </p:txBody>
      </p:sp>
    </p:spTree>
    <p:extLst>
      <p:ext uri="{BB962C8B-B14F-4D97-AF65-F5344CB8AC3E}">
        <p14:creationId xmlns:p14="http://schemas.microsoft.com/office/powerpoint/2010/main" val="193086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7636"/>
          <a:stretch/>
        </p:blipFill>
        <p:spPr>
          <a:xfrm>
            <a:off x="3993776" y="3291726"/>
            <a:ext cx="3914775" cy="3448050"/>
          </a:xfrm>
          <a:prstGeom prst="rect">
            <a:avLst/>
          </a:prstGeom>
        </p:spPr>
      </p:pic>
      <p:sp>
        <p:nvSpPr>
          <p:cNvPr id="2" name="Title 1"/>
          <p:cNvSpPr>
            <a:spLocks noGrp="1"/>
          </p:cNvSpPr>
          <p:nvPr>
            <p:ph type="ctrTitle"/>
          </p:nvPr>
        </p:nvSpPr>
        <p:spPr>
          <a:xfrm>
            <a:off x="1524000" y="974446"/>
            <a:ext cx="9144000" cy="2387600"/>
          </a:xfrm>
        </p:spPr>
        <p:txBody>
          <a:bodyPr>
            <a:normAutofit/>
          </a:bodyPr>
          <a:lstStyle/>
          <a:p>
            <a:r>
              <a:rPr lang="en-US" dirty="0" smtClean="0">
                <a:solidFill>
                  <a:srgbClr val="C00000"/>
                </a:solidFill>
                <a:latin typeface="Castellar" panose="020A0402060406010301" pitchFamily="18" charset="0"/>
              </a:rPr>
              <a:t>BUSINESS PATHWAY</a:t>
            </a:r>
            <a:r>
              <a:rPr lang="en-US" sz="2500" dirty="0">
                <a:solidFill>
                  <a:srgbClr val="C00000"/>
                </a:solidFill>
                <a:latin typeface="Castellar" panose="020A0402060406010301" pitchFamily="18" charset="0"/>
              </a:rPr>
              <a:t/>
            </a:r>
            <a:br>
              <a:rPr lang="en-US" sz="2500" dirty="0">
                <a:solidFill>
                  <a:srgbClr val="C00000"/>
                </a:solidFill>
                <a:latin typeface="Castellar" panose="020A0402060406010301" pitchFamily="18" charset="0"/>
              </a:rPr>
            </a:br>
            <a:r>
              <a:rPr lang="en-US" sz="2500" dirty="0" smtClean="0">
                <a:solidFill>
                  <a:srgbClr val="C00000"/>
                </a:solidFill>
                <a:latin typeface="Castellar" panose="020A0402060406010301" pitchFamily="18" charset="0"/>
              </a:rPr>
              <a:t>Presentation to</a:t>
            </a:r>
            <a:br>
              <a:rPr lang="en-US" sz="2500" dirty="0" smtClean="0">
                <a:solidFill>
                  <a:srgbClr val="C00000"/>
                </a:solidFill>
                <a:latin typeface="Castellar" panose="020A0402060406010301" pitchFamily="18" charset="0"/>
              </a:rPr>
            </a:br>
            <a:r>
              <a:rPr lang="en-US" sz="2500" dirty="0" smtClean="0">
                <a:solidFill>
                  <a:srgbClr val="C00000"/>
                </a:solidFill>
                <a:latin typeface="Castellar" panose="020A0402060406010301" pitchFamily="18" charset="0"/>
              </a:rPr>
              <a:t>BC College Council</a:t>
            </a:r>
            <a:br>
              <a:rPr lang="en-US" sz="2500" dirty="0" smtClean="0">
                <a:solidFill>
                  <a:srgbClr val="C00000"/>
                </a:solidFill>
                <a:latin typeface="Castellar" panose="020A0402060406010301" pitchFamily="18" charset="0"/>
              </a:rPr>
            </a:br>
            <a:r>
              <a:rPr lang="en-US" sz="2500" dirty="0" smtClean="0">
                <a:solidFill>
                  <a:srgbClr val="C00000"/>
                </a:solidFill>
                <a:latin typeface="Castellar" panose="020A0402060406010301" pitchFamily="18" charset="0"/>
              </a:rPr>
              <a:t>Friday, March 1, 2019</a:t>
            </a:r>
            <a:endParaRPr lang="en-US" dirty="0">
              <a:solidFill>
                <a:srgbClr val="C0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586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468557"/>
            <a:ext cx="9144000" cy="2387600"/>
          </a:xfrm>
        </p:spPr>
        <p:txBody>
          <a:bodyPr>
            <a:normAutofit fontScale="90000"/>
          </a:bodyPr>
          <a:lstStyle/>
          <a:p>
            <a:r>
              <a:rPr lang="en-US" dirty="0" smtClean="0">
                <a:latin typeface="Arial Black" panose="020B0A04020102020204" pitchFamily="34" charset="0"/>
              </a:rPr>
              <a:t>Business Pathway</a:t>
            </a:r>
            <a:br>
              <a:rPr lang="en-US" dirty="0" smtClean="0">
                <a:latin typeface="Arial Black" panose="020B0A04020102020204" pitchFamily="34" charset="0"/>
              </a:rPr>
            </a:br>
            <a:r>
              <a:rPr lang="en-US" dirty="0" smtClean="0">
                <a:solidFill>
                  <a:srgbClr val="C00000"/>
                </a:solidFill>
                <a:latin typeface="Arial Black" panose="020B0A04020102020204" pitchFamily="34" charset="0"/>
              </a:rPr>
              <a:t>Mission Statement</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1896038"/>
            <a:ext cx="10068261" cy="454211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900" dirty="0" smtClean="0"/>
              <a:t>The Business Pathway at Bakersfield College is dedicated to providing opportunities to help develop students skills, knowledge, and abilities, enhance their problem-solving skills, and provide hands-on-experiences within the industry of Business, Commerce, Economics, Entrepreneurship, Supply Chain Management and Information Technology. We equip students with tools to help them  succeed in their desired field of study while providing an academic environment that fosters critical thinking and innovation. The Business Pathway offers high-quality educational programs and opportunities for students seeking the next level of professional skills to enter the workforce directly, or continue their education at a four-year university.</a:t>
            </a:r>
            <a:endParaRPr lang="en-US" sz="2900"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169292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468557"/>
            <a:ext cx="9144000" cy="2387600"/>
          </a:xfrm>
        </p:spPr>
        <p:txBody>
          <a:bodyPr>
            <a:normAutofit/>
          </a:bodyPr>
          <a:lstStyle/>
          <a:p>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1896038"/>
            <a:ext cx="10068261" cy="454211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 sz="2500" dirty="0" smtClean="0">
                <a:solidFill>
                  <a:srgbClr val="FF0000"/>
                </a:solidFill>
                <a:latin typeface="Castellar" panose="020A0402060406010301" pitchFamily="18" charset="0"/>
              </a:rPr>
              <a:t>Bakersfield </a:t>
            </a:r>
            <a:r>
              <a:rPr lang="en" sz="2500" dirty="0">
                <a:solidFill>
                  <a:srgbClr val="FF0000"/>
                </a:solidFill>
                <a:latin typeface="Castellar" panose="020A0402060406010301" pitchFamily="18" charset="0"/>
              </a:rPr>
              <a:t>College has come up with a way to clarify and streamline our pathways.  They include</a:t>
            </a:r>
            <a:r>
              <a:rPr lang="en" sz="2500" dirty="0" smtClean="0">
                <a:solidFill>
                  <a:srgbClr val="FF0000"/>
                </a:solidFill>
                <a:latin typeface="Castellar" panose="020A0402060406010301" pitchFamily="18" charset="0"/>
              </a:rPr>
              <a:t>:</a:t>
            </a:r>
          </a:p>
          <a:p>
            <a:pPr lvl="0" algn="l">
              <a:spcBef>
                <a:spcPts val="0"/>
              </a:spcBef>
            </a:pPr>
            <a:r>
              <a:rPr lang="en" sz="2500" b="1" dirty="0">
                <a:latin typeface="Castellar" panose="020A0402060406010301" pitchFamily="18" charset="0"/>
              </a:rPr>
              <a:t>A</a:t>
            </a:r>
            <a:r>
              <a:rPr lang="en" sz="2500" dirty="0">
                <a:solidFill>
                  <a:srgbClr val="FF0000"/>
                </a:solidFill>
                <a:latin typeface="Castellar" panose="020A0402060406010301" pitchFamily="18" charset="0"/>
              </a:rPr>
              <a:t>ssessing current pathways to degrees and transfer (ADTs, new paths, etc.)</a:t>
            </a:r>
          </a:p>
          <a:p>
            <a:pPr lvl="0" algn="l">
              <a:spcBef>
                <a:spcPts val="0"/>
              </a:spcBef>
            </a:pPr>
            <a:r>
              <a:rPr lang="en" sz="2500" b="1" dirty="0">
                <a:latin typeface="Castellar" panose="020A0402060406010301" pitchFamily="18" charset="0"/>
              </a:rPr>
              <a:t>I</a:t>
            </a:r>
            <a:r>
              <a:rPr lang="en" sz="2500" dirty="0">
                <a:solidFill>
                  <a:srgbClr val="FF0000"/>
                </a:solidFill>
                <a:latin typeface="Castellar" panose="020A0402060406010301" pitchFamily="18" charset="0"/>
              </a:rPr>
              <a:t>dentifying institutional barriers for student progress (financial aid, etc.)</a:t>
            </a:r>
          </a:p>
          <a:p>
            <a:pPr lvl="0" algn="l">
              <a:spcBef>
                <a:spcPts val="0"/>
              </a:spcBef>
            </a:pPr>
            <a:r>
              <a:rPr lang="en" sz="2500" b="1" dirty="0">
                <a:latin typeface="Castellar" panose="020A0402060406010301" pitchFamily="18" charset="0"/>
              </a:rPr>
              <a:t>A</a:t>
            </a:r>
            <a:r>
              <a:rPr lang="en" sz="2500" dirty="0">
                <a:solidFill>
                  <a:srgbClr val="FF0000"/>
                </a:solidFill>
                <a:latin typeface="Castellar" panose="020A0402060406010301" pitchFamily="18" charset="0"/>
              </a:rPr>
              <a:t>ligning of expectations (among K-12, Community Colleges and transfer institutions, etc.)</a:t>
            </a:r>
          </a:p>
          <a:p>
            <a:pPr lvl="0" algn="l">
              <a:spcBef>
                <a:spcPts val="0"/>
              </a:spcBef>
            </a:pPr>
            <a:r>
              <a:rPr lang="en" sz="2500" b="1" dirty="0">
                <a:latin typeface="Castellar" panose="020A0402060406010301" pitchFamily="18" charset="0"/>
              </a:rPr>
              <a:t>C</a:t>
            </a:r>
            <a:r>
              <a:rPr lang="en" sz="2500" dirty="0">
                <a:solidFill>
                  <a:srgbClr val="FF0000"/>
                </a:solidFill>
                <a:latin typeface="Castellar" panose="020A0402060406010301" pitchFamily="18" charset="0"/>
              </a:rPr>
              <a:t>larifying pathway components (enrollment management, etc.)</a:t>
            </a:r>
          </a:p>
          <a:p>
            <a:pPr algn="l"/>
            <a:endParaRPr lang="en" sz="3600" dirty="0" smtClean="0"/>
          </a:p>
          <a:p>
            <a:pPr algn="l"/>
            <a:endParaRPr lang="en" sz="3600" dirty="0"/>
          </a:p>
          <a:p>
            <a:pPr algn="l"/>
            <a:endParaRPr lang="en-US" sz="3500" dirty="0">
              <a:solidFill>
                <a:srgbClr val="C00000"/>
              </a:solidFill>
              <a:latin typeface="Castellar" panose="020A0402060406010301" pitchFamily="18" charset="0"/>
            </a:endParaRPr>
          </a:p>
        </p:txBody>
      </p:sp>
    </p:spTree>
    <p:extLst>
      <p:ext uri="{BB962C8B-B14F-4D97-AF65-F5344CB8AC3E}">
        <p14:creationId xmlns:p14="http://schemas.microsoft.com/office/powerpoint/2010/main" val="69471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buNone/>
            </a:pPr>
            <a:r>
              <a:rPr lang="en-US" dirty="0"/>
              <a:t> </a:t>
            </a:r>
            <a:r>
              <a:rPr lang="en-US" dirty="0" smtClean="0">
                <a:solidFill>
                  <a:srgbClr val="FF0000"/>
                </a:solidFill>
                <a:latin typeface="Castellar" panose="020A0402060406010301" pitchFamily="18" charset="0"/>
              </a:rPr>
              <a:t>Advisors </a:t>
            </a:r>
            <a:r>
              <a:rPr lang="en-US" dirty="0">
                <a:solidFill>
                  <a:srgbClr val="FF0000"/>
                </a:solidFill>
                <a:latin typeface="Castellar" panose="020A0402060406010301" pitchFamily="18" charset="0"/>
              </a:rPr>
              <a:t>will be case managing more closely the enrollment and on boarding of our first time students while counselors will be monitoring progression and completion of our returning students. </a:t>
            </a:r>
            <a:endParaRPr lang="en-US"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269632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468557"/>
            <a:ext cx="9144000" cy="2387600"/>
          </a:xfrm>
        </p:spPr>
        <p:txBody>
          <a:bodyPr>
            <a:normAutofit fontScale="90000"/>
          </a:bodyPr>
          <a:lstStyle/>
          <a:p>
            <a:r>
              <a:rPr lang="en-US" dirty="0" smtClean="0">
                <a:latin typeface="Arial Black" panose="020B0A04020102020204" pitchFamily="34" charset="0"/>
              </a:rPr>
              <a:t>Business Pathway</a:t>
            </a:r>
            <a:br>
              <a:rPr lang="en-US" dirty="0" smtClean="0">
                <a:latin typeface="Arial Black" panose="020B0A04020102020204" pitchFamily="34" charset="0"/>
              </a:rPr>
            </a:br>
            <a:r>
              <a:rPr lang="en-US" dirty="0" smtClean="0">
                <a:solidFill>
                  <a:srgbClr val="C00000"/>
                </a:solidFill>
                <a:latin typeface="Arial Black" panose="020B0A04020102020204" pitchFamily="34" charset="0"/>
              </a:rPr>
              <a:t>Mission Statement</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1896038"/>
            <a:ext cx="10932460" cy="454211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C00000"/>
                </a:solidFill>
                <a:latin typeface="Castellar" panose="020A0402060406010301" pitchFamily="18" charset="0"/>
              </a:rPr>
              <a:t>Creighton </a:t>
            </a:r>
            <a:r>
              <a:rPr lang="en-US" sz="3500" dirty="0" err="1" smtClean="0">
                <a:solidFill>
                  <a:srgbClr val="C00000"/>
                </a:solidFill>
                <a:latin typeface="Castellar" panose="020A0402060406010301" pitchFamily="18" charset="0"/>
              </a:rPr>
              <a:t>magers</a:t>
            </a:r>
            <a:r>
              <a:rPr lang="en-US" sz="3500" dirty="0" smtClean="0">
                <a:solidFill>
                  <a:srgbClr val="C00000"/>
                </a:solidFill>
                <a:latin typeface="Castellar" panose="020A0402060406010301" pitchFamily="18" charset="0"/>
              </a:rPr>
              <a:t>, BMIT faculty chair</a:t>
            </a:r>
            <a:endParaRPr lang="en-US" sz="3500" dirty="0">
              <a:solidFill>
                <a:srgbClr val="C00000"/>
              </a:solidFill>
              <a:latin typeface="Castellar" panose="020A0402060406010301" pitchFamily="18" charset="0"/>
            </a:endParaRPr>
          </a:p>
        </p:txBody>
      </p:sp>
    </p:spTree>
    <p:extLst>
      <p:ext uri="{BB962C8B-B14F-4D97-AF65-F5344CB8AC3E}">
        <p14:creationId xmlns:p14="http://schemas.microsoft.com/office/powerpoint/2010/main" val="234512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468557"/>
            <a:ext cx="9144000" cy="2387600"/>
          </a:xfrm>
        </p:spPr>
        <p:txBody>
          <a:bodyPr>
            <a:normAutofit fontScale="90000"/>
          </a:bodyPr>
          <a:lstStyle/>
          <a:p>
            <a:r>
              <a:rPr lang="en-US" dirty="0" smtClean="0">
                <a:latin typeface="Arial Black" panose="020B0A04020102020204" pitchFamily="34" charset="0"/>
              </a:rPr>
              <a:t>Business Pathway</a:t>
            </a:r>
            <a:br>
              <a:rPr lang="en-US" dirty="0" smtClean="0">
                <a:latin typeface="Arial Black" panose="020B0A04020102020204" pitchFamily="34" charset="0"/>
              </a:rPr>
            </a:br>
            <a:r>
              <a:rPr lang="en-US" dirty="0" smtClean="0">
                <a:solidFill>
                  <a:srgbClr val="C00000"/>
                </a:solidFill>
                <a:latin typeface="Arial Black" panose="020B0A04020102020204" pitchFamily="34" charset="0"/>
              </a:rPr>
              <a:t>Mission Statement</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1896038"/>
            <a:ext cx="10932460" cy="454211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C00000"/>
                </a:solidFill>
                <a:latin typeface="Castellar" panose="020A0402060406010301" pitchFamily="18" charset="0"/>
              </a:rPr>
              <a:t>Manny mourtzanos, dean</a:t>
            </a:r>
            <a:endParaRPr lang="en-US" sz="3500" dirty="0">
              <a:solidFill>
                <a:srgbClr val="C00000"/>
              </a:solidFill>
              <a:latin typeface="Castellar" panose="020A0402060406010301" pitchFamily="18" charset="0"/>
            </a:endParaRPr>
          </a:p>
        </p:txBody>
      </p:sp>
    </p:spTree>
    <p:extLst>
      <p:ext uri="{BB962C8B-B14F-4D97-AF65-F5344CB8AC3E}">
        <p14:creationId xmlns:p14="http://schemas.microsoft.com/office/powerpoint/2010/main" val="117250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341224"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Momentum Point Data Trends</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chemeClr val="bg1"/>
                </a:solidFill>
                <a:latin typeface="Arial Black" panose="020B0A04020102020204" pitchFamily="34" charset="0"/>
              </a:rPr>
              <a:t>First Time Student Enrollment</a:t>
            </a: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algn="l"/>
            <a:endParaRPr lang="en-US" sz="2900" dirty="0"/>
          </a:p>
        </p:txBody>
      </p:sp>
      <p:pic>
        <p:nvPicPr>
          <p:cNvPr id="3" name="Picture 2"/>
          <p:cNvPicPr>
            <a:picLocks noChangeAspect="1"/>
          </p:cNvPicPr>
          <p:nvPr/>
        </p:nvPicPr>
        <p:blipFill>
          <a:blip r:embed="rId4"/>
          <a:stretch>
            <a:fillRect/>
          </a:stretch>
        </p:blipFill>
        <p:spPr>
          <a:xfrm>
            <a:off x="5495083" y="2639828"/>
            <a:ext cx="1322665" cy="4014955"/>
          </a:xfrm>
          <a:prstGeom prst="rect">
            <a:avLst/>
          </a:prstGeom>
        </p:spPr>
      </p:pic>
    </p:spTree>
    <p:extLst>
      <p:ext uri="{BB962C8B-B14F-4D97-AF65-F5344CB8AC3E}">
        <p14:creationId xmlns:p14="http://schemas.microsoft.com/office/powerpoint/2010/main" val="367461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341224"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Momentum Point Data Trends</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chemeClr val="bg1"/>
                </a:solidFill>
                <a:latin typeface="Arial Black" panose="020B0A04020102020204" pitchFamily="34" charset="0"/>
              </a:rPr>
              <a:t>15 Units Attempted</a:t>
            </a: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algn="l"/>
            <a:endParaRPr lang="en-US" sz="2900" dirty="0"/>
          </a:p>
        </p:txBody>
      </p:sp>
      <p:pic>
        <p:nvPicPr>
          <p:cNvPr id="7" name="Picture 6"/>
          <p:cNvPicPr>
            <a:picLocks noChangeAspect="1"/>
          </p:cNvPicPr>
          <p:nvPr/>
        </p:nvPicPr>
        <p:blipFill>
          <a:blip r:embed="rId4"/>
          <a:stretch>
            <a:fillRect/>
          </a:stretch>
        </p:blipFill>
        <p:spPr>
          <a:xfrm>
            <a:off x="5381348" y="2573518"/>
            <a:ext cx="1548730" cy="4147575"/>
          </a:xfrm>
          <a:prstGeom prst="rect">
            <a:avLst/>
          </a:prstGeom>
        </p:spPr>
      </p:pic>
    </p:spTree>
    <p:extLst>
      <p:ext uri="{BB962C8B-B14F-4D97-AF65-F5344CB8AC3E}">
        <p14:creationId xmlns:p14="http://schemas.microsoft.com/office/powerpoint/2010/main" val="229066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549239"/>
            <a:ext cx="9341224" cy="2387600"/>
          </a:xfrm>
        </p:spPr>
        <p:txBody>
          <a:bodyPr>
            <a:normAutofit/>
          </a:bodyPr>
          <a:lstStyle/>
          <a:p>
            <a:r>
              <a:rPr lang="en-US" sz="5400" dirty="0" smtClean="0">
                <a:latin typeface="Arial Black" panose="020B0A04020102020204" pitchFamily="34" charset="0"/>
              </a:rPr>
              <a:t>Business Pathway</a:t>
            </a:r>
            <a:r>
              <a:rPr lang="en-US" dirty="0" smtClean="0">
                <a:latin typeface="Arial Black" panose="020B0A04020102020204" pitchFamily="34" charset="0"/>
              </a:rPr>
              <a:t/>
            </a:r>
            <a:br>
              <a:rPr lang="en-US" dirty="0" smtClean="0">
                <a:latin typeface="Arial Black" panose="020B0A04020102020204" pitchFamily="34" charset="0"/>
              </a:rPr>
            </a:br>
            <a:r>
              <a:rPr lang="en-US" sz="4400" dirty="0" smtClean="0">
                <a:solidFill>
                  <a:srgbClr val="C00000"/>
                </a:solidFill>
                <a:latin typeface="Arial Black" panose="020B0A04020102020204" pitchFamily="34" charset="0"/>
              </a:rPr>
              <a:t>Momentum Point Data Trends</a:t>
            </a:r>
            <a:r>
              <a:rPr lang="en-US" sz="2500" dirty="0">
                <a:solidFill>
                  <a:srgbClr val="FF0000"/>
                </a:solidFill>
                <a:latin typeface="Arial Black" panose="020B0A04020102020204" pitchFamily="34" charset="0"/>
              </a:rPr>
              <a:t/>
            </a:r>
            <a:br>
              <a:rPr lang="en-US" sz="2500" dirty="0">
                <a:solidFill>
                  <a:srgbClr val="FF0000"/>
                </a:solidFill>
                <a:latin typeface="Arial Black" panose="020B0A04020102020204" pitchFamily="34" charset="0"/>
              </a:rPr>
            </a:br>
            <a:r>
              <a:rPr lang="en-US" sz="2500" dirty="0" smtClean="0">
                <a:solidFill>
                  <a:schemeClr val="bg1"/>
                </a:solidFill>
                <a:latin typeface="Arial Black" panose="020B0A04020102020204" pitchFamily="34" charset="0"/>
              </a:rPr>
              <a:t>30 Units Attempted</a:t>
            </a:r>
            <a:r>
              <a:rPr lang="en-US" sz="2500" dirty="0" smtClean="0">
                <a:solidFill>
                  <a:srgbClr val="FF0000"/>
                </a:solidFill>
                <a:latin typeface="Arial Black" panose="020B0A04020102020204" pitchFamily="34" charset="0"/>
              </a:rPr>
              <a:t/>
            </a:r>
            <a:br>
              <a:rPr lang="en-US" sz="2500" dirty="0" smtClean="0">
                <a:solidFill>
                  <a:srgbClr val="FF0000"/>
                </a:solidFill>
                <a:latin typeface="Arial Black" panose="020B0A04020102020204" pitchFamily="34" charset="0"/>
              </a:rPr>
            </a:br>
            <a:endParaRPr lang="en-US" sz="2900" dirty="0">
              <a:solidFill>
                <a:srgbClr val="FF0000"/>
              </a:solidFill>
              <a:latin typeface="Castellar" panose="020A0402060406010301" pitchFamily="18" charset="0"/>
            </a:endParaRPr>
          </a:p>
        </p:txBody>
      </p:sp>
      <p:grpSp>
        <p:nvGrpSpPr>
          <p:cNvPr id="11" name="Group 10"/>
          <p:cNvGrpSpPr/>
          <p:nvPr/>
        </p:nvGrpSpPr>
        <p:grpSpPr>
          <a:xfrm>
            <a:off x="8579225" y="4195482"/>
            <a:ext cx="3612775" cy="2662518"/>
            <a:chOff x="8579225" y="4195482"/>
            <a:chExt cx="3612775" cy="2662518"/>
          </a:xfrm>
        </p:grpSpPr>
        <p:sp>
          <p:nvSpPr>
            <p:cNvPr id="6" name="Isosceles Triangle 5"/>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13" y="5526741"/>
            <a:ext cx="1462336" cy="1462336"/>
          </a:xfrm>
          <a:prstGeom prst="rect">
            <a:avLst/>
          </a:prstGeom>
        </p:spPr>
      </p:pic>
      <p:grpSp>
        <p:nvGrpSpPr>
          <p:cNvPr id="12" name="Group 11"/>
          <p:cNvGrpSpPr/>
          <p:nvPr/>
        </p:nvGrpSpPr>
        <p:grpSpPr>
          <a:xfrm rot="10800000">
            <a:off x="0" y="0"/>
            <a:ext cx="3612775" cy="2662518"/>
            <a:chOff x="8579225" y="4195482"/>
            <a:chExt cx="3612775" cy="2662518"/>
          </a:xfrm>
        </p:grpSpPr>
        <p:sp>
          <p:nvSpPr>
            <p:cNvPr id="13" name="Isosceles Triangle 12"/>
            <p:cNvSpPr/>
            <p:nvPr/>
          </p:nvSpPr>
          <p:spPr>
            <a:xfrm>
              <a:off x="8579225" y="4195482"/>
              <a:ext cx="3612774" cy="2662518"/>
            </a:xfrm>
            <a:prstGeom prst="triangle">
              <a:avLst>
                <a:gd name="adj" fmla="val 10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9036424" y="4679576"/>
              <a:ext cx="3155575" cy="2178424"/>
            </a:xfrm>
            <a:prstGeom prst="triangle">
              <a:avLst>
                <a:gd name="adj" fmla="val 100000"/>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9531275" y="5066852"/>
              <a:ext cx="2660725" cy="1791148"/>
            </a:xfrm>
            <a:prstGeom prst="triangle">
              <a:avLst>
                <a:gd name="adj" fmla="val 1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1021975" y="2259706"/>
            <a:ext cx="10367684" cy="4178448"/>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Blip>
                <a:blip r:embed="rId3"/>
              </a:buBlip>
            </a:pPr>
            <a:endParaRPr lang="en-US" sz="5500" dirty="0" smtClean="0">
              <a:solidFill>
                <a:srgbClr val="FF0000"/>
              </a:solidFill>
              <a:latin typeface="Castellar" panose="020A0402060406010301" pitchFamily="18" charset="0"/>
            </a:endParaRPr>
          </a:p>
          <a:p>
            <a:pPr algn="l"/>
            <a:endParaRPr lang="en-US" sz="2900" dirty="0"/>
          </a:p>
        </p:txBody>
      </p:sp>
      <p:pic>
        <p:nvPicPr>
          <p:cNvPr id="7" name="Picture 6"/>
          <p:cNvPicPr>
            <a:picLocks noChangeAspect="1"/>
          </p:cNvPicPr>
          <p:nvPr/>
        </p:nvPicPr>
        <p:blipFill>
          <a:blip r:embed="rId4"/>
          <a:stretch>
            <a:fillRect/>
          </a:stretch>
        </p:blipFill>
        <p:spPr>
          <a:xfrm>
            <a:off x="5405432" y="2662519"/>
            <a:ext cx="1345604" cy="3990413"/>
          </a:xfrm>
          <a:prstGeom prst="rect">
            <a:avLst/>
          </a:prstGeom>
        </p:spPr>
      </p:pic>
    </p:spTree>
    <p:extLst>
      <p:ext uri="{BB962C8B-B14F-4D97-AF65-F5344CB8AC3E}">
        <p14:creationId xmlns:p14="http://schemas.microsoft.com/office/powerpoint/2010/main" val="1160564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224</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Castellar</vt:lpstr>
      <vt:lpstr>Office Theme</vt:lpstr>
      <vt:lpstr>BUSINESS PATHWAY Presentation to BC College Council Friday, March 1, 2019</vt:lpstr>
      <vt:lpstr>Business Pathway Mission Statement  </vt:lpstr>
      <vt:lpstr> </vt:lpstr>
      <vt:lpstr>PowerPoint Presentation</vt:lpstr>
      <vt:lpstr>Business Pathway Mission Statement  </vt:lpstr>
      <vt:lpstr>Business Pathway Mission Statement  </vt:lpstr>
      <vt:lpstr>Business Pathway Momentum Point Data Trends First Time Student Enrollment </vt:lpstr>
      <vt:lpstr>Business Pathway Momentum Point Data Trends 15 Units Attempted </vt:lpstr>
      <vt:lpstr>Business Pathway Momentum Point Data Trends 30 Units Attempted </vt:lpstr>
      <vt:lpstr>Business Pathway Momentum Point Data Trends English and Math in the First Year </vt:lpstr>
      <vt:lpstr>Business Pathway Momentum Point Data Trends English Only in the First Year </vt:lpstr>
      <vt:lpstr>Business Pathway Momentum Point Data Trends Math Only in the First Year </vt:lpstr>
      <vt:lpstr>Business Pathway Data Inquiries  </vt:lpstr>
      <vt:lpstr>Business Pathway Campus Collaborative Grant  </vt:lpstr>
      <vt:lpstr>Business Pathway Professional Etiquette Event  </vt:lpstr>
      <vt:lpstr>Business Pathway Career Expo  </vt:lpstr>
      <vt:lpstr>BUSINESS PATHWAY Presentation to BC College Council Friday, March 1, 2019</vt:lpstr>
    </vt:vector>
  </TitlesOfParts>
  <Company>Bakersfield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PATHWAY Presentation to BC College Council Friday, March 1, 2019</dc:title>
  <dc:creator>Emmanuel Mourtzanos</dc:creator>
  <cp:lastModifiedBy>Jonathan Ward</cp:lastModifiedBy>
  <cp:revision>11</cp:revision>
  <dcterms:created xsi:type="dcterms:W3CDTF">2019-02-28T22:05:25Z</dcterms:created>
  <dcterms:modified xsi:type="dcterms:W3CDTF">2019-03-13T17:41:52Z</dcterms:modified>
</cp:coreProperties>
</file>