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1"/>
  </p:sldMasterIdLst>
  <p:sldIdLst>
    <p:sldId id="256" r:id="rId2"/>
    <p:sldId id="270" r:id="rId3"/>
    <p:sldId id="257" r:id="rId4"/>
    <p:sldId id="258" r:id="rId5"/>
    <p:sldId id="275" r:id="rId6"/>
    <p:sldId id="273" r:id="rId7"/>
    <p:sldId id="259" r:id="rId8"/>
    <p:sldId id="276" r:id="rId9"/>
    <p:sldId id="261" r:id="rId10"/>
    <p:sldId id="265" r:id="rId11"/>
    <p:sldId id="277" r:id="rId12"/>
    <p:sldId id="271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74" d="100"/>
          <a:sy n="74" d="100"/>
        </p:scale>
        <p:origin x="2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0C0AA6C7-CE2F-4329-BDF7-E830A094FB35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1F001BF1-D856-43C0-9820-F08EB1D99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549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A6C7-CE2F-4329-BDF7-E830A094FB35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1BF1-D856-43C0-9820-F08EB1D99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658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A6C7-CE2F-4329-BDF7-E830A094FB35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1BF1-D856-43C0-9820-F08EB1D99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848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A6C7-CE2F-4329-BDF7-E830A094FB35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1BF1-D856-43C0-9820-F08EB1D99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1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A6C7-CE2F-4329-BDF7-E830A094FB35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1BF1-D856-43C0-9820-F08EB1D9937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7636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A6C7-CE2F-4329-BDF7-E830A094FB35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1BF1-D856-43C0-9820-F08EB1D99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A6C7-CE2F-4329-BDF7-E830A094FB35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1BF1-D856-43C0-9820-F08EB1D99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2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A6C7-CE2F-4329-BDF7-E830A094FB35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1BF1-D856-43C0-9820-F08EB1D99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8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A6C7-CE2F-4329-BDF7-E830A094FB35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1BF1-D856-43C0-9820-F08EB1D99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148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A6C7-CE2F-4329-BDF7-E830A094FB35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1BF1-D856-43C0-9820-F08EB1D99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0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A6C7-CE2F-4329-BDF7-E830A094FB35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1BF1-D856-43C0-9820-F08EB1D99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2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C0AA6C7-CE2F-4329-BDF7-E830A094FB35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1F001BF1-D856-43C0-9820-F08EB1D99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7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5791200"/>
            <a:ext cx="6420610" cy="510182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371600"/>
            <a:ext cx="7591758" cy="3124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Program review</a:t>
            </a:r>
          </a:p>
          <a:p>
            <a:r>
              <a:rPr lang="en-US" sz="3600" dirty="0" smtClean="0"/>
              <a:t>Summary </a:t>
            </a:r>
            <a:r>
              <a:rPr lang="en-US" sz="3600" dirty="0"/>
              <a:t>Report </a:t>
            </a:r>
            <a:r>
              <a:rPr lang="en-US" sz="3600" dirty="0" smtClean="0"/>
              <a:t>2018</a:t>
            </a:r>
            <a:endParaRPr lang="en-US" sz="36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Prepared by the Program Review Committee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84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987" y="-381000"/>
            <a:ext cx="7269480" cy="1325562"/>
          </a:xfrm>
        </p:spPr>
        <p:txBody>
          <a:bodyPr/>
          <a:lstStyle/>
          <a:p>
            <a:r>
              <a:rPr lang="en-US" dirty="0" smtClean="0"/>
              <a:t>Planning for the 2019-20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44562"/>
            <a:ext cx="6787854" cy="545623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800" dirty="0" smtClean="0"/>
              <a:t>Instructional program reviews fully implemented in </a:t>
            </a:r>
            <a:r>
              <a:rPr lang="en-US" sz="2800" dirty="0" err="1" smtClean="0"/>
              <a:t>eLumen</a:t>
            </a:r>
            <a:endParaRPr lang="en-US" sz="2800" dirty="0" smtClean="0"/>
          </a:p>
          <a:p>
            <a:r>
              <a:rPr lang="en-US" sz="2800" dirty="0" smtClean="0"/>
              <a:t>Connect </a:t>
            </a:r>
            <a:r>
              <a:rPr lang="en-US" sz="2800" dirty="0"/>
              <a:t>with Curriculum, CTE, and resource committees to assess </a:t>
            </a:r>
            <a:r>
              <a:rPr lang="en-US" sz="2800" dirty="0" smtClean="0"/>
              <a:t>and update forms</a:t>
            </a:r>
          </a:p>
          <a:p>
            <a:r>
              <a:rPr lang="en-US" sz="2800" dirty="0" smtClean="0"/>
              <a:t>Offer </a:t>
            </a:r>
            <a:r>
              <a:rPr lang="en-US" sz="2800" dirty="0" err="1" smtClean="0"/>
              <a:t>eLumen</a:t>
            </a:r>
            <a:r>
              <a:rPr lang="en-US" sz="2800" dirty="0" smtClean="0"/>
              <a:t>/Program Review workshops</a:t>
            </a:r>
          </a:p>
          <a:p>
            <a:r>
              <a:rPr lang="en-US" sz="2800" dirty="0"/>
              <a:t>F</a:t>
            </a:r>
            <a:r>
              <a:rPr lang="en-US" sz="2800" dirty="0" smtClean="0"/>
              <a:t>acilitate Administrative Unit Outcomes workshops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456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082040"/>
          </a:xfrm>
        </p:spPr>
        <p:txBody>
          <a:bodyPr/>
          <a:lstStyle/>
          <a:p>
            <a:r>
              <a:rPr lang="en-US" dirty="0" smtClean="0"/>
              <a:t>Planning for the 2019-20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404" y="1447801"/>
            <a:ext cx="6446520" cy="4732338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Return receipt on emailed forms for </a:t>
            </a:r>
            <a:r>
              <a:rPr lang="en-US" sz="2400" dirty="0" smtClean="0"/>
              <a:t>areas </a:t>
            </a:r>
            <a:r>
              <a:rPr lang="en-US" sz="2400" dirty="0"/>
              <a:t>not in </a:t>
            </a:r>
            <a:r>
              <a:rPr lang="en-US" sz="2400" dirty="0" err="1" smtClean="0"/>
              <a:t>eLumen</a:t>
            </a:r>
            <a:endParaRPr lang="en-US" sz="2400" dirty="0" smtClean="0"/>
          </a:p>
          <a:p>
            <a:r>
              <a:rPr lang="en-US" sz="2400" dirty="0"/>
              <a:t>Survey end </a:t>
            </a:r>
            <a:r>
              <a:rPr lang="en-US" sz="2400" dirty="0" smtClean="0"/>
              <a:t>users</a:t>
            </a:r>
          </a:p>
          <a:p>
            <a:r>
              <a:rPr lang="en-US" sz="2400" dirty="0" smtClean="0"/>
              <a:t>Track the </a:t>
            </a:r>
            <a:r>
              <a:rPr lang="en-US" sz="2400" dirty="0"/>
              <a:t>connection between the program review process and resource allocations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Management position requests.</a:t>
            </a:r>
            <a:endParaRPr lang="en-US" sz="2400" dirty="0"/>
          </a:p>
          <a:p>
            <a:r>
              <a:rPr lang="en-US" sz="2400" dirty="0"/>
              <a:t>Verify </a:t>
            </a:r>
            <a:r>
              <a:rPr lang="en-US" sz="2400" dirty="0" smtClean="0"/>
              <a:t>master </a:t>
            </a:r>
            <a:r>
              <a:rPr lang="en-US" sz="2400" dirty="0"/>
              <a:t>list of programs prior to the </a:t>
            </a:r>
            <a:r>
              <a:rPr lang="en-US" sz="2400" dirty="0" smtClean="0"/>
              <a:t>process</a:t>
            </a:r>
          </a:p>
          <a:p>
            <a:r>
              <a:rPr lang="en-US" sz="2400" dirty="0"/>
              <a:t>Restructure Assessment of Resources Received</a:t>
            </a:r>
          </a:p>
          <a:p>
            <a:r>
              <a:rPr lang="en-US" sz="2400" dirty="0" smtClean="0"/>
              <a:t>Deans/department chairs </a:t>
            </a:r>
            <a:r>
              <a:rPr lang="en-US" sz="2400" dirty="0"/>
              <a:t>will continue to develop their budget as part of the program review process.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472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381000"/>
            <a:ext cx="6620967" cy="1915647"/>
          </a:xfrm>
        </p:spPr>
        <p:txBody>
          <a:bodyPr>
            <a:normAutofit/>
          </a:bodyPr>
          <a:lstStyle/>
          <a:p>
            <a:r>
              <a:rPr lang="en-US" sz="4800" dirty="0" smtClean="0"/>
              <a:t>The work continues…</a:t>
            </a:r>
            <a:endParaRPr lang="en-US" sz="4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524000" y="2514600"/>
            <a:ext cx="6849568" cy="39624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Our commitment to improve and streamline the process will lead us into </a:t>
            </a:r>
            <a:r>
              <a:rPr lang="en-US" sz="2400" dirty="0" err="1" smtClean="0">
                <a:solidFill>
                  <a:schemeClr val="tx1"/>
                </a:solidFill>
              </a:rPr>
              <a:t>eLumen</a:t>
            </a:r>
            <a:r>
              <a:rPr lang="en-US" sz="2400" dirty="0" smtClean="0">
                <a:solidFill>
                  <a:schemeClr val="tx1"/>
                </a:solidFill>
              </a:rPr>
              <a:t> for the 2019 cycle! </a:t>
            </a:r>
          </a:p>
          <a:p>
            <a:r>
              <a:rPr lang="en-US" sz="2400" dirty="0">
                <a:solidFill>
                  <a:schemeClr val="tx1"/>
                </a:solidFill>
              </a:rPr>
              <a:t>W</a:t>
            </a:r>
            <a:r>
              <a:rPr lang="en-US" sz="2400" dirty="0" smtClean="0">
                <a:solidFill>
                  <a:schemeClr val="tx1"/>
                </a:solidFill>
              </a:rPr>
              <a:t>e will work to </a:t>
            </a:r>
            <a:r>
              <a:rPr lang="en-US" sz="2400" dirty="0">
                <a:solidFill>
                  <a:schemeClr val="tx1"/>
                </a:solidFill>
              </a:rPr>
              <a:t>be </a:t>
            </a:r>
            <a:r>
              <a:rPr lang="en-US" sz="2400" dirty="0" smtClean="0">
                <a:solidFill>
                  <a:schemeClr val="tx1"/>
                </a:solidFill>
              </a:rPr>
              <a:t>transparent and </a:t>
            </a:r>
            <a:r>
              <a:rPr lang="en-US" sz="2400" dirty="0">
                <a:solidFill>
                  <a:schemeClr val="tx1"/>
                </a:solidFill>
              </a:rPr>
              <a:t>steer ourselves </a:t>
            </a:r>
            <a:r>
              <a:rPr lang="en-US" sz="2400" dirty="0" smtClean="0">
                <a:solidFill>
                  <a:schemeClr val="tx1"/>
                </a:solidFill>
              </a:rPr>
              <a:t>in </a:t>
            </a:r>
            <a:r>
              <a:rPr lang="en-US" sz="2400" dirty="0">
                <a:solidFill>
                  <a:schemeClr val="tx1"/>
                </a:solidFill>
              </a:rPr>
              <a:t>a positive direction </a:t>
            </a:r>
            <a:r>
              <a:rPr lang="en-US" sz="2400" dirty="0" smtClean="0">
                <a:solidFill>
                  <a:schemeClr val="tx1"/>
                </a:solidFill>
              </a:rPr>
              <a:t>to benefit </a:t>
            </a:r>
            <a:r>
              <a:rPr lang="en-US" sz="2400" dirty="0">
                <a:solidFill>
                  <a:schemeClr val="tx1"/>
                </a:solidFill>
              </a:rPr>
              <a:t>future generations to come at Bakersfield College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Look for opportunities to start your program review early! 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9869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1"/>
            <a:ext cx="7269163" cy="2362200"/>
          </a:xfrm>
        </p:spPr>
        <p:txBody>
          <a:bodyPr>
            <a:normAutofit/>
          </a:bodyPr>
          <a:lstStyle/>
          <a:p>
            <a:r>
              <a:rPr lang="en-US" dirty="0"/>
              <a:t>Building a Better </a:t>
            </a:r>
            <a:r>
              <a:rPr lang="en-US" dirty="0" smtClean="0"/>
              <a:t>BC…</a:t>
            </a:r>
            <a:br>
              <a:rPr lang="en-US" dirty="0" smtClean="0"/>
            </a:br>
            <a:r>
              <a:rPr lang="en-US" dirty="0" smtClean="0"/>
              <a:t>Program Review: your mixtape to a brighter future.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3048000"/>
            <a:ext cx="5384800" cy="339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45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7772400" cy="191564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Presented to College Council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133600" y="2514600"/>
            <a:ext cx="7199313" cy="28956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December 7, 2017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Stephen Waller, </a:t>
            </a:r>
            <a:r>
              <a:rPr lang="en-US" dirty="0">
                <a:solidFill>
                  <a:schemeClr val="tx1"/>
                </a:solidFill>
              </a:rPr>
              <a:t>Administrative Chair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Kimberly Nickell, Faculty Chair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Kristin Rabe, Classified Chair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58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7987284" cy="15240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PRC </a:t>
            </a:r>
            <a:r>
              <a:rPr lang="en-US" dirty="0"/>
              <a:t>Members</a:t>
            </a:r>
            <a:br>
              <a:rPr lang="en-US" dirty="0"/>
            </a:br>
            <a:r>
              <a:rPr lang="en-US" sz="2200" dirty="0"/>
              <a:t>Co-chairs: </a:t>
            </a:r>
            <a:br>
              <a:rPr lang="en-US" sz="2200" dirty="0"/>
            </a:br>
            <a:r>
              <a:rPr lang="en-US" sz="2200" dirty="0"/>
              <a:t>Stephen Waller, Kim Nickell, Kristin </a:t>
            </a:r>
            <a:r>
              <a:rPr lang="en-US" sz="2200" dirty="0" err="1"/>
              <a:t>Rabe</a:t>
            </a:r>
            <a:r>
              <a:rPr lang="en-US" sz="2200" dirty="0"/>
              <a:t/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1"/>
            <a:ext cx="3733800" cy="48006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2000" dirty="0" smtClean="0"/>
              <a:t>Committee Members: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000" dirty="0" smtClean="0"/>
              <a:t>Heather </a:t>
            </a:r>
            <a:r>
              <a:rPr lang="en-US" sz="2000" dirty="0" err="1" smtClean="0"/>
              <a:t>Baltis</a:t>
            </a:r>
            <a:endParaRPr lang="en-US" sz="2000" dirty="0" smtClean="0"/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000" dirty="0" smtClean="0"/>
              <a:t>Keri Wolf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000" dirty="0" smtClean="0"/>
              <a:t>Scott </a:t>
            </a:r>
            <a:r>
              <a:rPr lang="en-US" sz="2000" dirty="0" err="1" smtClean="0"/>
              <a:t>Damron</a:t>
            </a:r>
            <a:endParaRPr lang="en-US" sz="2000" dirty="0" smtClean="0"/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000" dirty="0"/>
              <a:t>Mindy </a:t>
            </a:r>
            <a:r>
              <a:rPr lang="en-US" sz="2000" dirty="0" smtClean="0"/>
              <a:t>Wilmot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000" dirty="0" err="1"/>
              <a:t>Klint</a:t>
            </a:r>
            <a:r>
              <a:rPr lang="en-US" sz="2000" dirty="0"/>
              <a:t> </a:t>
            </a:r>
            <a:r>
              <a:rPr lang="en-US" sz="2000" dirty="0" smtClean="0"/>
              <a:t>Rigby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000" dirty="0" smtClean="0"/>
              <a:t>Anna </a:t>
            </a:r>
            <a:r>
              <a:rPr lang="en-US" sz="2000" dirty="0" err="1" smtClean="0"/>
              <a:t>Poetker</a:t>
            </a:r>
            <a:r>
              <a:rPr lang="en-US" sz="2000" dirty="0" smtClean="0"/>
              <a:t>-Collins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000" dirty="0"/>
              <a:t>Jennifer </a:t>
            </a:r>
            <a:r>
              <a:rPr lang="en-US" sz="2000" dirty="0" smtClean="0"/>
              <a:t>Johnson</a:t>
            </a:r>
          </a:p>
          <a:p>
            <a:r>
              <a:rPr lang="en-US" sz="2000" dirty="0" err="1" smtClean="0"/>
              <a:t>Neeley</a:t>
            </a:r>
            <a:r>
              <a:rPr lang="en-US" sz="2000" dirty="0" smtClean="0"/>
              <a:t> </a:t>
            </a:r>
            <a:r>
              <a:rPr lang="en-US" sz="2000" dirty="0" err="1"/>
              <a:t>Hatridge</a:t>
            </a:r>
            <a:endParaRPr lang="en-US" sz="2000" dirty="0"/>
          </a:p>
          <a:p>
            <a:r>
              <a:rPr lang="en-US" sz="2000" dirty="0"/>
              <a:t>Meg </a:t>
            </a:r>
            <a:r>
              <a:rPr lang="en-US" sz="2000" dirty="0" err="1"/>
              <a:t>Stidham</a:t>
            </a:r>
            <a:endParaRPr lang="en-US" sz="2000" dirty="0"/>
          </a:p>
          <a:p>
            <a:r>
              <a:rPr lang="en-US" sz="2000" dirty="0"/>
              <a:t>Jason Dixon</a:t>
            </a:r>
          </a:p>
          <a:p>
            <a:pPr>
              <a:spcAft>
                <a:spcPts val="0"/>
              </a:spcAft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3962400" y="1676401"/>
            <a:ext cx="5029200" cy="3962399"/>
          </a:xfrm>
        </p:spPr>
        <p:txBody>
          <a:bodyPr>
            <a:noAutofit/>
          </a:bodyPr>
          <a:lstStyle/>
          <a:p>
            <a:r>
              <a:rPr lang="en-US" sz="1900" dirty="0" smtClean="0"/>
              <a:t>Andrea </a:t>
            </a:r>
            <a:r>
              <a:rPr lang="en-US" sz="1900" dirty="0" err="1" smtClean="0"/>
              <a:t>Tumblin</a:t>
            </a:r>
            <a:endParaRPr lang="en-US" sz="1900" dirty="0" smtClean="0"/>
          </a:p>
          <a:p>
            <a:r>
              <a:rPr lang="en-US" sz="1900" dirty="0" smtClean="0"/>
              <a:t>Nicole Hernandez </a:t>
            </a:r>
          </a:p>
          <a:p>
            <a:r>
              <a:rPr lang="en-US" sz="1900" dirty="0" smtClean="0"/>
              <a:t>Brenda </a:t>
            </a:r>
            <a:r>
              <a:rPr lang="en-US" sz="1900" dirty="0" err="1" smtClean="0"/>
              <a:t>Nyagwachi</a:t>
            </a:r>
            <a:endParaRPr lang="en-US" sz="1900" dirty="0" smtClean="0"/>
          </a:p>
          <a:p>
            <a:r>
              <a:rPr lang="en-US" sz="1900" dirty="0" smtClean="0"/>
              <a:t>Brent Burton</a:t>
            </a:r>
          </a:p>
          <a:p>
            <a:r>
              <a:rPr lang="en-US" sz="1900" dirty="0" smtClean="0"/>
              <a:t>Brian </a:t>
            </a:r>
            <a:r>
              <a:rPr lang="en-US" sz="1900" dirty="0" err="1" smtClean="0"/>
              <a:t>Sivesind</a:t>
            </a:r>
            <a:r>
              <a:rPr lang="en-US" sz="1900" dirty="0" smtClean="0"/>
              <a:t> </a:t>
            </a:r>
          </a:p>
          <a:p>
            <a:r>
              <a:rPr lang="en-US" sz="1900" dirty="0" smtClean="0"/>
              <a:t>Katie </a:t>
            </a:r>
            <a:r>
              <a:rPr lang="en-US" sz="1900" dirty="0" err="1" smtClean="0"/>
              <a:t>Ganster</a:t>
            </a:r>
            <a:endParaRPr lang="en-US" sz="1900" dirty="0" smtClean="0"/>
          </a:p>
          <a:p>
            <a:r>
              <a:rPr lang="en-US" sz="1900" dirty="0" smtClean="0"/>
              <a:t>Brent Wilson</a:t>
            </a:r>
          </a:p>
          <a:p>
            <a:r>
              <a:rPr lang="en-US" sz="1900" dirty="0" smtClean="0"/>
              <a:t>Sue </a:t>
            </a:r>
            <a:r>
              <a:rPr lang="en-US" sz="1900" dirty="0"/>
              <a:t>Vaughn</a:t>
            </a:r>
          </a:p>
          <a:p>
            <a:r>
              <a:rPr lang="en-US" sz="1900" dirty="0"/>
              <a:t>Michelle </a:t>
            </a:r>
            <a:r>
              <a:rPr lang="en-US" sz="1900" dirty="0" smtClean="0"/>
              <a:t>Bresso</a:t>
            </a:r>
            <a:endParaRPr lang="en-US" sz="1900" dirty="0"/>
          </a:p>
          <a:p>
            <a:r>
              <a:rPr lang="en-US" sz="1900" dirty="0" smtClean="0"/>
              <a:t>Elisabeth Sampson-SGA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998105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65760"/>
            <a:ext cx="7911084" cy="1325562"/>
          </a:xfrm>
        </p:spPr>
        <p:txBody>
          <a:bodyPr/>
          <a:lstStyle/>
          <a:p>
            <a:r>
              <a:rPr lang="en-US" dirty="0" smtClean="0"/>
              <a:t>Purpose of the Annual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190" y="1752593"/>
            <a:ext cx="7848600" cy="510540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dirty="0"/>
              <a:t>To summarize themes and </a:t>
            </a:r>
            <a:r>
              <a:rPr lang="en-US" sz="2800" dirty="0" smtClean="0"/>
              <a:t>trends </a:t>
            </a:r>
            <a:r>
              <a:rPr lang="en-US" sz="2800" dirty="0"/>
              <a:t>among the </a:t>
            </a:r>
            <a:r>
              <a:rPr lang="en-US" sz="2800" dirty="0" smtClean="0"/>
              <a:t>119 program reviews:</a:t>
            </a:r>
          </a:p>
          <a:p>
            <a:r>
              <a:rPr lang="en-US" sz="2400" dirty="0" smtClean="0"/>
              <a:t>Annual </a:t>
            </a:r>
            <a:r>
              <a:rPr lang="en-US" sz="2400" dirty="0"/>
              <a:t>Updates Instruction 45</a:t>
            </a:r>
          </a:p>
          <a:p>
            <a:r>
              <a:rPr lang="en-US" sz="2400" dirty="0"/>
              <a:t>Comprehensive Updates Instruction 21 (including BA)</a:t>
            </a:r>
          </a:p>
          <a:p>
            <a:r>
              <a:rPr lang="en-US" sz="2400" dirty="0"/>
              <a:t>Annual Updates Non-Instruction 37</a:t>
            </a:r>
          </a:p>
          <a:p>
            <a:r>
              <a:rPr lang="en-US" sz="2400" dirty="0"/>
              <a:t>Total </a:t>
            </a:r>
            <a:r>
              <a:rPr lang="en-US" sz="2400" dirty="0" smtClean="0"/>
              <a:t>103</a:t>
            </a:r>
          </a:p>
          <a:p>
            <a:endParaRPr lang="en-US" dirty="0" smtClean="0"/>
          </a:p>
          <a:p>
            <a:pPr lvl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5357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5760"/>
            <a:ext cx="7834884" cy="1325562"/>
          </a:xfrm>
        </p:spPr>
        <p:txBody>
          <a:bodyPr/>
          <a:lstStyle/>
          <a:p>
            <a:r>
              <a:rPr lang="en-US" dirty="0" smtClean="0"/>
              <a:t>Facilitating the Resource Allocation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190" y="1752593"/>
            <a:ext cx="7848600" cy="5105407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To provide </a:t>
            </a:r>
            <a:r>
              <a:rPr lang="en-US" sz="2400" dirty="0" smtClean="0"/>
              <a:t>information </a:t>
            </a:r>
            <a:r>
              <a:rPr lang="en-US" sz="2400" dirty="0"/>
              <a:t>to help decision-making </a:t>
            </a:r>
            <a:r>
              <a:rPr lang="en-US" sz="2400" dirty="0" smtClean="0"/>
              <a:t>bodies</a:t>
            </a:r>
            <a:endParaRPr lang="en-US" sz="1600" b="1" dirty="0"/>
          </a:p>
          <a:p>
            <a:pPr lvl="1"/>
            <a:r>
              <a:rPr lang="en-US" sz="2000" b="1" dirty="0"/>
              <a:t>Classified Position Requests = </a:t>
            </a:r>
            <a:r>
              <a:rPr lang="en-US" sz="2000" b="1" dirty="0" smtClean="0"/>
              <a:t>42</a:t>
            </a:r>
          </a:p>
          <a:p>
            <a:pPr lvl="1"/>
            <a:r>
              <a:rPr lang="en-US" sz="2000" b="1" dirty="0" smtClean="0"/>
              <a:t>Faculty </a:t>
            </a:r>
            <a:r>
              <a:rPr lang="en-US" sz="2000" b="1" dirty="0"/>
              <a:t>Position Requests = </a:t>
            </a:r>
            <a:r>
              <a:rPr lang="en-US" sz="2000" b="1" dirty="0" smtClean="0"/>
              <a:t>77</a:t>
            </a:r>
            <a:endParaRPr lang="en-US" sz="2000" b="1" dirty="0"/>
          </a:p>
          <a:p>
            <a:pPr lvl="1"/>
            <a:r>
              <a:rPr lang="en-US" sz="2000" b="1" dirty="0"/>
              <a:t>Facilities Requests = </a:t>
            </a:r>
            <a:r>
              <a:rPr lang="en-US" sz="2000" b="1" dirty="0" smtClean="0"/>
              <a:t>54</a:t>
            </a:r>
            <a:endParaRPr lang="en-US" sz="2000" b="1" dirty="0">
              <a:solidFill>
                <a:srgbClr val="FF0000"/>
              </a:solidFill>
            </a:endParaRPr>
          </a:p>
          <a:p>
            <a:pPr lvl="1"/>
            <a:r>
              <a:rPr lang="en-US" sz="2000" b="1" dirty="0"/>
              <a:t>ISIT Tech Requests = </a:t>
            </a:r>
            <a:r>
              <a:rPr lang="en-US" sz="2000" b="1" dirty="0" smtClean="0"/>
              <a:t>90 (10 funded, 80 unfunded)</a:t>
            </a:r>
            <a:endParaRPr lang="en-US" sz="2000" b="1" dirty="0"/>
          </a:p>
          <a:p>
            <a:pPr lvl="1"/>
            <a:r>
              <a:rPr lang="en-US" sz="2000" b="1" dirty="0"/>
              <a:t>Other Equip Requests = </a:t>
            </a:r>
            <a:r>
              <a:rPr lang="en-US" sz="2000" b="1" dirty="0" smtClean="0"/>
              <a:t>30</a:t>
            </a:r>
          </a:p>
          <a:p>
            <a:pPr lvl="1"/>
            <a:r>
              <a:rPr lang="en-US" sz="2000" b="1" dirty="0"/>
              <a:t>Budget Development Forms Completed = </a:t>
            </a:r>
            <a:r>
              <a:rPr lang="en-US" sz="2000" b="1" dirty="0" smtClean="0"/>
              <a:t>25</a:t>
            </a:r>
            <a:endParaRPr lang="en-US" sz="2000" b="1" dirty="0"/>
          </a:p>
          <a:p>
            <a:pPr lvl="1"/>
            <a:r>
              <a:rPr lang="en-US" sz="2000" b="1" dirty="0" smtClean="0"/>
              <a:t>Certificates </a:t>
            </a:r>
            <a:r>
              <a:rPr lang="en-US" sz="2000" b="1" dirty="0"/>
              <a:t>Reported = </a:t>
            </a:r>
            <a:r>
              <a:rPr lang="en-US" sz="2000" b="1" dirty="0" smtClean="0"/>
              <a:t>29</a:t>
            </a:r>
            <a:endParaRPr lang="en-US" sz="2000" b="1" dirty="0"/>
          </a:p>
          <a:p>
            <a:pPr lvl="1"/>
            <a:r>
              <a:rPr lang="en-US" sz="2000" b="1" dirty="0" smtClean="0"/>
              <a:t>CTE </a:t>
            </a:r>
            <a:r>
              <a:rPr lang="en-US" sz="2000" b="1" dirty="0"/>
              <a:t>Reported = </a:t>
            </a:r>
            <a:r>
              <a:rPr lang="en-US" sz="2000" b="1" dirty="0" smtClean="0"/>
              <a:t>33</a:t>
            </a:r>
            <a:endParaRPr lang="en-US" sz="2000" b="1" dirty="0"/>
          </a:p>
          <a:p>
            <a:pPr lvl="1"/>
            <a:r>
              <a:rPr lang="en-US" sz="2000" b="1" dirty="0" smtClean="0"/>
              <a:t>Curriculum </a:t>
            </a:r>
            <a:r>
              <a:rPr lang="en-US" sz="2000" b="1" dirty="0"/>
              <a:t>Reviews Reported = </a:t>
            </a:r>
            <a:r>
              <a:rPr lang="en-US" sz="2000" b="1" dirty="0" smtClean="0"/>
              <a:t>19 (comprehensive)</a:t>
            </a:r>
            <a:endParaRPr lang="en-US" sz="2000" b="1" dirty="0"/>
          </a:p>
          <a:p>
            <a:pPr lvl="1"/>
            <a:r>
              <a:rPr lang="en-US" sz="2000" b="1" dirty="0" smtClean="0"/>
              <a:t>Assessments </a:t>
            </a:r>
            <a:r>
              <a:rPr lang="en-US" sz="2000" b="1" dirty="0"/>
              <a:t>– </a:t>
            </a:r>
            <a:r>
              <a:rPr lang="en-US" sz="2000" b="1" dirty="0" smtClean="0"/>
              <a:t>73</a:t>
            </a:r>
          </a:p>
          <a:p>
            <a:pPr lvl="1"/>
            <a:endParaRPr lang="en-US" sz="2000" b="1" dirty="0"/>
          </a:p>
          <a:p>
            <a:pPr lvl="1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659835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Submission Trends: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/>
              <a:t>Over </a:t>
            </a:r>
            <a:r>
              <a:rPr lang="en-US" sz="2800" dirty="0"/>
              <a:t>the past </a:t>
            </a:r>
            <a:r>
              <a:rPr lang="en-US" sz="2800" dirty="0" smtClean="0"/>
              <a:t>several </a:t>
            </a:r>
            <a:r>
              <a:rPr lang="en-US" sz="2800" dirty="0"/>
              <a:t>Program Review </a:t>
            </a:r>
            <a:r>
              <a:rPr lang="en-US" sz="2800" dirty="0" smtClean="0"/>
              <a:t>cycles, </a:t>
            </a:r>
            <a:r>
              <a:rPr lang="en-US" sz="2800" dirty="0"/>
              <a:t>the number of programs included in the Program Review process has increased</a:t>
            </a:r>
            <a:r>
              <a:rPr lang="en-US" sz="2800" dirty="0" smtClean="0"/>
              <a:t>:</a:t>
            </a:r>
          </a:p>
          <a:p>
            <a:pPr marL="0" lvl="0" indent="0">
              <a:buNone/>
            </a:pPr>
            <a:endParaRPr lang="en-US" sz="1600" dirty="0"/>
          </a:p>
          <a:p>
            <a:pPr lvl="1"/>
            <a:r>
              <a:rPr lang="en-US" sz="2400" dirty="0" smtClean="0"/>
              <a:t>2016-17 108 programs: 96% submitted</a:t>
            </a:r>
            <a:endParaRPr lang="en-US" sz="2400" dirty="0"/>
          </a:p>
          <a:p>
            <a:pPr lvl="1"/>
            <a:r>
              <a:rPr lang="en-US" sz="2400" dirty="0" smtClean="0"/>
              <a:t>2017-18 112 programs: 97% submitted</a:t>
            </a:r>
            <a:endParaRPr lang="en-US" sz="2400" dirty="0"/>
          </a:p>
          <a:p>
            <a:pPr lvl="1"/>
            <a:r>
              <a:rPr lang="en-US" sz="2400" dirty="0" smtClean="0"/>
              <a:t>2018-19 119 programs: </a:t>
            </a:r>
            <a:r>
              <a:rPr lang="en-US" sz="2400" dirty="0" smtClean="0">
                <a:solidFill>
                  <a:schemeClr val="tx1"/>
                </a:solidFill>
              </a:rPr>
              <a:t>86% submitted</a:t>
            </a:r>
          </a:p>
          <a:p>
            <a:pPr lvl="1"/>
            <a:endParaRPr lang="en-US" dirty="0"/>
          </a:p>
          <a:p>
            <a:pPr marL="274320" lvl="1" indent="0">
              <a:buNone/>
            </a:pPr>
            <a:r>
              <a:rPr lang="en-US" sz="2400" dirty="0" smtClean="0"/>
              <a:t>Why turn in your program review?</a:t>
            </a:r>
          </a:p>
        </p:txBody>
      </p:sp>
    </p:spTree>
    <p:extLst>
      <p:ext uri="{BB962C8B-B14F-4D97-AF65-F5344CB8AC3E}">
        <p14:creationId xmlns:p14="http://schemas.microsoft.com/office/powerpoint/2010/main" val="69524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0"/>
            <a:ext cx="2400300" cy="1600197"/>
          </a:xfrm>
        </p:spPr>
        <p:txBody>
          <a:bodyPr/>
          <a:lstStyle/>
          <a:p>
            <a:r>
              <a:rPr lang="en-US" dirty="0" smtClean="0"/>
              <a:t>Changes to the 2018 cycle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581401" y="381000"/>
            <a:ext cx="3906010" cy="6248400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US" dirty="0" smtClean="0"/>
              <a:t> </a:t>
            </a:r>
            <a:endParaRPr lang="en-US" sz="1200" dirty="0" smtClean="0"/>
          </a:p>
          <a:p>
            <a:pPr marL="0" indent="0">
              <a:buNone/>
            </a:pPr>
            <a:endParaRPr lang="en-US" dirty="0" smtClean="0"/>
          </a:p>
          <a:p>
            <a:pPr lvl="0"/>
            <a:r>
              <a:rPr lang="en-US" sz="2600" dirty="0"/>
              <a:t>List of programs was more conclusive this </a:t>
            </a:r>
            <a:r>
              <a:rPr lang="en-US" sz="2600" dirty="0" smtClean="0"/>
              <a:t>year and were better identified as instructional or non-instructional, which led to designating each program type.</a:t>
            </a:r>
          </a:p>
          <a:p>
            <a:pPr lvl="0"/>
            <a:r>
              <a:rPr lang="en-US" sz="2600" dirty="0" smtClean="0"/>
              <a:t>Deans/chairs </a:t>
            </a:r>
            <a:r>
              <a:rPr lang="en-US" sz="2600" dirty="0"/>
              <a:t>received </a:t>
            </a:r>
            <a:r>
              <a:rPr lang="en-US" sz="2600" dirty="0" smtClean="0"/>
              <a:t>their forms via email</a:t>
            </a:r>
            <a:endParaRPr lang="en-US" sz="2600" dirty="0"/>
          </a:p>
          <a:p>
            <a:pPr lvl="1"/>
            <a:r>
              <a:rPr lang="en-US" sz="2600" dirty="0"/>
              <a:t>This helped in getting a larger number of correct forms </a:t>
            </a:r>
            <a:r>
              <a:rPr lang="en-US" sz="2600" dirty="0" smtClean="0"/>
              <a:t>back.</a:t>
            </a:r>
            <a:endParaRPr lang="en-US" sz="2600" dirty="0"/>
          </a:p>
          <a:p>
            <a:r>
              <a:rPr lang="en-US" sz="2600" dirty="0" smtClean="0"/>
              <a:t>Assessment </a:t>
            </a:r>
            <a:r>
              <a:rPr lang="en-US" sz="2600" dirty="0"/>
              <a:t>Form </a:t>
            </a:r>
            <a:r>
              <a:rPr lang="en-US" sz="2600" dirty="0" smtClean="0"/>
              <a:t>restructured to align with </a:t>
            </a:r>
            <a:r>
              <a:rPr lang="en-US" sz="2600" dirty="0" err="1" smtClean="0"/>
              <a:t>eLumen</a:t>
            </a:r>
            <a:r>
              <a:rPr lang="en-US" sz="2600" dirty="0" smtClean="0"/>
              <a:t>. Deeper look.</a:t>
            </a:r>
          </a:p>
          <a:p>
            <a:r>
              <a:rPr lang="en-US" sz="2600" dirty="0" smtClean="0"/>
              <a:t>Programs had access to data through OIE</a:t>
            </a:r>
            <a:endParaRPr lang="en-US" sz="2600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36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Piloted </a:t>
            </a:r>
            <a:r>
              <a:rPr lang="en-US" dirty="0" err="1"/>
              <a:t>eLumen</a:t>
            </a:r>
            <a:r>
              <a:rPr lang="en-US" dirty="0"/>
              <a:t>  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1524000"/>
            <a:ext cx="6630924" cy="47243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Worked with:</a:t>
            </a:r>
          </a:p>
          <a:p>
            <a:pPr lvl="1"/>
            <a:r>
              <a:rPr lang="en-US" dirty="0"/>
              <a:t>Instructional areas:</a:t>
            </a:r>
          </a:p>
          <a:p>
            <a:pPr lvl="2"/>
            <a:r>
              <a:rPr lang="en-US" dirty="0"/>
              <a:t>Library (comprehensive)</a:t>
            </a:r>
          </a:p>
          <a:p>
            <a:pPr lvl="2"/>
            <a:r>
              <a:rPr lang="en-US" dirty="0"/>
              <a:t>Communication</a:t>
            </a:r>
          </a:p>
          <a:p>
            <a:pPr lvl="2"/>
            <a:r>
              <a:rPr lang="en-US" dirty="0"/>
              <a:t>Journalism</a:t>
            </a:r>
          </a:p>
          <a:p>
            <a:pPr lvl="2"/>
            <a:r>
              <a:rPr lang="en-US" dirty="0"/>
              <a:t>BMIT</a:t>
            </a:r>
          </a:p>
          <a:p>
            <a:pPr lvl="2"/>
            <a:r>
              <a:rPr lang="en-US" dirty="0"/>
              <a:t>Health Information Systems</a:t>
            </a:r>
          </a:p>
          <a:p>
            <a:pPr lvl="1"/>
            <a:r>
              <a:rPr lang="en-US" dirty="0"/>
              <a:t>Non-instructional areas:</a:t>
            </a:r>
          </a:p>
          <a:p>
            <a:pPr lvl="2"/>
            <a:r>
              <a:rPr lang="en-US" dirty="0"/>
              <a:t>Academic Technology</a:t>
            </a:r>
          </a:p>
          <a:p>
            <a:pPr lvl="2"/>
            <a:r>
              <a:rPr lang="en-US" dirty="0"/>
              <a:t>Child Development </a:t>
            </a:r>
            <a:r>
              <a:rPr lang="en-US" dirty="0" smtClean="0"/>
              <a:t>Center</a:t>
            </a:r>
          </a:p>
          <a:p>
            <a:r>
              <a:rPr lang="en-US" sz="2400" dirty="0" smtClean="0"/>
              <a:t>Process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Develop initiative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Develop workflow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Pushed it out to the programs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Feedback presented to PRC</a:t>
            </a:r>
            <a:endParaRPr lang="en-US" dirty="0">
              <a:solidFill>
                <a:schemeClr val="tx1"/>
              </a:solidFill>
            </a:endParaRPr>
          </a:p>
          <a:p>
            <a:pPr marL="548640" lvl="2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211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055380" cy="14005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Observations</a:t>
            </a:r>
            <a:br>
              <a:rPr lang="en-US" dirty="0" smtClean="0"/>
            </a:br>
            <a:r>
              <a:rPr lang="en-US" sz="2400" dirty="0" smtClean="0"/>
              <a:t> </a:t>
            </a:r>
            <a:r>
              <a:rPr lang="en-US" sz="3100" dirty="0" smtClean="0"/>
              <a:t>Program Review as an Agent for Change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391400" cy="5334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  </a:t>
            </a:r>
          </a:p>
          <a:p>
            <a:r>
              <a:rPr lang="en-US" dirty="0" smtClean="0"/>
              <a:t>Opportunity </a:t>
            </a:r>
            <a:r>
              <a:rPr lang="en-US" dirty="0"/>
              <a:t>to promote educational excellence and improve instruction and services to students</a:t>
            </a:r>
            <a:r>
              <a:rPr lang="en-US" dirty="0" smtClean="0"/>
              <a:t>.</a:t>
            </a:r>
          </a:p>
          <a:p>
            <a:r>
              <a:rPr lang="en-US" dirty="0"/>
              <a:t>R</a:t>
            </a:r>
            <a:r>
              <a:rPr lang="en-US" dirty="0" smtClean="0"/>
              <a:t>esource acquisition and budgeting processes more fully understood and incorporated…facility requests and space allocation.</a:t>
            </a:r>
          </a:p>
          <a:p>
            <a:r>
              <a:rPr lang="en-US" dirty="0"/>
              <a:t>I</a:t>
            </a:r>
            <a:r>
              <a:rPr lang="en-US" dirty="0" smtClean="0"/>
              <a:t>ntegrated system within committees.</a:t>
            </a:r>
          </a:p>
          <a:p>
            <a:r>
              <a:rPr lang="en-US" dirty="0" smtClean="0"/>
              <a:t>Feedback is a team effort.</a:t>
            </a:r>
          </a:p>
          <a:p>
            <a:r>
              <a:rPr lang="en-US" dirty="0" smtClean="0"/>
              <a:t>Programs </a:t>
            </a:r>
            <a:r>
              <a:rPr lang="en-US" dirty="0"/>
              <a:t>took </a:t>
            </a:r>
            <a:r>
              <a:rPr lang="en-US" dirty="0" smtClean="0"/>
              <a:t>advantage </a:t>
            </a:r>
            <a:r>
              <a:rPr lang="en-US" dirty="0"/>
              <a:t>of feedback and resubmitted their program </a:t>
            </a:r>
            <a:r>
              <a:rPr lang="en-US" dirty="0" smtClean="0"/>
              <a:t>reviews. </a:t>
            </a:r>
          </a:p>
          <a:p>
            <a:r>
              <a:rPr lang="en-US" dirty="0" smtClean="0"/>
              <a:t>Accreditation Visit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 correlation between Program Review, resource requests, and budgeting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Strategic Directions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Closing the loop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Support from faculty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Psychology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Industrial Technology/Engineering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365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2426</TotalTime>
  <Words>575</Words>
  <Application>Microsoft Office PowerPoint</Application>
  <PresentationFormat>On-screen Show (4:3)</PresentationFormat>
  <Paragraphs>123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Schoolbook</vt:lpstr>
      <vt:lpstr>Wingdings 2</vt:lpstr>
      <vt:lpstr>View</vt:lpstr>
      <vt:lpstr>  </vt:lpstr>
      <vt:lpstr>Presented to College Council  </vt:lpstr>
      <vt:lpstr>PRC Members Co-chairs:  Stephen Waller, Kim Nickell, Kristin Rabe </vt:lpstr>
      <vt:lpstr>Purpose of the Annual Report</vt:lpstr>
      <vt:lpstr>Facilitating the Resource Allocation Process</vt:lpstr>
      <vt:lpstr>Submission Trends: </vt:lpstr>
      <vt:lpstr>Changes to the 2018 cycle</vt:lpstr>
      <vt:lpstr>Piloted eLumen   </vt:lpstr>
      <vt:lpstr>    Observations  Program Review as an Agent for Change </vt:lpstr>
      <vt:lpstr>Planning for the 2019-20 Cycle</vt:lpstr>
      <vt:lpstr>Planning for the 2019-20 Cycle</vt:lpstr>
      <vt:lpstr>The work continues…</vt:lpstr>
      <vt:lpstr>Building a Better BC… Program Review: your mixtape to a brighter future. </vt:lpstr>
    </vt:vector>
  </TitlesOfParts>
  <Company>Kern Community College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Review Annual Summary</dc:title>
  <dc:creator>imguser</dc:creator>
  <cp:lastModifiedBy>Kimberly Nickell</cp:lastModifiedBy>
  <cp:revision>142</cp:revision>
  <dcterms:created xsi:type="dcterms:W3CDTF">2014-12-03T22:22:05Z</dcterms:created>
  <dcterms:modified xsi:type="dcterms:W3CDTF">2018-12-05T00:56:13Z</dcterms:modified>
</cp:coreProperties>
</file>