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88" r:id="rId5"/>
    <p:sldId id="280" r:id="rId6"/>
    <p:sldId id="296" r:id="rId7"/>
    <p:sldId id="306" r:id="rId8"/>
    <p:sldId id="305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00"/>
    <a:srgbClr val="D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6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15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1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31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12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1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9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6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36B62-7FBC-449C-8536-A891C43B346B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005F-536B-4820-BB9A-01157ADDA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9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26123"/>
            <a:ext cx="12192000" cy="2387600"/>
          </a:xfrm>
        </p:spPr>
        <p:txBody>
          <a:bodyPr>
            <a:normAutofit/>
          </a:bodyPr>
          <a:lstStyle/>
          <a:p>
            <a:r>
              <a:rPr lang="en-US" sz="6500" dirty="0" smtClean="0">
                <a:solidFill>
                  <a:srgbClr val="DE0000"/>
                </a:solidFill>
                <a:latin typeface="Arial Black" panose="020B0A04020102020204" pitchFamily="34" charset="0"/>
              </a:rPr>
              <a:t>BAKERSFIELD COLLEGE</a:t>
            </a:r>
            <a:endParaRPr lang="en-US" sz="6500" dirty="0">
              <a:solidFill>
                <a:srgbClr val="DE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8000" dirty="0" smtClean="0"/>
              <a:t>SOUTHWEST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57636"/>
            <a:ext cx="12192000" cy="60036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dirty="0" smtClean="0"/>
              <a:t>Mike Giacomini</a:t>
            </a:r>
            <a:r>
              <a:rPr lang="en-US" dirty="0"/>
              <a:t> </a:t>
            </a:r>
            <a:r>
              <a:rPr lang="en-US" dirty="0" smtClean="0"/>
              <a:t>– College Council – 10.19.18</a:t>
            </a:r>
          </a:p>
        </p:txBody>
      </p:sp>
      <p:sp>
        <p:nvSpPr>
          <p:cNvPr id="11" name="Rectangle 10"/>
          <p:cNvSpPr/>
          <p:nvPr/>
        </p:nvSpPr>
        <p:spPr>
          <a:xfrm rot="10800000">
            <a:off x="0" y="568181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0" y="131446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0" y="349351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0800000">
            <a:off x="0" y="3912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0" y="6117922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0800000">
            <a:off x="0" y="6325667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0800000">
            <a:off x="0" y="5980228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8193"/>
            <a:ext cx="12192000" cy="546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44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257636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www.bakersfieldcollege.edu/sites/bakersfieldcollege.edu/files/BC%20Southwest%20MASTERS%20copy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760" y="6323214"/>
            <a:ext cx="1889760" cy="59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 rot="10800000">
            <a:off x="0" y="568181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0" y="131446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0" y="349351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0800000">
            <a:off x="0" y="3912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0" y="6117922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0800000">
            <a:off x="0" y="6325667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0800000">
            <a:off x="0" y="5980228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42682" y="454343"/>
            <a:ext cx="10229690" cy="98288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BCSW ENROLLMENT GROWTH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5063" y="1437227"/>
            <a:ext cx="3834917" cy="447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0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257636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www.bakersfieldcollege.edu/sites/bakersfieldcollege.edu/files/BC%20Southwest%20MASTERS%20copy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760" y="6323214"/>
            <a:ext cx="1889760" cy="59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 rot="10800000">
            <a:off x="-98612" y="555893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0" y="131446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0" y="349351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0800000">
            <a:off x="0" y="3912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0" y="6117922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0800000">
            <a:off x="0" y="6325667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0800000">
            <a:off x="0" y="5980228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5"/>
          <p:cNvSpPr txBox="1">
            <a:spLocks/>
          </p:cNvSpPr>
          <p:nvPr/>
        </p:nvSpPr>
        <p:spPr>
          <a:xfrm>
            <a:off x="159487" y="404034"/>
            <a:ext cx="11855303" cy="11282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C00000"/>
                </a:solidFill>
              </a:rPr>
              <a:t>Capacity Challenges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Subtitle 3"/>
          <p:cNvSpPr>
            <a:spLocks noGrp="1"/>
          </p:cNvSpPr>
          <p:nvPr>
            <p:ph type="subTitle" idx="1"/>
          </p:nvPr>
        </p:nvSpPr>
        <p:spPr>
          <a:xfrm>
            <a:off x="652131" y="1586989"/>
            <a:ext cx="10990520" cy="446682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Enrollment is reaching capacity at our current sub-leased site in Southwest Bakersfield.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 sub-lease for this location ends on March 31, 2019.  Working to extend through the end of 2019.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BC had been working with the building on renewing the lease and adding nearly double the space.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Negotiations have fallen though primarily due to the high parking to sq. ft. ratios that colleges need.</a:t>
            </a:r>
            <a:endParaRPr lang="en-US" dirty="0"/>
          </a:p>
          <a:p>
            <a:pPr algn="l"/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808107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257636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www.bakersfieldcollege.edu/sites/bakersfieldcollege.edu/files/BC%20Southwest%20MASTERS%20copy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760" y="6323214"/>
            <a:ext cx="1889760" cy="59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 rot="10800000">
            <a:off x="0" y="568181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0" y="131446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0" y="349351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0800000">
            <a:off x="0" y="3912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0" y="6117922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0800000">
            <a:off x="0" y="6325667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0800000">
            <a:off x="0" y="5980228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5"/>
          <p:cNvSpPr txBox="1">
            <a:spLocks/>
          </p:cNvSpPr>
          <p:nvPr/>
        </p:nvSpPr>
        <p:spPr>
          <a:xfrm>
            <a:off x="159487" y="404034"/>
            <a:ext cx="11855303" cy="112827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C00000"/>
                </a:solidFill>
              </a:rPr>
              <a:t>The Search for A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dirty="0" smtClean="0">
                <a:solidFill>
                  <a:srgbClr val="C00000"/>
                </a:solidFill>
              </a:rPr>
              <a:t>etter BC - </a:t>
            </a:r>
            <a:r>
              <a:rPr lang="en-US" dirty="0" err="1" smtClean="0">
                <a:solidFill>
                  <a:srgbClr val="C00000"/>
                </a:solidFill>
              </a:rPr>
              <a:t>SouthWest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Subtitle 3"/>
          <p:cNvSpPr>
            <a:spLocks noGrp="1"/>
          </p:cNvSpPr>
          <p:nvPr>
            <p:ph type="subTitle" idx="1"/>
          </p:nvPr>
        </p:nvSpPr>
        <p:spPr>
          <a:xfrm>
            <a:off x="652131" y="1586989"/>
            <a:ext cx="10990520" cy="446682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We’ve located seven potential sites that could possibly work just based on the amount of sq. ft. we’ll need to facilitate the growth in our </a:t>
            </a:r>
            <a:r>
              <a:rPr lang="en-US" sz="3200" dirty="0" err="1" smtClean="0"/>
              <a:t>SouthWest</a:t>
            </a:r>
            <a:r>
              <a:rPr lang="en-US" sz="3200" dirty="0" smtClean="0"/>
              <a:t> location.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Most of these sites weren’t desirable due to a combination of the following reasons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Inadequate parking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Poor access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No visibility from main arterials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Developer isn’t interested in developing their land at this time.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7838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257636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www.bakersfieldcollege.edu/sites/bakersfieldcollege.edu/files/BC%20Southwest%20MASTERS%20copy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760" y="6323214"/>
            <a:ext cx="1889760" cy="59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 rot="10800000">
            <a:off x="0" y="568181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0" y="131446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0" y="349351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0800000">
            <a:off x="0" y="3912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0" y="6117922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0800000">
            <a:off x="0" y="6325667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0800000">
            <a:off x="0" y="5980228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5"/>
          <p:cNvSpPr txBox="1">
            <a:spLocks/>
          </p:cNvSpPr>
          <p:nvPr/>
        </p:nvSpPr>
        <p:spPr>
          <a:xfrm>
            <a:off x="87769" y="450803"/>
            <a:ext cx="11855303" cy="112827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C00000"/>
                </a:solidFill>
              </a:rPr>
              <a:t>The Search for A Better BC </a:t>
            </a:r>
            <a:r>
              <a:rPr lang="en-US" dirty="0" smtClean="0">
                <a:solidFill>
                  <a:srgbClr val="C00000"/>
                </a:solidFill>
              </a:rPr>
              <a:t>– </a:t>
            </a:r>
            <a:r>
              <a:rPr lang="en-US" dirty="0" err="1" smtClean="0">
                <a:solidFill>
                  <a:srgbClr val="C00000"/>
                </a:solidFill>
              </a:rPr>
              <a:t>SouthWest</a:t>
            </a:r>
            <a:r>
              <a:rPr lang="en-US" dirty="0" smtClean="0">
                <a:solidFill>
                  <a:srgbClr val="C00000"/>
                </a:solidFill>
              </a:rPr>
              <a:t> – Continued</a:t>
            </a:r>
          </a:p>
        </p:txBody>
      </p:sp>
      <p:sp>
        <p:nvSpPr>
          <p:cNvPr id="19" name="Subtitle 3"/>
          <p:cNvSpPr>
            <a:spLocks noGrp="1"/>
          </p:cNvSpPr>
          <p:nvPr>
            <p:ph type="subTitle" idx="1"/>
          </p:nvPr>
        </p:nvSpPr>
        <p:spPr>
          <a:xfrm>
            <a:off x="652131" y="1586989"/>
            <a:ext cx="10990520" cy="446682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The best prospect in the area is the future home of the University Office Center.  Co-located with CSUB.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Parking, construction timelines, access and visibility are not issues with this site.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Cost could be a challenge as the building is currently designed based on DSA guidelines.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The </a:t>
            </a:r>
            <a:r>
              <a:rPr lang="en-US" sz="3000" dirty="0" smtClean="0"/>
              <a:t>site is the only </a:t>
            </a:r>
            <a:r>
              <a:rPr lang="en-US" sz="3000" dirty="0"/>
              <a:t>option to offering continuous education in the </a:t>
            </a:r>
            <a:r>
              <a:rPr lang="en-US" sz="3000" dirty="0" err="1"/>
              <a:t>SouthWest</a:t>
            </a:r>
            <a:r>
              <a:rPr lang="en-US" sz="3000" dirty="0"/>
              <a:t> without having to attempt a temporary/portable </a:t>
            </a:r>
            <a:r>
              <a:rPr lang="en-US" sz="3000" dirty="0" smtClean="0"/>
              <a:t>environment.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684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257636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www.bakersfieldcollege.edu/sites/bakersfieldcollege.edu/files/BC%20Southwest%20MASTERS%20copy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760" y="6323214"/>
            <a:ext cx="1889760" cy="59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 rot="10800000">
            <a:off x="0" y="568181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0" y="131446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0" y="349351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0800000">
            <a:off x="0" y="3912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0" y="6117922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0800000">
            <a:off x="0" y="6325667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0800000">
            <a:off x="0" y="5980228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52131" y="2130725"/>
            <a:ext cx="10990520" cy="3923089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/>
              <a:t>Increasing Transfer Rates (</a:t>
            </a:r>
            <a:r>
              <a:rPr lang="en-US" sz="2800" i="1" dirty="0"/>
              <a:t>Funding Model</a:t>
            </a:r>
            <a:r>
              <a:rPr lang="en-US" sz="2800" dirty="0" smtClean="0"/>
              <a:t>)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/>
              <a:t>Decreasing Time to Completion (</a:t>
            </a:r>
            <a:r>
              <a:rPr lang="en-US" sz="2800" i="1" dirty="0"/>
              <a:t>Funding Model</a:t>
            </a:r>
            <a:r>
              <a:rPr lang="en-US" sz="2800" dirty="0" smtClean="0"/>
              <a:t>)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/>
              <a:t>Enhanced Student Success and Performance (</a:t>
            </a:r>
            <a:r>
              <a:rPr lang="en-US" sz="2800" i="1" dirty="0" smtClean="0"/>
              <a:t>Funding Model</a:t>
            </a:r>
            <a:r>
              <a:rPr lang="en-US" sz="2800" dirty="0" smtClean="0"/>
              <a:t>)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/>
              <a:t>Enhanced Campus Experience for BC Students (</a:t>
            </a:r>
            <a:r>
              <a:rPr lang="en-US" sz="2800" i="1" dirty="0" smtClean="0"/>
              <a:t>Student Success</a:t>
            </a:r>
            <a:r>
              <a:rPr lang="en-US" sz="2800" dirty="0" smtClean="0"/>
              <a:t>)</a:t>
            </a:r>
          </a:p>
          <a:p>
            <a:pPr marL="971550" lvl="1" indent="-514350" algn="l">
              <a:buFont typeface="+mj-lt"/>
              <a:buAutoNum type="alphaLcPeriod"/>
            </a:pPr>
            <a:r>
              <a:rPr lang="en-US" sz="2800" dirty="0" smtClean="0"/>
              <a:t>Collaborative Operations (reducing single-institution costs) </a:t>
            </a:r>
          </a:p>
          <a:p>
            <a:pPr marL="971550" lvl="1" indent="-514350" algn="l">
              <a:buFont typeface="+mj-lt"/>
              <a:buAutoNum type="alphaLcPeriod"/>
            </a:pPr>
            <a:endParaRPr lang="en-US" sz="2800" dirty="0"/>
          </a:p>
          <a:p>
            <a:pPr marL="971550" lvl="1" indent="-514350" algn="l">
              <a:buFont typeface="+mj-lt"/>
              <a:buAutoNum type="alphaLcPeriod"/>
            </a:pPr>
            <a:endParaRPr lang="en-US" sz="2800" dirty="0" smtClean="0"/>
          </a:p>
          <a:p>
            <a:pPr algn="l"/>
            <a:endParaRPr lang="en-US" sz="3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9487" y="404034"/>
            <a:ext cx="11855303" cy="11282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Advantages of a CSUB Collaboration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02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257636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www.bakersfieldcollege.edu/sites/bakersfieldcollege.edu/files/BC%20Southwest%20MASTERS%20copy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760" y="6323214"/>
            <a:ext cx="1889760" cy="59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 rot="10800000">
            <a:off x="0" y="568181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0" y="131446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0" y="349351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0800000">
            <a:off x="0" y="3912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0" y="6117922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0800000">
            <a:off x="0" y="6325667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0800000">
            <a:off x="0" y="5980228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04604" y="590666"/>
            <a:ext cx="9144000" cy="86651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Timeline Implications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953581"/>
              </p:ext>
            </p:extLst>
          </p:nvPr>
        </p:nvGraphicFramePr>
        <p:xfrm>
          <a:off x="701046" y="1885313"/>
          <a:ext cx="10515594" cy="2575283"/>
        </p:xfrm>
        <a:graphic>
          <a:graphicData uri="http://schemas.openxmlformats.org/drawingml/2006/table">
            <a:tbl>
              <a:tblPr/>
              <a:tblGrid>
                <a:gridCol w="1952526">
                  <a:extLst>
                    <a:ext uri="{9D8B030D-6E8A-4147-A177-3AD203B41FA5}">
                      <a16:colId xmlns:a16="http://schemas.microsoft.com/office/drawing/2014/main" val="765659072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2365082404"/>
                    </a:ext>
                  </a:extLst>
                </a:gridCol>
                <a:gridCol w="147997">
                  <a:extLst>
                    <a:ext uri="{9D8B030D-6E8A-4147-A177-3AD203B41FA5}">
                      <a16:colId xmlns:a16="http://schemas.microsoft.com/office/drawing/2014/main" val="585585062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3469057788"/>
                    </a:ext>
                  </a:extLst>
                </a:gridCol>
                <a:gridCol w="147997">
                  <a:extLst>
                    <a:ext uri="{9D8B030D-6E8A-4147-A177-3AD203B41FA5}">
                      <a16:colId xmlns:a16="http://schemas.microsoft.com/office/drawing/2014/main" val="2489895141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792504684"/>
                    </a:ext>
                  </a:extLst>
                </a:gridCol>
                <a:gridCol w="147997">
                  <a:extLst>
                    <a:ext uri="{9D8B030D-6E8A-4147-A177-3AD203B41FA5}">
                      <a16:colId xmlns:a16="http://schemas.microsoft.com/office/drawing/2014/main" val="3058687803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3547974684"/>
                    </a:ext>
                  </a:extLst>
                </a:gridCol>
                <a:gridCol w="147997">
                  <a:extLst>
                    <a:ext uri="{9D8B030D-6E8A-4147-A177-3AD203B41FA5}">
                      <a16:colId xmlns:a16="http://schemas.microsoft.com/office/drawing/2014/main" val="3662026775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2869571730"/>
                    </a:ext>
                  </a:extLst>
                </a:gridCol>
                <a:gridCol w="147997">
                  <a:extLst>
                    <a:ext uri="{9D8B030D-6E8A-4147-A177-3AD203B41FA5}">
                      <a16:colId xmlns:a16="http://schemas.microsoft.com/office/drawing/2014/main" val="2039877629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1670027677"/>
                    </a:ext>
                  </a:extLst>
                </a:gridCol>
                <a:gridCol w="147997">
                  <a:extLst>
                    <a:ext uri="{9D8B030D-6E8A-4147-A177-3AD203B41FA5}">
                      <a16:colId xmlns:a16="http://schemas.microsoft.com/office/drawing/2014/main" val="1498680373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1577179016"/>
                    </a:ext>
                  </a:extLst>
                </a:gridCol>
                <a:gridCol w="147997">
                  <a:extLst>
                    <a:ext uri="{9D8B030D-6E8A-4147-A177-3AD203B41FA5}">
                      <a16:colId xmlns:a16="http://schemas.microsoft.com/office/drawing/2014/main" val="686620388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1463796641"/>
                    </a:ext>
                  </a:extLst>
                </a:gridCol>
                <a:gridCol w="147997">
                  <a:extLst>
                    <a:ext uri="{9D8B030D-6E8A-4147-A177-3AD203B41FA5}">
                      <a16:colId xmlns:a16="http://schemas.microsoft.com/office/drawing/2014/main" val="1407938222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4003527654"/>
                    </a:ext>
                  </a:extLst>
                </a:gridCol>
                <a:gridCol w="147997">
                  <a:extLst>
                    <a:ext uri="{9D8B030D-6E8A-4147-A177-3AD203B41FA5}">
                      <a16:colId xmlns:a16="http://schemas.microsoft.com/office/drawing/2014/main" val="2132539516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3437990392"/>
                    </a:ext>
                  </a:extLst>
                </a:gridCol>
                <a:gridCol w="147997">
                  <a:extLst>
                    <a:ext uri="{9D8B030D-6E8A-4147-A177-3AD203B41FA5}">
                      <a16:colId xmlns:a16="http://schemas.microsoft.com/office/drawing/2014/main" val="4056571641"/>
                    </a:ext>
                  </a:extLst>
                </a:gridCol>
                <a:gridCol w="643918">
                  <a:extLst>
                    <a:ext uri="{9D8B030D-6E8A-4147-A177-3AD203B41FA5}">
                      <a16:colId xmlns:a16="http://schemas.microsoft.com/office/drawing/2014/main" val="4126322742"/>
                    </a:ext>
                  </a:extLst>
                </a:gridCol>
              </a:tblGrid>
              <a:tr h="374813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Fall 2018</a:t>
                      </a: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Spring 2019</a:t>
                      </a: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Summer 2019</a:t>
                      </a: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Fall 2019</a:t>
                      </a: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Spring 2020</a:t>
                      </a: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Summer 2020</a:t>
                      </a: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Fall 2020</a:t>
                      </a: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Spring 2021</a:t>
                      </a: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Summer 2021</a:t>
                      </a: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Fall 2021</a:t>
                      </a: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Spring 2022</a:t>
                      </a: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333576"/>
                  </a:ext>
                </a:extLst>
              </a:tr>
              <a:tr h="182722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881888"/>
                  </a:ext>
                </a:extLst>
              </a:tr>
              <a:tr h="275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Current Lease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64267"/>
                  </a:ext>
                </a:extLst>
              </a:tr>
              <a:tr h="275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Proposed Lease @ CSUB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BOT Approval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Construction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Construction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Construction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031638"/>
                  </a:ext>
                </a:extLst>
              </a:tr>
              <a:tr h="182722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570077"/>
                  </a:ext>
                </a:extLst>
              </a:tr>
              <a:tr h="275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Current Lease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Lost FTES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Lost FTES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Lost FTES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Ramping Up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Ramping Up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Still Behind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Still Behind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259880"/>
                  </a:ext>
                </a:extLst>
              </a:tr>
              <a:tr h="275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Proposed Bolthouse Lease 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Negotiate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BOT Approval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Planning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Planning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Construction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Construction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Construction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242960"/>
                  </a:ext>
                </a:extLst>
              </a:tr>
              <a:tr h="182722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933088"/>
                  </a:ext>
                </a:extLst>
              </a:tr>
              <a:tr h="275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Current Lease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  <a:endParaRPr lang="en-US" sz="800" b="1" i="0" u="none" strike="noStrike" dirty="0"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Lost FTES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Lost FTES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Lost FTES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Lost FTES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Lost FTES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Lost FTES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Ramping Up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079696"/>
                  </a:ext>
                </a:extLst>
              </a:tr>
              <a:tr h="275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Purchase/Build</a:t>
                      </a:r>
                    </a:p>
                  </a:txBody>
                  <a:tcPr marL="7809" marR="7809" marT="780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Planning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Planning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Working Drawings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Complete Drawings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DSA Review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DSA Final Approval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Bid &amp; Award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Construction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Construction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Construction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Educating</a:t>
                      </a:r>
                    </a:p>
                  </a:txBody>
                  <a:tcPr marL="7809" marR="7809" marT="78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480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858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26123"/>
            <a:ext cx="12192000" cy="2387600"/>
          </a:xfrm>
        </p:spPr>
        <p:txBody>
          <a:bodyPr>
            <a:normAutofit/>
          </a:bodyPr>
          <a:lstStyle/>
          <a:p>
            <a:r>
              <a:rPr lang="en-US" sz="6500" dirty="0" smtClean="0">
                <a:solidFill>
                  <a:srgbClr val="DE0000"/>
                </a:solidFill>
                <a:latin typeface="Arial Black" panose="020B0A04020102020204" pitchFamily="34" charset="0"/>
              </a:rPr>
              <a:t>BAKERSFIELD COLLEGE</a:t>
            </a:r>
            <a:endParaRPr lang="en-US" sz="6500" dirty="0">
              <a:solidFill>
                <a:srgbClr val="DE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8000" dirty="0" smtClean="0"/>
              <a:t>SOUTHWEST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57636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www.bakersfieldcollege.edu/sites/bakersfieldcollege.edu/files/BC%20Southwest%20MASTERS%20copy-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760" y="6323214"/>
            <a:ext cx="1889760" cy="59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 rot="10800000">
            <a:off x="0" y="568181"/>
            <a:ext cx="12192000" cy="60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0800000">
            <a:off x="0" y="131446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0800000">
            <a:off x="0" y="349351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0800000">
            <a:off x="0" y="3912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0" y="6117922"/>
            <a:ext cx="12192000" cy="171796"/>
          </a:xfrm>
          <a:prstGeom prst="rect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0800000">
            <a:off x="0" y="6325667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10800000">
            <a:off x="0" y="5980228"/>
            <a:ext cx="12192000" cy="10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193"/>
            <a:ext cx="12192000" cy="546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13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410</Words>
  <Application>Microsoft Office PowerPoint</Application>
  <PresentationFormat>Widescreen</PresentationFormat>
  <Paragraphs>108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Cambria</vt:lpstr>
      <vt:lpstr>Office Theme</vt:lpstr>
      <vt:lpstr>BAKERSFIELD COLLEGE</vt:lpstr>
      <vt:lpstr>BCSW ENROLLMENT GROWTH</vt:lpstr>
      <vt:lpstr>PowerPoint Presentation</vt:lpstr>
      <vt:lpstr>PowerPoint Presentation</vt:lpstr>
      <vt:lpstr>PowerPoint Presentation</vt:lpstr>
      <vt:lpstr>Advantages of a CSUB Collaboration</vt:lpstr>
      <vt:lpstr>Timeline Implications</vt:lpstr>
      <vt:lpstr>BAKERSFIELD COLLEGE</vt:lpstr>
    </vt:vector>
  </TitlesOfParts>
  <Company>Bakersfield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Emmanuel Mourtzanos</dc:creator>
  <cp:lastModifiedBy>Jennifer Serratt</cp:lastModifiedBy>
  <cp:revision>34</cp:revision>
  <cp:lastPrinted>2018-10-18T22:52:27Z</cp:lastPrinted>
  <dcterms:created xsi:type="dcterms:W3CDTF">2018-10-09T19:41:48Z</dcterms:created>
  <dcterms:modified xsi:type="dcterms:W3CDTF">2018-10-18T23:47:36Z</dcterms:modified>
</cp:coreProperties>
</file>