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55" r:id="rId3"/>
    <p:sldId id="358" r:id="rId4"/>
    <p:sldId id="360" r:id="rId5"/>
    <p:sldId id="363" r:id="rId6"/>
    <p:sldId id="344" r:id="rId7"/>
    <p:sldId id="346" r:id="rId8"/>
    <p:sldId id="321" r:id="rId9"/>
    <p:sldId id="362" r:id="rId10"/>
    <p:sldId id="350" r:id="rId11"/>
    <p:sldId id="354" r:id="rId12"/>
    <p:sldId id="356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5" autoAdjust="0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41871-106F-FC48-9F98-8D6F9DF421B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DC01-F9B7-2C42-8948-6FE23E1C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Alish</a:t>
            </a:r>
            <a:r>
              <a:rPr lang="en-US" baseline="0" dirty="0" smtClean="0"/>
              <a:t>a opens </a:t>
            </a:r>
            <a:endParaRPr dirty="0"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Alisha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10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0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Sarah </a:t>
            </a:r>
            <a:endParaRPr dirty="0"/>
          </a:p>
        </p:txBody>
      </p:sp>
      <p:sp>
        <p:nvSpPr>
          <p:cNvPr id="595" name="Google Shape;5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03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23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Alisha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70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DC01-F9B7-2C42-8948-6FE23E1C36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D819-18F6-974E-A3F1-D68E2741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CEE2-5807-0B42-9D07-EDCB983C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4ED4-C6CD-954C-8435-2DFD1A8A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3721B-84D0-AB4D-B200-721E82D1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D7489-3BDD-3F42-AC37-13A0B30F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21AD-A552-0E47-B9A6-FAFDD16B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DA305-C09C-DB45-9DCC-9F6838213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58FF0-FADB-1A44-904F-69797778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7D22-1230-514B-8163-C50B96F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9B677-15C3-0842-87F8-93367CF5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C740B-7ED4-6F45-A51F-77451B93D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02C5-0C62-7845-8E0B-1E4B3DF62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90AF-D029-904D-BF3F-AD6B53FD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2853-22B7-C04F-B99D-B5C418E2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7146-E5D4-BE43-B3B7-DF90C3AF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C6A2-98ED-4E4B-B851-04479856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EB9F-0B88-7A4F-9F75-29DCE2BD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2083-254A-1F4F-A8EE-35DE8077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44D6-A0A4-AC41-8818-538A1888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35797-9E0F-3940-9609-A09061F3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16E5-432B-5347-9C02-2D865CE7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F36DD-795A-6340-B196-9D59B149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AC726-4564-F342-9A20-27F91D94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839E-5B31-0B4A-ACFD-7415501B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DE76-8FF0-2C47-A484-78B73CAE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4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9C05-C1F6-E446-B02E-0A6C9815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F559-17D5-744A-B813-4822D8B7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D0F3F-367D-8F47-8B07-67300297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B1950-2AEB-E644-95D7-97B7E48E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6AF88-69C5-2947-BED8-F1F4B210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71D2F-BA33-B247-8C44-49C833EC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4BB5-AEC8-6D4E-9636-ABA025D1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3DE1A-62A4-A547-8643-750BE19B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A6AB-F17A-C84C-8E20-DEF61F508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0A191-C99A-CE4F-B33E-A9FF5178B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563C9-B05E-9B47-8D50-E7DBA6BE3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39C7B-389A-1145-84E0-C0274CEC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57049-D28A-C947-AD63-E2BDE966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55C24-43C1-4849-BC45-145FB102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161-3DA3-3047-B350-8EB06F26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CA986-AB59-0E45-82DA-87DF0137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0EBD9-5BA5-1442-8863-424141DD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5560-5C51-DA4A-8A07-49347F9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5D71C-20F2-D544-8B43-028BB4FA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98D77-AC7F-DA4D-904E-CC430AB1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08A08-B2A7-0940-8F3B-2C2B2810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7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1F70-BDA7-3541-ADB5-15A9225B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D5D5-24CC-9745-A866-E88A981F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298FA-E577-4543-87B9-07F3227AC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1AD17-62EE-AF46-949F-E9A7C596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2A295-89D7-BD4D-835E-4BA3D5C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B4EA5-026D-904E-B7A6-61BE1D7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2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C271-8390-C549-BD0D-E3981B0B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4E105-82B0-0448-BC47-3BFB569F1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2BA49-9EFA-5548-9F21-CF79A8B8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33A29-3657-E24B-B8B5-240DC31C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897DC-8377-2E47-9565-8C04A92B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2582-7A2E-F64E-A921-4E19B292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F3394-FB35-7E47-8D37-4756C034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426C-9267-7F44-A3D1-BF559F413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C45A-1C12-6E42-90AB-627D9B2BA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238D-7DD0-7F4B-9401-BFF12DD7CC9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CB6D7-3762-CC44-B6E9-80E5C6360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F1DD0-9C51-DA41-AC63-CBDC62E92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1F11-3CC3-2843-A3D6-FC92D295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97275" y="684398"/>
            <a:ext cx="100584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College Council *Round 2 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The ISER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What you need to know…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9/21/2018</a:t>
            </a:r>
            <a:endParaRPr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1097275" y="4415025"/>
            <a:ext cx="6276900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b="1" dirty="0">
                <a:solidFill>
                  <a:srgbClr val="980000"/>
                </a:solidFill>
              </a:rPr>
              <a:t>BAKERSFIELD COLLEGE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b="1" dirty="0">
              <a:solidFill>
                <a:srgbClr val="980000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dirty="0"/>
              <a:t>Presented by: </a:t>
            </a:r>
            <a:endParaRPr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dirty="0"/>
              <a:t>Sarah Baron and Alisha Loken</a:t>
            </a:r>
            <a:endParaRPr dirty="0"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3705" y="4678795"/>
            <a:ext cx="37147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31EA-ACF2-5848-8180-C8EA594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Focus Essay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FF10D-7A30-444E-BC0E-D31AA713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Outlines 2 Quality Focus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Program Pathway Mapper-streamline degree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Support Services</a:t>
            </a:r>
          </a:p>
          <a:p>
            <a:pPr lvl="1"/>
            <a:r>
              <a:rPr lang="en-US" dirty="0"/>
              <a:t>“Ramp up” Summer Bridge</a:t>
            </a:r>
          </a:p>
          <a:p>
            <a:pPr lvl="1"/>
            <a:r>
              <a:rPr lang="en-US" dirty="0"/>
              <a:t>Embed Ed-Advising in each Learning and Career Pathway</a:t>
            </a:r>
          </a:p>
          <a:p>
            <a:pPr lvl="1"/>
            <a:r>
              <a:rPr lang="en-US" dirty="0"/>
              <a:t>Use data analytics from Starfish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0AE4C-DF00-45A4-AEEF-BA05B37E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8400"/>
            <a:ext cx="2066723" cy="99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D832E-EDB7-4A79-ADEC-2DD84BAF6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23" y="5836207"/>
            <a:ext cx="101385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3AF7E-B7A2-BB4B-B38E-F9697315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299"/>
          <a:stretch/>
        </p:blipFill>
        <p:spPr>
          <a:xfrm>
            <a:off x="643467" y="337047"/>
            <a:ext cx="10905066" cy="4922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77905-BF1C-4F50-A268-AF0F6C7B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8169"/>
            <a:ext cx="2066723" cy="999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8C1AF-C448-4683-8058-F5E4C49FD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723" y="5845976"/>
            <a:ext cx="101385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D420-7D8E-46B4-9544-3C871737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does College Council come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2587-C070-433F-8418-C59FA746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college will monitor progress through regular reports to college governance committees, including College Council”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24183-291F-46DC-B682-462C508B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169"/>
            <a:ext cx="2066723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24D44-DE0D-45E5-A13C-8567A033C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23" y="5845976"/>
            <a:ext cx="101385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31BF-07F2-4E10-9708-71E4A458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ISER Engagement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2D974-8E16-49A9-B0EA-9C4EDB19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www.polleverywhere. 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08E0D-A137-4A2A-99A6-F1F5F48A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169"/>
            <a:ext cx="2072820" cy="999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DFE1A-F780-4255-AE40-EE9254B9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20" y="5845976"/>
            <a:ext cx="10138527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" y="134536"/>
            <a:ext cx="10098589" cy="55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DDCE-AFAB-410D-9DB3-079836BE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5F799-A5CD-4BEB-8DF7-9D66A698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learning on Standards I and IV</a:t>
            </a:r>
          </a:p>
          <a:p>
            <a:r>
              <a:rPr lang="en-US" dirty="0"/>
              <a:t>Discuss how College Council is represented in the ISER related to Standards II, III and the QFE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40B13-B360-4875-9B37-B17B5C12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169"/>
            <a:ext cx="2072820" cy="99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93F1C-BB39-4B83-95A2-F2BCB737C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20" y="5858169"/>
            <a:ext cx="101385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0CBC-EB5F-4C89-9F09-2362B8BD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 Quiz!!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A719-2249-4D47-B1AD-37201258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8788" cy="4351338"/>
          </a:xfrm>
        </p:spPr>
        <p:txBody>
          <a:bodyPr/>
          <a:lstStyle/>
          <a:p>
            <a:r>
              <a:rPr lang="en-US" dirty="0"/>
              <a:t>Please go to Kahoot.it</a:t>
            </a:r>
          </a:p>
          <a:p>
            <a:r>
              <a:rPr lang="en-US" dirty="0"/>
              <a:t>Our three winners from last visit will have to sit this one out-want to test your knowledge from last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81B5-9DEE-4DF1-ACB3-FC000249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169"/>
            <a:ext cx="2072820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32BA5-C157-4607-92D4-F98E91288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73" y="5845976"/>
            <a:ext cx="10138527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27906"/>
            <a:ext cx="6044682" cy="44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mbria"/>
                <a:cs typeface="Calibri Light" panose="020F0302020204030204" pitchFamily="34" charset="0"/>
                <a:sym typeface="Cambria"/>
              </a:rPr>
              <a:t>Student Learning Programs 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mbria"/>
                <a:cs typeface="Calibri Light" panose="020F0302020204030204" pitchFamily="34" charset="0"/>
                <a:sym typeface="Cambria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mbria"/>
                <a:cs typeface="Calibri Light" panose="020F0302020204030204" pitchFamily="34" charset="0"/>
                <a:sym typeface="Cambria"/>
              </a:rPr>
              <a:t>and Support Services</a:t>
            </a:r>
            <a:endParaRPr sz="44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mbria"/>
              <a:cs typeface="Calibri Light" panose="020F0302020204030204" pitchFamily="34" charset="0"/>
              <a:sym typeface="Cambri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22D80B-0EFF-4A57-9E0D-B9B9C05E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Council not specifically mentioned in Standard II</a:t>
            </a:r>
          </a:p>
          <a:p>
            <a:r>
              <a:rPr lang="en-US" dirty="0"/>
              <a:t>Want to make you aware of some Assessment information in Standard II</a:t>
            </a:r>
          </a:p>
        </p:txBody>
      </p:sp>
      <p:pic>
        <p:nvPicPr>
          <p:cNvPr id="582" name="Google Shape;582;p66"/>
          <p:cNvPicPr preferRelativeResize="0"/>
          <p:nvPr/>
        </p:nvPicPr>
        <p:blipFill rotWithShape="1">
          <a:blip r:embed="rId3">
            <a:alphaModFix/>
          </a:blip>
          <a:srcRect t="74733" r="32404"/>
          <a:stretch/>
        </p:blipFill>
        <p:spPr>
          <a:xfrm>
            <a:off x="1" y="5857271"/>
            <a:ext cx="2069432" cy="10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6"/>
          <p:cNvSpPr/>
          <p:nvPr/>
        </p:nvSpPr>
        <p:spPr>
          <a:xfrm>
            <a:off x="2069433" y="5857271"/>
            <a:ext cx="10122567" cy="10007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Standard II</a:t>
            </a:r>
            <a:endParaRPr sz="4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617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9"/>
          <p:cNvSpPr txBox="1">
            <a:spLocks noGrp="1"/>
          </p:cNvSpPr>
          <p:nvPr>
            <p:ph type="body" idx="1"/>
          </p:nvPr>
        </p:nvSpPr>
        <p:spPr>
          <a:xfrm>
            <a:off x="205273" y="522515"/>
            <a:ext cx="11793894" cy="487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II.A.3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 The institution </a:t>
            </a:r>
            <a:r>
              <a:rPr lang="en-US" sz="3700" b="1" i="1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identifies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3700" b="1" i="1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regularly assesses learning outcomes 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 courses, programs, certificates and degrees using established institutional procedures.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institution has officially approved and current course outlines that include student learning outcomes. In every class section students receive a </a:t>
            </a:r>
            <a:r>
              <a:rPr lang="en-US" sz="3700" b="1" i="1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course syllabus that includes learning outcomes 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 the institution’s officially approved course outline.</a:t>
            </a:r>
            <a:endParaRPr dirty="0"/>
          </a:p>
          <a:p>
            <a:pPr marL="228600" marR="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69"/>
          <p:cNvPicPr preferRelativeResize="0"/>
          <p:nvPr/>
        </p:nvPicPr>
        <p:blipFill rotWithShape="1">
          <a:blip r:embed="rId3">
            <a:alphaModFix/>
          </a:blip>
          <a:srcRect t="74733" r="32404"/>
          <a:stretch/>
        </p:blipFill>
        <p:spPr>
          <a:xfrm>
            <a:off x="1" y="5857271"/>
            <a:ext cx="2069432" cy="10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9"/>
          <p:cNvSpPr/>
          <p:nvPr/>
        </p:nvSpPr>
        <p:spPr>
          <a:xfrm>
            <a:off x="2069433" y="5857271"/>
            <a:ext cx="10122567" cy="10007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Assessment &amp; YOU</a:t>
            </a:r>
            <a:endParaRPr sz="4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7809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68"/>
          <p:cNvPicPr preferRelativeResize="0"/>
          <p:nvPr/>
        </p:nvPicPr>
        <p:blipFill rotWithShape="1">
          <a:blip r:embed="rId3">
            <a:alphaModFix/>
          </a:blip>
          <a:srcRect t="74733" r="32404"/>
          <a:stretch/>
        </p:blipFill>
        <p:spPr>
          <a:xfrm>
            <a:off x="1" y="5857271"/>
            <a:ext cx="2069432" cy="10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8"/>
          <p:cNvSpPr/>
          <p:nvPr/>
        </p:nvSpPr>
        <p:spPr>
          <a:xfrm>
            <a:off x="2069433" y="5857271"/>
            <a:ext cx="10122567" cy="10007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Assessment Evidence</a:t>
            </a:r>
            <a:endParaRPr sz="4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9" name="Google Shape;599;p68"/>
          <p:cNvGrpSpPr/>
          <p:nvPr/>
        </p:nvGrpSpPr>
        <p:grpSpPr>
          <a:xfrm>
            <a:off x="3198975" y="373225"/>
            <a:ext cx="6094756" cy="5299788"/>
            <a:chOff x="2164259" y="0"/>
            <a:chExt cx="6094756" cy="5299788"/>
          </a:xfrm>
        </p:grpSpPr>
        <p:sp>
          <p:nvSpPr>
            <p:cNvPr id="600" name="Google Shape;600;p68"/>
            <p:cNvSpPr/>
            <p:nvPr/>
          </p:nvSpPr>
          <p:spPr>
            <a:xfrm>
              <a:off x="2164259" y="0"/>
              <a:ext cx="5299788" cy="52997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8"/>
            <p:cNvSpPr/>
            <p:nvPr/>
          </p:nvSpPr>
          <p:spPr>
            <a:xfrm>
              <a:off x="4814153" y="532825"/>
              <a:ext cx="3444862" cy="1254559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8"/>
            <p:cNvSpPr txBox="1"/>
            <p:nvPr/>
          </p:nvSpPr>
          <p:spPr>
            <a:xfrm>
              <a:off x="4875396" y="594068"/>
              <a:ext cx="3322376" cy="1132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Student Learning Outcomes (SLOs)</a:t>
              </a:r>
              <a:endParaRPr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68"/>
            <p:cNvSpPr/>
            <p:nvPr/>
          </p:nvSpPr>
          <p:spPr>
            <a:xfrm>
              <a:off x="4814153" y="1944204"/>
              <a:ext cx="3444862" cy="1254559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8"/>
            <p:cNvSpPr txBox="1"/>
            <p:nvPr/>
          </p:nvSpPr>
          <p:spPr>
            <a:xfrm>
              <a:off x="4875396" y="2005447"/>
              <a:ext cx="3322376" cy="1132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Program Learning Outcomes (PLOs)</a:t>
              </a:r>
              <a:endParaRPr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68"/>
            <p:cNvSpPr/>
            <p:nvPr/>
          </p:nvSpPr>
          <p:spPr>
            <a:xfrm>
              <a:off x="4814153" y="3355583"/>
              <a:ext cx="3444862" cy="1254559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8"/>
            <p:cNvSpPr txBox="1"/>
            <p:nvPr/>
          </p:nvSpPr>
          <p:spPr>
            <a:xfrm>
              <a:off x="4875396" y="3416826"/>
              <a:ext cx="3322376" cy="1132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Institutional Learning Outcomes (ILOs)</a:t>
              </a:r>
              <a:endParaRPr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39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70"/>
          <p:cNvPicPr preferRelativeResize="0"/>
          <p:nvPr/>
        </p:nvPicPr>
        <p:blipFill rotWithShape="1">
          <a:blip r:embed="rId3">
            <a:alphaModFix/>
          </a:blip>
          <a:srcRect t="74733" r="32404"/>
          <a:stretch/>
        </p:blipFill>
        <p:spPr>
          <a:xfrm>
            <a:off x="1" y="5857271"/>
            <a:ext cx="2069432" cy="10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0"/>
          <p:cNvSpPr/>
          <p:nvPr/>
        </p:nvSpPr>
        <p:spPr>
          <a:xfrm>
            <a:off x="2069433" y="5857271"/>
            <a:ext cx="10122567" cy="10007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BC is on PARR with Assessment</a:t>
            </a:r>
            <a:endParaRPr sz="4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22" name="Google Shape;622;p70"/>
          <p:cNvGrpSpPr/>
          <p:nvPr/>
        </p:nvGrpSpPr>
        <p:grpSpPr>
          <a:xfrm>
            <a:off x="3262155" y="133985"/>
            <a:ext cx="5652011" cy="5302025"/>
            <a:chOff x="3019558" y="-61657"/>
            <a:chExt cx="5652011" cy="5302025"/>
          </a:xfrm>
        </p:grpSpPr>
        <p:sp>
          <p:nvSpPr>
            <p:cNvPr id="623" name="Google Shape;623;p70"/>
            <p:cNvSpPr/>
            <p:nvPr/>
          </p:nvSpPr>
          <p:spPr>
            <a:xfrm>
              <a:off x="4802960" y="-61657"/>
              <a:ext cx="1978361" cy="1785207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0"/>
            <p:cNvSpPr txBox="1"/>
            <p:nvPr/>
          </p:nvSpPr>
          <p:spPr>
            <a:xfrm>
              <a:off x="5092684" y="199781"/>
              <a:ext cx="1398913" cy="1262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</a:t>
              </a:r>
              <a:endParaRPr sz="1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70"/>
            <p:cNvSpPr/>
            <p:nvPr/>
          </p:nvSpPr>
          <p:spPr>
            <a:xfrm rot="2502864">
              <a:off x="6553805" y="1358362"/>
              <a:ext cx="316515" cy="58523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0"/>
            <p:cNvSpPr txBox="1"/>
            <p:nvPr/>
          </p:nvSpPr>
          <p:spPr>
            <a:xfrm rot="2502864">
              <a:off x="6565842" y="1443817"/>
              <a:ext cx="221561" cy="351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70"/>
            <p:cNvSpPr/>
            <p:nvPr/>
          </p:nvSpPr>
          <p:spPr>
            <a:xfrm>
              <a:off x="6647360" y="1587849"/>
              <a:ext cx="2024209" cy="1815327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0"/>
            <p:cNvSpPr txBox="1"/>
            <p:nvPr/>
          </p:nvSpPr>
          <p:spPr>
            <a:xfrm>
              <a:off x="6943799" y="1853697"/>
              <a:ext cx="1431331" cy="1283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SSESS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70"/>
            <p:cNvSpPr/>
            <p:nvPr/>
          </p:nvSpPr>
          <p:spPr>
            <a:xfrm rot="8164176">
              <a:off x="6601587" y="3049334"/>
              <a:ext cx="358459" cy="58523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0"/>
            <p:cNvSpPr txBox="1"/>
            <p:nvPr/>
          </p:nvSpPr>
          <p:spPr>
            <a:xfrm rot="-2635824">
              <a:off x="6694080" y="3129077"/>
              <a:ext cx="250921" cy="351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70"/>
            <p:cNvSpPr/>
            <p:nvPr/>
          </p:nvSpPr>
          <p:spPr>
            <a:xfrm>
              <a:off x="4796226" y="3248273"/>
              <a:ext cx="2095773" cy="1992095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0"/>
            <p:cNvSpPr txBox="1"/>
            <p:nvPr/>
          </p:nvSpPr>
          <p:spPr>
            <a:xfrm>
              <a:off x="5103145" y="3540009"/>
              <a:ext cx="1481935" cy="140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EFLECT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70"/>
            <p:cNvSpPr/>
            <p:nvPr/>
          </p:nvSpPr>
          <p:spPr>
            <a:xfrm rot="-8273128">
              <a:off x="4697343" y="3082882"/>
              <a:ext cx="371435" cy="58523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0"/>
            <p:cNvSpPr txBox="1"/>
            <p:nvPr/>
          </p:nvSpPr>
          <p:spPr>
            <a:xfrm rot="2526872">
              <a:off x="4794388" y="3237292"/>
              <a:ext cx="260005" cy="351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0"/>
            <p:cNvSpPr/>
            <p:nvPr/>
          </p:nvSpPr>
          <p:spPr>
            <a:xfrm>
              <a:off x="3019558" y="1587929"/>
              <a:ext cx="1889110" cy="1913629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0"/>
            <p:cNvSpPr txBox="1"/>
            <p:nvPr/>
          </p:nvSpPr>
          <p:spPr>
            <a:xfrm>
              <a:off x="3296212" y="1868173"/>
              <a:ext cx="1335802" cy="1353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EFINE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70"/>
            <p:cNvSpPr/>
            <p:nvPr/>
          </p:nvSpPr>
          <p:spPr>
            <a:xfrm rot="-2589166">
              <a:off x="4711985" y="1398138"/>
              <a:ext cx="326073" cy="58523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0"/>
            <p:cNvSpPr txBox="1"/>
            <p:nvPr/>
          </p:nvSpPr>
          <p:spPr>
            <a:xfrm rot="-2589166">
              <a:off x="4725214" y="1548637"/>
              <a:ext cx="228251" cy="351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09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8"/>
          <p:cNvSpPr txBox="1">
            <a:spLocks noGrp="1"/>
          </p:cNvSpPr>
          <p:nvPr>
            <p:ph type="ctrTitle"/>
          </p:nvPr>
        </p:nvSpPr>
        <p:spPr>
          <a:xfrm>
            <a:off x="6753726" y="2405731"/>
            <a:ext cx="4572000" cy="117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</a:t>
            </a:r>
            <a:endParaRPr sz="6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4" name="Google Shape;744;p78"/>
          <p:cNvPicPr preferRelativeResize="0"/>
          <p:nvPr/>
        </p:nvPicPr>
        <p:blipFill rotWithShape="1">
          <a:blip r:embed="rId3">
            <a:alphaModFix/>
          </a:blip>
          <a:srcRect t="74733" r="32404"/>
          <a:stretch/>
        </p:blipFill>
        <p:spPr>
          <a:xfrm>
            <a:off x="1" y="5857271"/>
            <a:ext cx="2069432" cy="10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78"/>
          <p:cNvSpPr/>
          <p:nvPr/>
        </p:nvSpPr>
        <p:spPr>
          <a:xfrm>
            <a:off x="2069433" y="5857271"/>
            <a:ext cx="10122567" cy="10007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STANDARD III</a:t>
            </a:r>
            <a:endParaRPr sz="4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6" name="Google Shape;74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610" y="641391"/>
            <a:ext cx="6267116" cy="470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4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9918-8B89-4AAB-8021-A71B195B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College </a:t>
            </a:r>
            <a:r>
              <a:rPr lang="en-US" b="1"/>
              <a:t>Council and </a:t>
            </a:r>
            <a:r>
              <a:rPr lang="en-US" b="1" dirty="0"/>
              <a:t>Standard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8B0C-C3F4-4672-A3E1-5CCA2EE6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08" y="148665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III.A</a:t>
            </a:r>
            <a:r>
              <a:rPr lang="en-US" dirty="0"/>
              <a:t>-Reorganization task force makes recommendations to CC and the President re administration positions/responsibilities</a:t>
            </a:r>
          </a:p>
          <a:p>
            <a:pPr marL="0" indent="0">
              <a:buNone/>
            </a:pPr>
            <a:r>
              <a:rPr lang="en-US" b="1" dirty="0"/>
              <a:t>III.C</a:t>
            </a:r>
            <a:r>
              <a:rPr lang="en-US" dirty="0"/>
              <a:t>-BC Technology Plan updated every 3 years-approved by CC</a:t>
            </a:r>
          </a:p>
          <a:p>
            <a:pPr marL="0" indent="0">
              <a:buNone/>
            </a:pPr>
            <a:r>
              <a:rPr lang="en-US" b="1" dirty="0"/>
              <a:t>III.D</a:t>
            </a:r>
          </a:p>
          <a:p>
            <a:r>
              <a:rPr lang="en-US" dirty="0"/>
              <a:t>CC provides budget recommendations to the President-posted on CC committee website</a:t>
            </a:r>
          </a:p>
          <a:p>
            <a:r>
              <a:rPr lang="en-US" dirty="0"/>
              <a:t>CC creates a work plan each Fall to review mission, goals, Strategic Directions</a:t>
            </a:r>
          </a:p>
          <a:p>
            <a:r>
              <a:rPr lang="en-US" dirty="0"/>
              <a:t>Program Review evals resource allocations and makes recommendations via annual </a:t>
            </a:r>
            <a:r>
              <a:rPr lang="en-US" dirty="0" smtClean="0"/>
              <a:t>report </a:t>
            </a:r>
            <a:r>
              <a:rPr lang="en-US" dirty="0"/>
              <a:t>to CC</a:t>
            </a:r>
          </a:p>
          <a:p>
            <a:r>
              <a:rPr lang="en-US" dirty="0"/>
              <a:t>AIQ coordinates eval of Strategic Directions and makes recommendations via annual report to CC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95BCB-69FD-4DD8-AD6A-54E4D31F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1984"/>
            <a:ext cx="2066723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4C850-E285-4697-B637-50ECAF84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23" y="5799791"/>
            <a:ext cx="101385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369</Words>
  <Application>Microsoft Office PowerPoint</Application>
  <PresentationFormat>Widescreen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College Council *Round 2   The ISER What you need to know…  9/21/2018</vt:lpstr>
      <vt:lpstr>Objectives</vt:lpstr>
      <vt:lpstr>Pop Quiz!!</vt:lpstr>
      <vt:lpstr>Student Learning Programs  and Support Services</vt:lpstr>
      <vt:lpstr>PowerPoint Presentation</vt:lpstr>
      <vt:lpstr>PowerPoint Presentation</vt:lpstr>
      <vt:lpstr>PowerPoint Presentation</vt:lpstr>
      <vt:lpstr>Resources</vt:lpstr>
      <vt:lpstr>College Council and Standard III</vt:lpstr>
      <vt:lpstr>Quality Focus Essay </vt:lpstr>
      <vt:lpstr>PowerPoint Presentation</vt:lpstr>
      <vt:lpstr>Where does College Council come in?</vt:lpstr>
      <vt:lpstr>ISER Engagement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Sarah Baron</dc:creator>
  <cp:lastModifiedBy>Sarah Baron</cp:lastModifiedBy>
  <cp:revision>14</cp:revision>
  <dcterms:created xsi:type="dcterms:W3CDTF">2018-09-09T18:55:24Z</dcterms:created>
  <dcterms:modified xsi:type="dcterms:W3CDTF">2018-09-20T19:24:03Z</dcterms:modified>
</cp:coreProperties>
</file>