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1" r:id="rId5"/>
    <p:sldId id="266" r:id="rId6"/>
    <p:sldId id="262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56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E621-3AC5-426D-B693-7E8CCC0C274D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B132-D41A-4B66-94AE-7B612ED676B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E621-3AC5-426D-B693-7E8CCC0C274D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B132-D41A-4B66-94AE-7B612ED676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E621-3AC5-426D-B693-7E8CCC0C274D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B132-D41A-4B66-94AE-7B612ED676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E621-3AC5-426D-B693-7E8CCC0C274D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B132-D41A-4B66-94AE-7B612ED676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E621-3AC5-426D-B693-7E8CCC0C274D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B132-D41A-4B66-94AE-7B612ED676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E621-3AC5-426D-B693-7E8CCC0C274D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B132-D41A-4B66-94AE-7B612ED676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E621-3AC5-426D-B693-7E8CCC0C274D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B132-D41A-4B66-94AE-7B612ED676B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E621-3AC5-426D-B693-7E8CCC0C274D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B132-D41A-4B66-94AE-7B612ED676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E621-3AC5-426D-B693-7E8CCC0C274D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B132-D41A-4B66-94AE-7B612ED676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E621-3AC5-426D-B693-7E8CCC0C274D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B132-D41A-4B66-94AE-7B612ED676B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E621-3AC5-426D-B693-7E8CCC0C274D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B132-D41A-4B66-94AE-7B612ED676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2EA4E621-3AC5-426D-B693-7E8CCC0C274D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ED01B132-D41A-4B66-94AE-7B612ED676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bc_programreview@bakersfieldcollege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Program Review 2014</a:t>
            </a:r>
            <a:br>
              <a:rPr lang="en-US" dirty="0" smtClean="0"/>
            </a:br>
            <a:r>
              <a:rPr lang="en-US" sz="2400" dirty="0" smtClean="0"/>
              <a:t>Report to College Council, May 2, 2014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017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453639"/>
              </p:ext>
            </p:extLst>
          </p:nvPr>
        </p:nvGraphicFramePr>
        <p:xfrm>
          <a:off x="762000" y="685800"/>
          <a:ext cx="7543800" cy="4419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43800"/>
              </a:tblGrid>
              <a:tr h="441960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  <a:tabLst>
                          <a:tab pos="137160" algn="l"/>
                        </a:tabLst>
                      </a:pPr>
                      <a:r>
                        <a:rPr lang="en-US" sz="2000" dirty="0">
                          <a:effectLst/>
                        </a:rPr>
                        <a:t>Program information </a:t>
                      </a:r>
                    </a:p>
                    <a:p>
                      <a:pPr marL="457200" marR="0" lvl="0" indent="-4572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lphaUcPeriod"/>
                        <a:tabLst>
                          <a:tab pos="274320" algn="l"/>
                        </a:tabLst>
                      </a:pPr>
                      <a:r>
                        <a:rPr lang="en-US" sz="2000" dirty="0">
                          <a:effectLst/>
                        </a:rPr>
                        <a:t>Does the program mission describe students served and services offered?  Is the language specific to that program?</a:t>
                      </a:r>
                    </a:p>
                    <a:p>
                      <a:pPr marL="457200" marR="0" lvl="0" indent="-4572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lphaUcPeriod"/>
                        <a:tabLst>
                          <a:tab pos="274320" algn="l"/>
                        </a:tabLst>
                      </a:pPr>
                      <a:r>
                        <a:rPr lang="en-US" sz="2000" dirty="0">
                          <a:effectLst/>
                        </a:rPr>
                        <a:t>Are the program learning outcomes listed?</a:t>
                      </a:r>
                    </a:p>
                    <a:p>
                      <a:pPr marL="457200" marR="0" lvl="0" indent="-4572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lphaUcPeriod"/>
                        <a:tabLst>
                          <a:tab pos="274320" algn="l"/>
                        </a:tabLst>
                      </a:pPr>
                      <a:r>
                        <a:rPr lang="en-US" sz="2000" dirty="0">
                          <a:effectLst/>
                        </a:rPr>
                        <a:t>Is the discussion of how their program supports the college mission clear and complete?</a:t>
                      </a:r>
                    </a:p>
                    <a:p>
                      <a:pPr marL="457200" marR="0" lvl="0" indent="-4572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lphaUcPeriod"/>
                        <a:tabLst>
                          <a:tab pos="274320" algn="l"/>
                        </a:tabLst>
                      </a:pPr>
                      <a:r>
                        <a:rPr lang="en-US" sz="2000" dirty="0">
                          <a:effectLst/>
                        </a:rPr>
                        <a:t>For academic programs, does it list degrees and certificates offered</a:t>
                      </a:r>
                      <a:r>
                        <a:rPr lang="en-US" sz="2000" dirty="0" smtClean="0">
                          <a:effectLst/>
                        </a:rPr>
                        <a:t>?</a:t>
                      </a:r>
                      <a:endParaRPr lang="en-US" sz="2000" dirty="0">
                        <a:effectLst/>
                      </a:endParaRPr>
                    </a:p>
                  </a:txBody>
                  <a:tcPr marL="65872" marR="65872" marT="82483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76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 we learn?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entire form needed revising.</a:t>
            </a:r>
          </a:p>
          <a:p>
            <a:r>
              <a:rPr lang="en-US" dirty="0" smtClean="0"/>
              <a:t>Some sections of the form also needed internal revision.</a:t>
            </a:r>
          </a:p>
          <a:p>
            <a:r>
              <a:rPr lang="en-US" dirty="0" smtClean="0"/>
              <a:t>Questions within sections did not always lead to organized responses—it was the form’s fault.</a:t>
            </a:r>
          </a:p>
          <a:p>
            <a:r>
              <a:rPr lang="en-US" dirty="0" smtClean="0"/>
              <a:t>Some questions were not clear—they did not lead to the responses we had anticipated.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38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 we do?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knew we needed to revise the forms.</a:t>
            </a:r>
          </a:p>
          <a:p>
            <a:r>
              <a:rPr lang="en-US" dirty="0" smtClean="0"/>
              <a:t>We sent sections of the forms to the appropriate committees for review and recommendations.</a:t>
            </a:r>
          </a:p>
          <a:p>
            <a:r>
              <a:rPr lang="en-US" dirty="0" smtClean="0"/>
              <a:t>We met with CTE chairs to discuss certificates.</a:t>
            </a:r>
          </a:p>
          <a:p>
            <a:r>
              <a:rPr lang="en-US" dirty="0" smtClean="0"/>
              <a:t>We wound up revising both forms:  </a:t>
            </a:r>
          </a:p>
          <a:p>
            <a:pPr lvl="1"/>
            <a:r>
              <a:rPr lang="en-US" dirty="0" smtClean="0"/>
              <a:t>The Annual Update</a:t>
            </a:r>
          </a:p>
          <a:p>
            <a:pPr lvl="1"/>
            <a:r>
              <a:rPr lang="en-US" dirty="0" smtClean="0"/>
              <a:t>The Comprehensive Program Review</a:t>
            </a:r>
            <a:endParaRPr lang="en-US" dirty="0"/>
          </a:p>
          <a:p>
            <a:pPr marL="32004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829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The Annual Update form and Checklist with questions should be ready for FCDC’s next meeting.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Comprehensive Program Review form and Checklist with questions should also be ready.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Comprehensive PR cycle (one third of programs complete this in the fall) should also be ready.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Handbooks should be ready soon.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45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990600"/>
          </a:xfrm>
        </p:spPr>
        <p:txBody>
          <a:bodyPr/>
          <a:lstStyle/>
          <a:p>
            <a:r>
              <a:rPr lang="en-US" dirty="0" smtClean="0"/>
              <a:t>Training Occurs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343400"/>
            <a:ext cx="6858000" cy="152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FCDC in May—introduced </a:t>
            </a:r>
          </a:p>
          <a:p>
            <a:r>
              <a:rPr lang="en-US" dirty="0" smtClean="0"/>
              <a:t>Chair Academy in August</a:t>
            </a:r>
          </a:p>
          <a:p>
            <a:r>
              <a:rPr lang="en-US" dirty="0" smtClean="0"/>
              <a:t>Flex Week Sessions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29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Fall 2014</a:t>
            </a:r>
            <a:r>
              <a:rPr lang="en-US" dirty="0" smtClean="0"/>
              <a:t>:  </a:t>
            </a:r>
          </a:p>
          <a:p>
            <a:r>
              <a:rPr lang="en-US" dirty="0" smtClean="0"/>
              <a:t>We revise the PRC charge to increase membership to mirror Curriculum and ISIT (one faculty representative for each department).</a:t>
            </a:r>
          </a:p>
          <a:p>
            <a:r>
              <a:rPr lang="en-US" dirty="0" smtClean="0"/>
              <a:t>We carry out both the Annual Update and Comprehensive Review processes.</a:t>
            </a:r>
          </a:p>
          <a:p>
            <a:r>
              <a:rPr lang="en-US" dirty="0" smtClean="0"/>
              <a:t>We evaluate the work.</a:t>
            </a:r>
          </a:p>
          <a:p>
            <a:r>
              <a:rPr lang="en-US" dirty="0" smtClean="0"/>
              <a:t>We present our results to College Council in December.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80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-633650"/>
            <a:ext cx="75438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2000" dirty="0" smtClean="0"/>
              <a:t>PRC Members </a:t>
            </a:r>
          </a:p>
          <a:p>
            <a:endParaRPr lang="en-US" sz="1400" dirty="0" smtClean="0"/>
          </a:p>
          <a:p>
            <a:r>
              <a:rPr lang="en-US" sz="1400" dirty="0" smtClean="0"/>
              <a:t>INSTRUCTIONAL: </a:t>
            </a:r>
          </a:p>
          <a:p>
            <a:r>
              <a:rPr lang="en-US" sz="1400" dirty="0" smtClean="0"/>
              <a:t>Kate Pluta Co-Chair </a:t>
            </a:r>
          </a:p>
          <a:p>
            <a:r>
              <a:rPr lang="en-US" sz="1400" dirty="0" smtClean="0"/>
              <a:t>Greg Chamberlain Career &amp; Technical Education (CTE) </a:t>
            </a:r>
          </a:p>
          <a:p>
            <a:r>
              <a:rPr lang="en-US" sz="1400" dirty="0" smtClean="0"/>
              <a:t>Billie Jo Rice General Education (GE) </a:t>
            </a:r>
          </a:p>
          <a:p>
            <a:r>
              <a:rPr lang="en-US" sz="1400" dirty="0" smtClean="0"/>
              <a:t>Kimberly Nickell Basic Skills </a:t>
            </a:r>
          </a:p>
          <a:p>
            <a:r>
              <a:rPr lang="en-US" sz="1400" dirty="0" smtClean="0"/>
              <a:t>Kathy Rosellini Student Services </a:t>
            </a:r>
          </a:p>
          <a:p>
            <a:r>
              <a:rPr lang="en-US" sz="1400" dirty="0" smtClean="0"/>
              <a:t>Anna Agenjo Library </a:t>
            </a:r>
          </a:p>
          <a:p>
            <a:r>
              <a:rPr lang="en-US" sz="1400" dirty="0" smtClean="0"/>
              <a:t>Jennifer Johnson Faculty Chair &amp; Directors Council (FCDC) </a:t>
            </a:r>
          </a:p>
          <a:p>
            <a:r>
              <a:rPr lang="en-US" sz="1400" dirty="0" smtClean="0"/>
              <a:t>John Carpenter Assessment Committee Liaison </a:t>
            </a:r>
          </a:p>
          <a:p>
            <a:r>
              <a:rPr lang="en-US" sz="1400" dirty="0" smtClean="0"/>
              <a:t>Lynn Krausse At Large </a:t>
            </a:r>
          </a:p>
          <a:p>
            <a:r>
              <a:rPr lang="en-US" sz="1400" dirty="0" smtClean="0"/>
              <a:t> </a:t>
            </a:r>
          </a:p>
          <a:p>
            <a:r>
              <a:rPr lang="en-US" sz="1400" dirty="0" smtClean="0"/>
              <a:t>ADMINSTRATIVE: </a:t>
            </a:r>
          </a:p>
          <a:p>
            <a:r>
              <a:rPr lang="en-US" sz="1400" dirty="0" smtClean="0"/>
              <a:t>Manny Mourtzanos Co-Chair </a:t>
            </a:r>
          </a:p>
          <a:p>
            <a:r>
              <a:rPr lang="en-US" sz="1400" i="1" dirty="0" smtClean="0">
                <a:solidFill>
                  <a:srgbClr val="FF0000"/>
                </a:solidFill>
              </a:rPr>
              <a:t>vacant</a:t>
            </a:r>
            <a:r>
              <a:rPr lang="en-US" sz="1400" dirty="0" smtClean="0"/>
              <a:t> Student Services </a:t>
            </a:r>
          </a:p>
          <a:p>
            <a:r>
              <a:rPr lang="en-US" sz="1400" dirty="0" smtClean="0"/>
              <a:t>Liz Rozell Instructional </a:t>
            </a:r>
          </a:p>
          <a:p>
            <a:r>
              <a:rPr lang="en-US" sz="1400" dirty="0" smtClean="0"/>
              <a:t>Laura Lorigo Facilities </a:t>
            </a:r>
          </a:p>
          <a:p>
            <a:r>
              <a:rPr lang="en-US" sz="1400" i="1" dirty="0" smtClean="0">
                <a:solidFill>
                  <a:srgbClr val="FF0000"/>
                </a:solidFill>
              </a:rPr>
              <a:t>vacant</a:t>
            </a:r>
            <a:r>
              <a:rPr lang="en-US" sz="1400" dirty="0" smtClean="0"/>
              <a:t> Information Technology </a:t>
            </a:r>
          </a:p>
          <a:p>
            <a:r>
              <a:rPr lang="en-US" sz="1400" dirty="0" smtClean="0"/>
              <a:t>Michael Carley Director of Institutional Research (ex-officio) </a:t>
            </a:r>
          </a:p>
          <a:p>
            <a:r>
              <a:rPr lang="en-US" sz="1400" dirty="0" smtClean="0"/>
              <a:t> </a:t>
            </a:r>
          </a:p>
          <a:p>
            <a:r>
              <a:rPr lang="en-US" sz="1400" dirty="0" smtClean="0"/>
              <a:t>CLASSIFIED: </a:t>
            </a:r>
          </a:p>
          <a:p>
            <a:r>
              <a:rPr lang="en-US" sz="1400" dirty="0" smtClean="0"/>
              <a:t>Kristin </a:t>
            </a:r>
            <a:r>
              <a:rPr lang="en-US" sz="1400" dirty="0" smtClean="0"/>
              <a:t>Rabe Administrative </a:t>
            </a:r>
          </a:p>
          <a:p>
            <a:r>
              <a:rPr lang="en-US" sz="1400" dirty="0" smtClean="0"/>
              <a:t>Meg Stidham CSEA President or </a:t>
            </a:r>
            <a:r>
              <a:rPr lang="en-US" sz="1400" dirty="0" smtClean="0"/>
              <a:t>designee</a:t>
            </a:r>
          </a:p>
          <a:p>
            <a:r>
              <a:rPr lang="en-US" sz="1400" dirty="0"/>
              <a:t>Bernadette Martinez Student Services </a:t>
            </a:r>
            <a:endParaRPr lang="en-US" sz="1400" dirty="0" smtClean="0"/>
          </a:p>
          <a:p>
            <a:r>
              <a:rPr lang="en-US" sz="1400" i="1" dirty="0">
                <a:solidFill>
                  <a:srgbClr val="FF0000"/>
                </a:solidFill>
              </a:rPr>
              <a:t>v</a:t>
            </a:r>
            <a:r>
              <a:rPr lang="en-US" sz="1400" i="1" dirty="0" smtClean="0">
                <a:solidFill>
                  <a:srgbClr val="FF0000"/>
                </a:solidFill>
              </a:rPr>
              <a:t>acant</a:t>
            </a:r>
            <a:r>
              <a:rPr lang="en-US" sz="1400" dirty="0" smtClean="0"/>
              <a:t> Instructional</a:t>
            </a:r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3359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Kate Pluta, PRC faculty co-chair, May 1, 2014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355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Pilot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13716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Comprehensive Program </a:t>
            </a:r>
            <a:r>
              <a:rPr lang="en-US" sz="3800" dirty="0" smtClean="0"/>
              <a:t>Review</a:t>
            </a:r>
          </a:p>
          <a:p>
            <a:r>
              <a:rPr lang="en-US" sz="2000" i="1" dirty="0" smtClean="0"/>
              <a:t>Each program completes this review every three years.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23962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00001148\AppData\Local\Microsoft\Windows\Temporary Internet Files\Content.IE5\LMACKSDP\MC90031230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066800"/>
            <a:ext cx="3795347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00001148\AppData\Local\Microsoft\Windows\Temporary Internet Files\Content.IE5\DTKL3FH9\MC90043395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667000"/>
            <a:ext cx="3524250" cy="352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90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Fearless Pilots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458200" cy="4267200"/>
          </a:xfrm>
        </p:spPr>
        <p:txBody>
          <a:bodyPr/>
          <a:lstStyle/>
          <a:p>
            <a:pPr lvl="0">
              <a:spcBef>
                <a:spcPts val="500"/>
              </a:spcBef>
              <a:spcAft>
                <a:spcPts val="500"/>
              </a:spcAft>
            </a:pPr>
            <a:r>
              <a:rPr lang="en-US" dirty="0"/>
              <a:t>CTE:  Vocational Nursing—</a:t>
            </a:r>
            <a:r>
              <a:rPr lang="en-US" b="1" i="1" dirty="0">
                <a:solidFill>
                  <a:srgbClr val="A50021"/>
                </a:solidFill>
              </a:rPr>
              <a:t>Jennifer Johnson </a:t>
            </a:r>
          </a:p>
          <a:p>
            <a:pPr lvl="0">
              <a:spcBef>
                <a:spcPts val="500"/>
              </a:spcBef>
              <a:spcAft>
                <a:spcPts val="500"/>
              </a:spcAft>
            </a:pPr>
            <a:endParaRPr lang="en-US" dirty="0" smtClean="0"/>
          </a:p>
          <a:p>
            <a:pPr lvl="0">
              <a:spcBef>
                <a:spcPts val="500"/>
              </a:spcBef>
              <a:spcAft>
                <a:spcPts val="500"/>
              </a:spcAft>
            </a:pPr>
            <a:r>
              <a:rPr lang="en-US" dirty="0" smtClean="0"/>
              <a:t>ADMIN</a:t>
            </a:r>
            <a:r>
              <a:rPr lang="en-US" dirty="0"/>
              <a:t>:  Technology Support Services, Info and Media Services—</a:t>
            </a:r>
            <a:r>
              <a:rPr lang="en-US" b="1" i="1" dirty="0">
                <a:solidFill>
                  <a:srgbClr val="A50021"/>
                </a:solidFill>
              </a:rPr>
              <a:t>Kristin Rabe </a:t>
            </a:r>
          </a:p>
          <a:p>
            <a:pPr lvl="0">
              <a:spcBef>
                <a:spcPts val="500"/>
              </a:spcBef>
              <a:spcAft>
                <a:spcPts val="500"/>
              </a:spcAft>
            </a:pPr>
            <a:endParaRPr lang="en-US" dirty="0" smtClean="0"/>
          </a:p>
          <a:p>
            <a:pPr lvl="0">
              <a:spcBef>
                <a:spcPts val="500"/>
              </a:spcBef>
              <a:spcAft>
                <a:spcPts val="500"/>
              </a:spcAft>
            </a:pPr>
            <a:r>
              <a:rPr lang="en-US" dirty="0" smtClean="0"/>
              <a:t>STUDENT </a:t>
            </a:r>
            <a:r>
              <a:rPr lang="en-US" dirty="0"/>
              <a:t>SERVICES:  Counseling—</a:t>
            </a:r>
            <a:r>
              <a:rPr lang="en-US" b="1" i="1" dirty="0">
                <a:solidFill>
                  <a:srgbClr val="A50021"/>
                </a:solidFill>
              </a:rPr>
              <a:t>Sue Granger-Dickson</a:t>
            </a:r>
          </a:p>
          <a:p>
            <a:pPr lvl="0">
              <a:spcBef>
                <a:spcPts val="500"/>
              </a:spcBef>
              <a:spcAft>
                <a:spcPts val="500"/>
              </a:spcAft>
            </a:pPr>
            <a:endParaRPr lang="en-US" dirty="0" smtClean="0"/>
          </a:p>
          <a:p>
            <a:pPr lvl="0">
              <a:spcBef>
                <a:spcPts val="500"/>
              </a:spcBef>
              <a:spcAft>
                <a:spcPts val="500"/>
              </a:spcAft>
            </a:pPr>
            <a:r>
              <a:rPr lang="en-US" dirty="0" smtClean="0"/>
              <a:t>INSTRUCTION</a:t>
            </a:r>
            <a:r>
              <a:rPr lang="en-US" dirty="0"/>
              <a:t>:  </a:t>
            </a:r>
            <a:r>
              <a:rPr lang="en-US" dirty="0" smtClean="0"/>
              <a:t>American Sign </a:t>
            </a:r>
            <a:r>
              <a:rPr lang="en-US" dirty="0"/>
              <a:t>Language—</a:t>
            </a:r>
            <a:r>
              <a:rPr lang="en-US" b="1" i="1" dirty="0">
                <a:solidFill>
                  <a:srgbClr val="A50021"/>
                </a:solidFill>
              </a:rPr>
              <a:t>Tom Moran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97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Their Timeline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6628599"/>
              </p:ext>
            </p:extLst>
          </p:nvPr>
        </p:nvGraphicFramePr>
        <p:xfrm>
          <a:off x="838200" y="609599"/>
          <a:ext cx="7467600" cy="3962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6454"/>
                <a:gridCol w="5721146"/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January </a:t>
                      </a:r>
                      <a:endParaRPr lang="en-U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21-24</a:t>
                      </a:r>
                      <a:r>
                        <a:rPr lang="en-US" sz="2000" dirty="0">
                          <a:effectLst/>
                        </a:rPr>
                        <a:t>, 2014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You will receive the revised forms.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820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Friday, </a:t>
                      </a:r>
                      <a:endParaRPr lang="en-U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March </a:t>
                      </a:r>
                      <a:r>
                        <a:rPr lang="en-US" sz="2000" dirty="0">
                          <a:effectLst/>
                        </a:rPr>
                        <a:t>7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You will submit the completed forms to 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BC Program Review (</a:t>
                      </a:r>
                      <a:r>
                        <a:rPr lang="en-US" sz="2000" u="sng" dirty="0">
                          <a:effectLst/>
                          <a:hlinkClick r:id="rId2"/>
                        </a:rPr>
                        <a:t>bc_programreview@bakersfieldcollege.edu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9060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Tuesday, March 25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You will receive a checklist with feedback from the Program Review Committee (PRC).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You will also be asked to evaluate the process.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89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Friday, </a:t>
                      </a:r>
                      <a:endParaRPr lang="en-U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March </a:t>
                      </a:r>
                      <a:r>
                        <a:rPr lang="en-US" sz="2000" dirty="0">
                          <a:effectLst/>
                        </a:rPr>
                        <a:t>28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You will turn in your evaluation to BC Program Review </a:t>
                      </a:r>
                      <a:r>
                        <a:rPr lang="en-US" sz="2000" dirty="0" smtClean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820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Friday, </a:t>
                      </a:r>
                      <a:endParaRPr lang="en-U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May </a:t>
                      </a:r>
                      <a:r>
                        <a:rPr lang="en-US" sz="2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PRC will present a summary of the pilot project results to College Council.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24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of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Program Assessment</a:t>
            </a:r>
          </a:p>
          <a:p>
            <a:r>
              <a:rPr lang="en-US" sz="2800" dirty="0" smtClean="0"/>
              <a:t>Technology and Facilities Analysis</a:t>
            </a:r>
          </a:p>
          <a:p>
            <a:r>
              <a:rPr lang="en-US" sz="2800" dirty="0" smtClean="0"/>
              <a:t>Trend Data Analysis</a:t>
            </a:r>
          </a:p>
          <a:p>
            <a:r>
              <a:rPr lang="en-US" sz="2800" dirty="0" smtClean="0"/>
              <a:t>Progress on </a:t>
            </a:r>
            <a:r>
              <a:rPr lang="en-US" sz="2800" dirty="0" smtClean="0"/>
              <a:t>Goals</a:t>
            </a:r>
            <a:endParaRPr lang="en-US" sz="2800" dirty="0" smtClean="0"/>
          </a:p>
          <a:p>
            <a:r>
              <a:rPr lang="en-US" sz="2800" dirty="0" smtClean="0"/>
              <a:t>Curricular Revisions</a:t>
            </a:r>
          </a:p>
          <a:p>
            <a:r>
              <a:rPr lang="en-US" sz="2800" dirty="0" smtClean="0"/>
              <a:t>Faculty and Staff Engagement</a:t>
            </a:r>
          </a:p>
          <a:p>
            <a:r>
              <a:rPr lang="en-US" sz="2800" dirty="0" smtClean="0"/>
              <a:t>Program Funding Sources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5429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What did we learn?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43921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So what did we do?</a:t>
            </a:r>
            <a:endParaRPr lang="en-US" sz="6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Positives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have some remarkable programs.</a:t>
            </a:r>
          </a:p>
          <a:p>
            <a:r>
              <a:rPr lang="en-US" sz="2800" dirty="0" smtClean="0"/>
              <a:t>The process works for all types of programs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To Work 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BC is not yet clear on the distinction between Outcomes and Student Achievement Data.</a:t>
            </a:r>
          </a:p>
          <a:p>
            <a:r>
              <a:rPr lang="en-US" dirty="0"/>
              <a:t>As readers, we don’t always look for–or see—the same things.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31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We focused on responding to the pilots.</a:t>
            </a:r>
          </a:p>
          <a:p>
            <a:r>
              <a:rPr lang="en-US" sz="3600" dirty="0" smtClean="0"/>
              <a:t>We added specific questions to the Checklist.</a:t>
            </a:r>
          </a:p>
          <a:p>
            <a:r>
              <a:rPr lang="en-US" sz="3600" dirty="0" smtClean="0"/>
              <a:t>We held a norming session—applying the questions to two of the pilots.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9945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346</TotalTime>
  <Words>641</Words>
  <Application>Microsoft Office PowerPoint</Application>
  <PresentationFormat>On-screen Show (4:3)</PresentationFormat>
  <Paragraphs>112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NewsPrint</vt:lpstr>
      <vt:lpstr>Program Review 2014 Report to College Council, May 2, 2014</vt:lpstr>
      <vt:lpstr>Pilot</vt:lpstr>
      <vt:lpstr>PowerPoint Presentation</vt:lpstr>
      <vt:lpstr>Our Fearless Pilots</vt:lpstr>
      <vt:lpstr>Their Timeline</vt:lpstr>
      <vt:lpstr>Focus of Review</vt:lpstr>
      <vt:lpstr>What did we learn?</vt:lpstr>
      <vt:lpstr>So what did we do?</vt:lpstr>
      <vt:lpstr>PowerPoint Presentation</vt:lpstr>
      <vt:lpstr>Example</vt:lpstr>
      <vt:lpstr>What did we learn?</vt:lpstr>
      <vt:lpstr>What did we do?</vt:lpstr>
      <vt:lpstr>What’s next?</vt:lpstr>
      <vt:lpstr>Training Occurs</vt:lpstr>
      <vt:lpstr>PowerPoint Presentation</vt:lpstr>
      <vt:lpstr>PowerPoint Presentation</vt:lpstr>
      <vt:lpstr>Kate Pluta, PRC faculty co-chair, May 1, 2014</vt:lpstr>
    </vt:vector>
  </TitlesOfParts>
  <Company>Kern Community College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imguser</dc:creator>
  <cp:lastModifiedBy>Kate</cp:lastModifiedBy>
  <cp:revision>16</cp:revision>
  <dcterms:created xsi:type="dcterms:W3CDTF">2014-05-01T20:40:00Z</dcterms:created>
  <dcterms:modified xsi:type="dcterms:W3CDTF">2014-05-02T03:51:55Z</dcterms:modified>
</cp:coreProperties>
</file>