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86" r:id="rId6"/>
    <p:sldId id="287" r:id="rId7"/>
    <p:sldId id="269" r:id="rId8"/>
    <p:sldId id="290" r:id="rId9"/>
    <p:sldId id="273" r:id="rId10"/>
    <p:sldId id="277" r:id="rId11"/>
    <p:sldId id="281" r:id="rId12"/>
    <p:sldId id="289" r:id="rId13"/>
    <p:sldId id="291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432"/>
    <a:srgbClr val="A32B30"/>
    <a:srgbClr val="B52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DBBCF-38F4-2965-F454-DCB958751A0F}" v="1" dt="2022-02-28T22:40:16.108"/>
    <p1510:client id="{0BCDC7A2-E8AB-0633-3E03-D9D68EC680EF}" v="16" dt="2022-03-02T17:08:47.142"/>
    <p1510:client id="{17322D35-F20C-CD18-0C3E-4AB667E5CF93}" v="30" dt="2022-03-02T18:14:57.264"/>
    <p1510:client id="{54E2BBA3-C90E-01FF-1BEC-6397915380E4}" v="3" dt="2022-03-02T17:20:46.607"/>
    <p1510:client id="{70C5E13B-28F6-0B41-717D-6E0F3E0B9ADE}" v="27" dt="2022-03-02T17:53:56.112"/>
    <p1510:client id="{AD965E3D-40D9-2870-F278-2FE4D6ADE11C}" v="45" dt="2022-02-28T21:43:35.021"/>
    <p1510:client id="{AF50AF4A-C591-E820-1A4A-8BDD5F49391F}" v="208" dt="2022-02-28T22:43:52.589"/>
    <p1510:client id="{E23E34F6-3ED7-12D1-6A4D-CC72820CEE36}" v="18" dt="2022-03-02T17:43:56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Stratton" userId="S::jstratto@bakersfieldcollege.edu::ec9ae3df-b073-4308-ad7c-2dacf915593f" providerId="AD" clId="Web-{70C5E13B-28F6-0B41-717D-6E0F3E0B9ADE}"/>
    <pc:docChg chg="modSld">
      <pc:chgData name="Jason Stratton" userId="S::jstratto@bakersfieldcollege.edu::ec9ae3df-b073-4308-ad7c-2dacf915593f" providerId="AD" clId="Web-{70C5E13B-28F6-0B41-717D-6E0F3E0B9ADE}" dt="2022-03-02T17:53:53.784" v="25" actId="20577"/>
      <pc:docMkLst>
        <pc:docMk/>
      </pc:docMkLst>
      <pc:sldChg chg="modSp">
        <pc:chgData name="Jason Stratton" userId="S::jstratto@bakersfieldcollege.edu::ec9ae3df-b073-4308-ad7c-2dacf915593f" providerId="AD" clId="Web-{70C5E13B-28F6-0B41-717D-6E0F3E0B9ADE}" dt="2022-03-02T17:53:39.204" v="21" actId="20577"/>
        <pc:sldMkLst>
          <pc:docMk/>
          <pc:sldMk cId="1077022283" sldId="256"/>
        </pc:sldMkLst>
        <pc:spChg chg="mod">
          <ac:chgData name="Jason Stratton" userId="S::jstratto@bakersfieldcollege.edu::ec9ae3df-b073-4308-ad7c-2dacf915593f" providerId="AD" clId="Web-{70C5E13B-28F6-0B41-717D-6E0F3E0B9ADE}" dt="2022-03-02T17:50:44.974" v="11" actId="20577"/>
          <ac:spMkLst>
            <pc:docMk/>
            <pc:sldMk cId="1077022283" sldId="256"/>
            <ac:spMk id="2" creationId="{735FBF50-EC87-0F49-817B-EEF86265728E}"/>
          </ac:spMkLst>
        </pc:spChg>
        <pc:spChg chg="mod">
          <ac:chgData name="Jason Stratton" userId="S::jstratto@bakersfieldcollege.edu::ec9ae3df-b073-4308-ad7c-2dacf915593f" providerId="AD" clId="Web-{70C5E13B-28F6-0B41-717D-6E0F3E0B9ADE}" dt="2022-03-02T17:53:39.204" v="21" actId="20577"/>
          <ac:spMkLst>
            <pc:docMk/>
            <pc:sldMk cId="1077022283" sldId="256"/>
            <ac:spMk id="3" creationId="{199607B4-48B4-624C-8272-59F48B5EC280}"/>
          </ac:spMkLst>
        </pc:spChg>
      </pc:sldChg>
      <pc:sldChg chg="modSp">
        <pc:chgData name="Jason Stratton" userId="S::jstratto@bakersfieldcollege.edu::ec9ae3df-b073-4308-ad7c-2dacf915593f" providerId="AD" clId="Web-{70C5E13B-28F6-0B41-717D-6E0F3E0B9ADE}" dt="2022-03-02T17:53:53.784" v="25" actId="20577"/>
        <pc:sldMkLst>
          <pc:docMk/>
          <pc:sldMk cId="1790140093" sldId="289"/>
        </pc:sldMkLst>
        <pc:spChg chg="mod">
          <ac:chgData name="Jason Stratton" userId="S::jstratto@bakersfieldcollege.edu::ec9ae3df-b073-4308-ad7c-2dacf915593f" providerId="AD" clId="Web-{70C5E13B-28F6-0B41-717D-6E0F3E0B9ADE}" dt="2022-03-02T17:53:53.784" v="25" actId="20577"/>
          <ac:spMkLst>
            <pc:docMk/>
            <pc:sldMk cId="1790140093" sldId="289"/>
            <ac:spMk id="2" creationId="{BD229466-1FD2-4AF4-8F90-FB9A67E293B0}"/>
          </ac:spMkLst>
        </pc:spChg>
      </pc:sldChg>
    </pc:docChg>
  </pc:docChgLst>
  <pc:docChgLst>
    <pc:chgData name="Jason Stratton" userId="S::jstratto@bakersfieldcollege.edu::ec9ae3df-b073-4308-ad7c-2dacf915593f" providerId="AD" clId="Web-{E23E34F6-3ED7-12D1-6A4D-CC72820CEE36}"/>
    <pc:docChg chg="modSld">
      <pc:chgData name="Jason Stratton" userId="S::jstratto@bakersfieldcollege.edu::ec9ae3df-b073-4308-ad7c-2dacf915593f" providerId="AD" clId="Web-{E23E34F6-3ED7-12D1-6A4D-CC72820CEE36}" dt="2022-03-02T17:43:52.696" v="16" actId="20577"/>
      <pc:docMkLst>
        <pc:docMk/>
      </pc:docMkLst>
      <pc:sldChg chg="modSp">
        <pc:chgData name="Jason Stratton" userId="S::jstratto@bakersfieldcollege.edu::ec9ae3df-b073-4308-ad7c-2dacf915593f" providerId="AD" clId="Web-{E23E34F6-3ED7-12D1-6A4D-CC72820CEE36}" dt="2022-03-02T17:43:52.696" v="16" actId="20577"/>
        <pc:sldMkLst>
          <pc:docMk/>
          <pc:sldMk cId="1077022283" sldId="256"/>
        </pc:sldMkLst>
        <pc:spChg chg="mod">
          <ac:chgData name="Jason Stratton" userId="S::jstratto@bakersfieldcollege.edu::ec9ae3df-b073-4308-ad7c-2dacf915593f" providerId="AD" clId="Web-{E23E34F6-3ED7-12D1-6A4D-CC72820CEE36}" dt="2022-03-02T17:43:52.696" v="16" actId="20577"/>
          <ac:spMkLst>
            <pc:docMk/>
            <pc:sldMk cId="1077022283" sldId="256"/>
            <ac:spMk id="2" creationId="{735FBF50-EC87-0F49-817B-EEF86265728E}"/>
          </ac:spMkLst>
        </pc:spChg>
      </pc:sldChg>
    </pc:docChg>
  </pc:docChgLst>
  <pc:docChgLst>
    <pc:chgData name="Jason Stratton" userId="S::jstratto@bakersfieldcollege.edu::ec9ae3df-b073-4308-ad7c-2dacf915593f" providerId="AD" clId="Web-{17322D35-F20C-CD18-0C3E-4AB667E5CF93}"/>
    <pc:docChg chg="modSld">
      <pc:chgData name="Jason Stratton" userId="S::jstratto@bakersfieldcollege.edu::ec9ae3df-b073-4308-ad7c-2dacf915593f" providerId="AD" clId="Web-{17322D35-F20C-CD18-0C3E-4AB667E5CF93}" dt="2022-03-02T18:14:56.060" v="27" actId="20577"/>
      <pc:docMkLst>
        <pc:docMk/>
      </pc:docMkLst>
      <pc:sldChg chg="modSp">
        <pc:chgData name="Jason Stratton" userId="S::jstratto@bakersfieldcollege.edu::ec9ae3df-b073-4308-ad7c-2dacf915593f" providerId="AD" clId="Web-{17322D35-F20C-CD18-0C3E-4AB667E5CF93}" dt="2022-03-02T18:14:56.060" v="27" actId="20577"/>
        <pc:sldMkLst>
          <pc:docMk/>
          <pc:sldMk cId="1077022283" sldId="256"/>
        </pc:sldMkLst>
        <pc:spChg chg="mod">
          <ac:chgData name="Jason Stratton" userId="S::jstratto@bakersfieldcollege.edu::ec9ae3df-b073-4308-ad7c-2dacf915593f" providerId="AD" clId="Web-{17322D35-F20C-CD18-0C3E-4AB667E5CF93}" dt="2022-03-02T18:14:44.904" v="24" actId="20577"/>
          <ac:spMkLst>
            <pc:docMk/>
            <pc:sldMk cId="1077022283" sldId="256"/>
            <ac:spMk id="2" creationId="{735FBF50-EC87-0F49-817B-EEF86265728E}"/>
          </ac:spMkLst>
        </pc:spChg>
        <pc:spChg chg="mod">
          <ac:chgData name="Jason Stratton" userId="S::jstratto@bakersfieldcollege.edu::ec9ae3df-b073-4308-ad7c-2dacf915593f" providerId="AD" clId="Web-{17322D35-F20C-CD18-0C3E-4AB667E5CF93}" dt="2022-03-02T18:14:56.060" v="27" actId="20577"/>
          <ac:spMkLst>
            <pc:docMk/>
            <pc:sldMk cId="1077022283" sldId="256"/>
            <ac:spMk id="3" creationId="{199607B4-48B4-624C-8272-59F48B5EC28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b="0" i="0" u="none" strike="noStrike" baseline="0" err="1">
                <a:effectLst/>
              </a:rPr>
              <a:t>Digenimilles</a:t>
            </a:r>
            <a:r>
              <a:rPr lang="en-US" sz="1920" b="0" i="0" u="none" strike="noStrike" baseline="0">
                <a:effectLst/>
              </a:rPr>
              <a:t> Nos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Latinx</c:v>
                </c:pt>
              </c:strCache>
            </c:strRef>
          </c:tx>
          <c:spPr>
            <a:solidFill>
              <a:srgbClr val="3234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2934</c:v>
                </c:pt>
                <c:pt idx="1">
                  <c:v>2956</c:v>
                </c:pt>
                <c:pt idx="2">
                  <c:v>3750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1-E741-92E0-8CBED93C8A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err="1">
                <a:effectLst/>
              </a:rPr>
              <a:t>Digenimilles</a:t>
            </a:r>
            <a:r>
              <a:rPr lang="en-US" sz="1800" b="0" i="0" baseline="0">
                <a:effectLst/>
              </a:rPr>
              <a:t> Nos 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204</c:v>
                </c:pt>
                <c:pt idx="1">
                  <c:v>237</c:v>
                </c:pt>
                <c:pt idx="2">
                  <c:v>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7-6B44-8DC2-F0257D0412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err="1">
                <a:effectLst/>
              </a:rPr>
              <a:t>Digenimilles</a:t>
            </a:r>
            <a:r>
              <a:rPr lang="en-US" sz="1800" b="0" i="0" baseline="0">
                <a:effectLst/>
              </a:rPr>
              <a:t> Nos </a:t>
            </a:r>
            <a:endParaRPr lang="en-US" sz="20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STEM FTIC Overall </c:v>
                </c:pt>
              </c:strCache>
            </c:strRef>
          </c:tx>
          <c:spPr>
            <a:solidFill>
              <a:srgbClr val="A32B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425</c:v>
                </c:pt>
                <c:pt idx="1">
                  <c:v>451</c:v>
                </c:pt>
                <c:pt idx="2">
                  <c:v>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C-C045-A810-912F3219CC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PowerPoint]Awards'!$A$21</c:f>
              <c:strCache>
                <c:ptCount val="1"/>
                <c:pt idx="0">
                  <c:v>Unt audia doluptatum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234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FE-1647-A1BF-89A09C1F7DE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FE-1647-A1BF-89A09C1F7DE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FE-1647-A1BF-89A09C1F7DE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FE-1647-A1BF-89A09C1F7DEC}"/>
              </c:ext>
            </c:extLst>
          </c:dPt>
          <c:dPt>
            <c:idx val="4"/>
            <c:invertIfNegative val="0"/>
            <c:bubble3D val="0"/>
            <c:spPr>
              <a:solidFill>
                <a:srgbClr val="A32B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FE-1647-A1BF-89A09C1F7D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PowerPoint]Awards'!$B$20:$F$20</c:f>
              <c:strCache>
                <c:ptCount val="5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'[Chart in Microsoft PowerPoint]Awards'!$B$21:$F$21</c:f>
              <c:numCache>
                <c:formatCode>General</c:formatCode>
                <c:ptCount val="5"/>
                <c:pt idx="0">
                  <c:v>173</c:v>
                </c:pt>
                <c:pt idx="1">
                  <c:v>305</c:v>
                </c:pt>
                <c:pt idx="2">
                  <c:v>491</c:v>
                </c:pt>
                <c:pt idx="3">
                  <c:v>823</c:v>
                </c:pt>
                <c:pt idx="4">
                  <c:v>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E-1647-A1BF-89A09C1F7D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62239583"/>
        <c:axId val="262180159"/>
      </c:barChart>
      <c:catAx>
        <c:axId val="26223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180159"/>
        <c:crosses val="autoZero"/>
        <c:auto val="1"/>
        <c:lblAlgn val="ctr"/>
        <c:lblOffset val="100"/>
        <c:noMultiLvlLbl val="0"/>
      </c:catAx>
      <c:valAx>
        <c:axId val="2621801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2239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69D0C-D084-E34B-91B8-EECBE59A7ED0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5CDF5-DAC4-F945-B2B8-E5B30F38D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2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94203" y="1736497"/>
            <a:ext cx="3474720" cy="347472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EC6EEF0-BC4A-7E48-801D-9E84CBF19D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3325" y="3873567"/>
            <a:ext cx="2354263" cy="292388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992CB720-2605-A546-9C60-9F95BBDECC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3325" y="4184663"/>
            <a:ext cx="2354263" cy="292388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322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6262C123-06DF-164E-A7B6-491ACDEFCFF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66285835"/>
              </p:ext>
            </p:extLst>
          </p:nvPr>
        </p:nvGraphicFramePr>
        <p:xfrm>
          <a:off x="1152450" y="1852229"/>
          <a:ext cx="333177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1632CA5-48A5-BC4A-8450-C16D15B7689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70896771"/>
              </p:ext>
            </p:extLst>
          </p:nvPr>
        </p:nvGraphicFramePr>
        <p:xfrm>
          <a:off x="4484228" y="1843471"/>
          <a:ext cx="322354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FDFD91E2-48B4-FD4B-ACAA-9D136A50BE8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112394396"/>
              </p:ext>
            </p:extLst>
          </p:nvPr>
        </p:nvGraphicFramePr>
        <p:xfrm>
          <a:off x="7707771" y="1843471"/>
          <a:ext cx="32122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259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0513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0284E6E-D509-C24F-8238-01614D4885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820" y="3140949"/>
            <a:ext cx="4231512" cy="2102383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A5EDF90-3058-914E-809F-89A85356B09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52195713"/>
              </p:ext>
            </p:extLst>
          </p:nvPr>
        </p:nvGraphicFramePr>
        <p:xfrm>
          <a:off x="6095999" y="798653"/>
          <a:ext cx="5339787" cy="488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690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023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937444-A55D-124C-8609-85C8D7055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11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A64A-3D61-134A-8565-7835BF7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97432-8EAF-6F44-B114-59A38B39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E2A30-7944-B74C-9294-3BA4740E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5CE2B-F28B-6940-9667-62DBB6E2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67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7AC-B344-2A42-B8A4-D6C8134D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7025-81B0-C245-B0DF-BF9FDE351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D53C-D7E7-0547-B602-D82FCD6B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8AC44-3564-904B-B716-1F16EAE3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3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1AE6-C8F7-F44F-9EAA-FCF81B5D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98B21-14A5-B040-9A73-B8E253EB0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FC1A2-615E-F74A-9227-D2AFEBF0A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B2C24-37B5-2543-8532-3E6AF8A8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B66F4-F72D-7246-90D1-F8F6B3B7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A9F4-253D-294F-99F9-F7362F39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DDE0-6519-7248-B97C-CB53FA8C0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96621-0710-F540-8EA6-435ED7423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D4197-055F-AC4A-8211-CA89BCC1A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FBEAF-85EB-4845-90B3-6D267CBB1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7B5B7-EDDD-C74B-9AA8-08DB6BBF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6FD20-8461-F341-B542-3704A7DD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4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BED8-F123-054F-A612-6C6BBF6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BD98C-754F-924B-9026-0ADE6E6C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21019-79D8-3345-95FB-944B85D8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37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AE747-A182-4443-A1A3-EDA34B47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5F290-442B-5E4A-900A-4CDFD446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926CB-3610-7147-BF52-0955FBA92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76193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F8193AD-D907-3C47-B8EB-88C1D5D6476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214753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667569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6324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6323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216DB53D-6A0B-B745-ABF1-BA5C9145A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9141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4447616E-8A76-4241-92A5-195E2CA999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69141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F946C6B5-BC21-0143-81C9-8623E128DB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958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C34C7760-F66E-6742-BB5B-0C0E9E84F2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1958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2070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7809-4321-3B4D-88EC-0C7AE62A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5C4E-E1E3-4F4B-B103-C96247B4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75642-9EC5-5847-AF1D-C275F8F7D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6A55C-728C-D643-ADA0-1B4F60AB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5F845-E417-2A4E-9C8A-F9896268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8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02E1-6E33-BE42-9FF6-9B9B2039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ECDBA-F7BD-8543-9313-7F5FA883B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F2147-F17E-CC4A-915E-0D10B29F0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1CF4C-BD5C-2745-818E-11196EA7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DD11A-0466-7C4C-863C-BB294576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66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8B47-5D6E-FF4F-B5F9-F831EFB7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33205-2A01-5445-BAA0-6B47C0278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87E9-5BE9-FB4F-B769-9314A886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FC385-6241-B04A-95C7-1039BB86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25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91183-7AB8-9B4E-BA62-5ED280818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E12C4-91AC-E843-A289-0756687F9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3573D-7666-434C-A04B-8AE58583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5DAA3-14CB-4D4B-B56D-0A05641A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ACDF61C-1A0D-7A44-A65D-270F037F9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1237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35033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6426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6426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626D1F0A-5EDD-3642-9653-A7C1F3ECA9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5854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3831E4AF-22C0-C04E-AD8F-641D44E2A1F6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51066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4A031CE-946E-6F45-9814-DCBBCC2FAE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55854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82D57FA3-D0A3-4D4C-B4CA-A5A53309C96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43502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D8173C67-C701-DD4E-9AC6-CECB532A7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80215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27E92ABC-95DD-B741-9B2F-7B82D67170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215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8723F98A-E8A6-7749-899B-DE01FAB293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74419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34A99DD8-61AA-4644-A2E8-935DF3B4E1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74419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69526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26777" y="1546491"/>
            <a:ext cx="4260165" cy="4260165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18422CE-64B9-4C48-84B8-F5C4D563645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97797" y="3327973"/>
            <a:ext cx="2876976" cy="2876976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94A006B-74E8-FE44-AFFD-909E75173BB5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85200" y="3109795"/>
            <a:ext cx="2191021" cy="2191021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F546D-A0BD-9941-85B7-16668CF5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73638" y="1900238"/>
            <a:ext cx="6602412" cy="9731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smtClean="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maximillis</a:t>
            </a:r>
            <a:r>
              <a:rPr lang="en-US"/>
              <a:t> as </a:t>
            </a:r>
            <a:r>
              <a:rPr lang="en-US" err="1"/>
              <a:t>digenimilles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quatia</a:t>
            </a:r>
            <a:r>
              <a:rPr lang="en-US"/>
              <a:t> net </a:t>
            </a:r>
            <a:r>
              <a:rPr lang="en-US" err="1"/>
              <a:t>optiis</a:t>
            </a:r>
            <a:r>
              <a:rPr lang="en-US"/>
              <a:t> del is as </a:t>
            </a:r>
            <a:r>
              <a:rPr lang="en-US" err="1"/>
              <a:t>niendellant</a:t>
            </a:r>
            <a:r>
              <a:rPr lang="en-US"/>
              <a:t> </a:t>
            </a:r>
            <a:r>
              <a:rPr lang="en-US" err="1"/>
              <a:t>parum</a:t>
            </a:r>
            <a:r>
              <a:rPr lang="en-US"/>
              <a:t> </a:t>
            </a:r>
            <a:r>
              <a:rPr lang="en-US" err="1"/>
              <a:t>ut.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2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422371-E769-FA43-9085-59C759780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4"/>
          <a:stretch/>
        </p:blipFill>
        <p:spPr>
          <a:xfrm>
            <a:off x="0" y="0"/>
            <a:ext cx="6143962" cy="68687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6657" y="3290236"/>
            <a:ext cx="4800067" cy="137000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maximillis</a:t>
            </a:r>
            <a:r>
              <a:rPr lang="en-US"/>
              <a:t> as </a:t>
            </a:r>
            <a:r>
              <a:rPr lang="en-US" err="1"/>
              <a:t>digenimilles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quatia</a:t>
            </a:r>
            <a:r>
              <a:rPr lang="en-US"/>
              <a:t> net </a:t>
            </a:r>
            <a:r>
              <a:rPr lang="en-US" err="1"/>
              <a:t>optiis</a:t>
            </a:r>
            <a:r>
              <a:rPr lang="en-US"/>
              <a:t> del is as </a:t>
            </a:r>
            <a:r>
              <a:rPr lang="en-US" err="1"/>
              <a:t>niendellant</a:t>
            </a:r>
            <a:r>
              <a:rPr lang="en-US"/>
              <a:t> </a:t>
            </a:r>
            <a:r>
              <a:rPr lang="en-US" err="1"/>
              <a:t>parum</a:t>
            </a:r>
            <a:r>
              <a:rPr lang="en-US"/>
              <a:t>.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91DA5DB-A55E-8744-90E7-DB03F83A31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398" y="2368621"/>
            <a:ext cx="3263573" cy="262874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digenimilles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quatia</a:t>
            </a:r>
            <a:r>
              <a:rPr lang="en-US"/>
              <a:t> net </a:t>
            </a:r>
            <a:r>
              <a:rPr lang="en-US" err="1"/>
              <a:t>optiis</a:t>
            </a:r>
            <a:r>
              <a:rPr lang="en-US"/>
              <a:t> del is as </a:t>
            </a:r>
            <a:r>
              <a:rPr lang="en-US" err="1"/>
              <a:t>niendellant</a:t>
            </a:r>
            <a:r>
              <a:rPr lang="en-US"/>
              <a:t> </a:t>
            </a:r>
            <a:r>
              <a:rPr lang="en-US" err="1"/>
              <a:t>parum</a:t>
            </a:r>
            <a:r>
              <a:rPr lang="en-US"/>
              <a:t> </a:t>
            </a:r>
            <a:r>
              <a:rPr lang="en-US" err="1"/>
              <a:t>ut.</a:t>
            </a:r>
            <a:endParaRPr lang="en-US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E82E474-9881-CB43-BD14-BD6CE04DE0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397" y="1657855"/>
            <a:ext cx="3263573" cy="71076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5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+mn-lt"/>
              </a:rPr>
              <a:t>“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AC6E59-D691-5C4C-AB92-57BE7D75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57" y="1189831"/>
            <a:ext cx="4800067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5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14BB62-8006-0F48-B1A6-E6C6EE8AE57D}"/>
              </a:ext>
            </a:extLst>
          </p:cNvPr>
          <p:cNvSpPr>
            <a:spLocks noChangeAspect="1"/>
          </p:cNvSpPr>
          <p:nvPr userDrawn="1"/>
        </p:nvSpPr>
        <p:spPr>
          <a:xfrm>
            <a:off x="3708400" y="211328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ED14BAA-D34E-8246-89C8-F862F6188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6942" y="215825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88EE49-B375-B24F-BB21-D2EF7A334D34}"/>
              </a:ext>
            </a:extLst>
          </p:cNvPr>
          <p:cNvSpPr>
            <a:spLocks noChangeAspect="1"/>
          </p:cNvSpPr>
          <p:nvPr userDrawn="1"/>
        </p:nvSpPr>
        <p:spPr>
          <a:xfrm>
            <a:off x="3241040" y="3020908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C622521-F3C0-9949-814B-9F9458542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7000" y="3063875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28CE18-55A3-204D-9CC8-71CEF24CE1F5}"/>
              </a:ext>
            </a:extLst>
          </p:cNvPr>
          <p:cNvSpPr>
            <a:spLocks noChangeAspect="1"/>
          </p:cNvSpPr>
          <p:nvPr userDrawn="1"/>
        </p:nvSpPr>
        <p:spPr>
          <a:xfrm>
            <a:off x="2926080" y="3928535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5190D82-A26C-6540-9855-2F742887C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4622" y="3969491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9DE94-C86F-B541-B300-2E564FA712BD}"/>
              </a:ext>
            </a:extLst>
          </p:cNvPr>
          <p:cNvSpPr>
            <a:spLocks noChangeAspect="1"/>
          </p:cNvSpPr>
          <p:nvPr userDrawn="1"/>
        </p:nvSpPr>
        <p:spPr>
          <a:xfrm>
            <a:off x="2519680" y="483616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AA51DE8-6BB2-CE4D-A8CE-C803BB71E0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1040" y="488113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38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743999"/>
            <a:ext cx="5701496" cy="1608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maximillis</a:t>
            </a:r>
            <a:r>
              <a:rPr lang="en-US"/>
              <a:t> as </a:t>
            </a:r>
            <a:r>
              <a:rPr lang="en-US" err="1"/>
              <a:t>digenimilles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quatia</a:t>
            </a:r>
            <a:r>
              <a:rPr lang="en-US"/>
              <a:t> net </a:t>
            </a:r>
            <a:r>
              <a:rPr lang="en-US" err="1"/>
              <a:t>optiis</a:t>
            </a:r>
            <a:r>
              <a:rPr lang="en-US"/>
              <a:t> del is as </a:t>
            </a:r>
            <a:r>
              <a:rPr lang="en-US" err="1"/>
              <a:t>niendellant</a:t>
            </a:r>
            <a:r>
              <a:rPr lang="en-US"/>
              <a:t> </a:t>
            </a:r>
            <a:r>
              <a:rPr lang="en-US" err="1"/>
              <a:t>paru</a:t>
            </a:r>
            <a:r>
              <a:rPr lang="en-US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209189-A07C-3B45-85AA-13F3A5A75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56" r="10650"/>
          <a:stretch/>
        </p:blipFill>
        <p:spPr>
          <a:xfrm>
            <a:off x="6996897" y="0"/>
            <a:ext cx="5195104" cy="6876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D5497D-2D7B-0443-A188-741EB7F88B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867" y="6176963"/>
            <a:ext cx="1335024" cy="4582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E2B87F8-EB48-974A-A0E5-CF0E9493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509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7F4EF6B-1418-C34A-97FC-ECC630DD22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7934" y="683972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85%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51A5D1D-4C43-0245-B50B-C9F11EBB2A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17934" y="1539432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voluptis</a:t>
            </a:r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1411C11-B966-884E-87A0-920E1D57ED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17934" y="2454898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85%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D5A88AB-4B5F-6F4A-A26B-E1CEBC1FE5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17934" y="3310358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voluptis</a:t>
            </a:r>
            <a:endParaRPr lang="en-US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F15CCC5-27BF-5645-AE6F-9C1B26E7F9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7934" y="4098503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85%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27828E-0E95-3A49-9D7F-A4C58083D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17934" y="4953963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voluptis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0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0" y="2835797"/>
            <a:ext cx="3044952" cy="2696902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038760" y="2835797"/>
            <a:ext cx="3044952" cy="26969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080616" y="2835797"/>
            <a:ext cx="3044952" cy="269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9116280" y="2835797"/>
            <a:ext cx="3044952" cy="2696902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53017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ACB4F1-36F2-8D43-9E84-64A6EB95F31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097968" y="2372066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19602ACF-6BD9-F241-9B30-0ACF91D0F83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3672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D183AD6-B84F-B641-BF00-0387412E832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17548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055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4A8DADB-379D-A24C-96FB-4E8F08511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00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8C8738B-A11B-3347-84B0-312C1C66A6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376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5B29A80-610C-D942-8845-8C38B2468C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2526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60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749129" y="3584044"/>
            <a:ext cx="2743200" cy="593203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486137" y="3584044"/>
            <a:ext cx="2743200" cy="593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230298" y="3584044"/>
            <a:ext cx="2743200" cy="5932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8973498" y="3578739"/>
            <a:ext cx="2743200" cy="593203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01380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7097" y="4378924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.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32AE554C-F025-FA4C-A7C7-57864527206C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1751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9A312206-CB62-5742-9484-0A54A209B2B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9183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10DD65EA-DA22-2340-9CC3-33D31840B9C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6615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C4AD9DA-8010-2749-8C1D-99D14A9CFD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2423" y="2457527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.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8A8A60-3C47-9044-8AB5-7D8CDF966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51921" y="4355776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.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854E4B6-BB49-C941-8D28-0857D11608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0949" y="2538550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.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A75D00-DE37-9944-A0B8-F391B6FB5BB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9635" y="37035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STEP 1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872AB68-6EC6-8249-9774-6C74ADBCF7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19085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STEP 2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D1280E4-5024-804D-B446-B250FCA6ED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321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STEP 3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7259517-0E47-FE44-ABBC-B62EE97A24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2843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170308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CCE9274-FB85-BD4B-AE7E-D57321C6D17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EBB28-D473-274A-BFF6-9E2DB855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8B61-6DFE-5C4E-806A-85BB4F79C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61208F-B069-1B43-B4CC-08408C10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E34797-B603-3247-BB64-9D7765621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794DDD-3BE3-2241-89A1-4E095D976CCF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0000488" y="6226236"/>
            <a:ext cx="1353312" cy="4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8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65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6" r:id="rId12"/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stratto@bakersfieldcollege.edu;?subject=BC%20Midterm%20Report%20Presentation%20feedback" TargetMode="External"/><Relationship Id="rId2" Type="http://schemas.openxmlformats.org/officeDocument/2006/relationships/hyperlink" Target="mailto:jstratto@bakersfieldcollege.edu;gamaliel.ocampo@bakersfieldcollege.edu;lmiller@bakersfieldcollege.edu;diana.cason@bakersfieldcollege.edu:sondra.keckley@bakersfieldcollege.edu?subject=BC%20Midterm%20Report%20Presentation%20feedback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gamaliel.ocampo@bakersfieldcollege.edu;?subject=BC%20Midterm%20Report%20Presentation%20feedback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FBF50-EC87-0F49-817B-EEF862657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567" y="1122363"/>
            <a:ext cx="10312866" cy="2387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Accreditation Midterm Report Update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/>
                <a:cs typeface="Times New Roman"/>
              </a:rPr>
              <a:t>Student Government Association</a:t>
            </a:r>
            <a:br>
              <a:rPr lang="en-US" sz="2800" b="1" dirty="0">
                <a:latin typeface="Times New Roman"/>
                <a:cs typeface="Times New Roman"/>
              </a:rPr>
            </a:br>
            <a:r>
              <a:rPr lang="en-US" sz="2800" b="1" dirty="0">
                <a:latin typeface="Times New Roman"/>
                <a:cs typeface="Times New Roman"/>
              </a:rPr>
              <a:t>March 2</a:t>
            </a:r>
            <a:r>
              <a:rPr lang="en-US" sz="2800" b="1" baseline="30000" dirty="0">
                <a:latin typeface="Times New Roman"/>
                <a:cs typeface="Times New Roman"/>
              </a:rPr>
              <a:t>nd</a:t>
            </a:r>
            <a:r>
              <a:rPr lang="en-US" sz="2800" b="1" dirty="0">
                <a:latin typeface="Times New Roman"/>
                <a:cs typeface="Times New Roman"/>
              </a:rPr>
              <a:t>, 2022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607B4-48B4-624C-8272-59F48B5EC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1428"/>
            <a:ext cx="9144000" cy="18088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/>
              <a:t>Leo Ocampo- Admin Lead</a:t>
            </a:r>
          </a:p>
          <a:p>
            <a:r>
              <a:rPr lang="en-US" i="1" dirty="0"/>
              <a:t>Jason Stratton- Faculty Lead</a:t>
            </a:r>
            <a:endParaRPr lang="en-US" i="1" dirty="0">
              <a:cs typeface="Calibri"/>
            </a:endParaRPr>
          </a:p>
          <a:p>
            <a:r>
              <a:rPr lang="en-US" i="1" dirty="0"/>
              <a:t>Midterm Report Team</a:t>
            </a:r>
            <a:endParaRPr lang="en-US" i="1" dirty="0">
              <a:cs typeface="Calibri"/>
            </a:endParaRPr>
          </a:p>
          <a:p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07702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4E30-E575-40DE-8FB6-8E5A678B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45854"/>
          </a:xfrm>
        </p:spPr>
        <p:txBody>
          <a:bodyPr>
            <a:normAutofit/>
          </a:bodyPr>
          <a:lstStyle/>
          <a:p>
            <a:r>
              <a:rPr lang="en-US" sz="5400" b="1" dirty="0"/>
              <a:t>We want your feedback!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b="1" dirty="0" smtClean="0"/>
              <a:t>Please respond </a:t>
            </a:r>
            <a:r>
              <a:rPr lang="en-US" b="1" dirty="0" smtClean="0">
                <a:solidFill>
                  <a:srgbClr val="C00000"/>
                </a:solidFill>
              </a:rPr>
              <a:t>no later than March 23</a:t>
            </a:r>
            <a:r>
              <a:rPr lang="en-US" b="1" baseline="30000" dirty="0" smtClean="0">
                <a:solidFill>
                  <a:srgbClr val="C00000"/>
                </a:solidFill>
              </a:rPr>
              <a:t>rd</a:t>
            </a:r>
            <a:r>
              <a:rPr lang="en-US" b="1" dirty="0" smtClean="0"/>
              <a:t>, 2022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22C2B-5BF1-443B-97DE-9C1BF78AC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0196"/>
            <a:ext cx="10515600" cy="227676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The following hyperlink will send an email to all members of the team: 		 </a:t>
            </a:r>
            <a:r>
              <a:rPr lang="en-US" sz="3200" dirty="0" smtClean="0">
                <a:hlinkClick r:id="rId2"/>
              </a:rPr>
              <a:t>Midterm Report Team</a:t>
            </a:r>
            <a:endParaRPr lang="en-US" sz="3200" dirty="0" smtClean="0"/>
          </a:p>
          <a:p>
            <a:r>
              <a:rPr lang="en-US" sz="3200" dirty="0" smtClean="0"/>
              <a:t>Or, send individual emails to:</a:t>
            </a:r>
          </a:p>
          <a:p>
            <a:r>
              <a:rPr lang="en-US" sz="3200" dirty="0" smtClean="0"/>
              <a:t>Jason </a:t>
            </a:r>
            <a:r>
              <a:rPr lang="en-US" sz="3200" dirty="0"/>
              <a:t>Stratton: </a:t>
            </a:r>
            <a:r>
              <a:rPr lang="en-US" sz="3200" dirty="0">
                <a:hlinkClick r:id="rId3"/>
              </a:rPr>
              <a:t>jstratto@bakersfieldcollege.edu</a:t>
            </a:r>
            <a:endParaRPr lang="en-US" sz="3200" dirty="0"/>
          </a:p>
          <a:p>
            <a:r>
              <a:rPr lang="en-US" sz="3200" dirty="0"/>
              <a:t>Leo Ocampo: </a:t>
            </a:r>
            <a:r>
              <a:rPr lang="en-US" sz="3200" dirty="0">
                <a:hlinkClick r:id="rId4"/>
              </a:rPr>
              <a:t>gamaliel.ocampo@bakersfieldcollege.edu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6478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6C6E10-D82B-4DD6-92CC-D83E31B35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205226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F2DCFC1-1C0F-460E-8AC0-82FDACE4210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8300" y="478961"/>
            <a:ext cx="10363200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600" b="1"/>
              <a:t>2018	External Evaluation Visit </a:t>
            </a:r>
          </a:p>
          <a:p>
            <a:pPr marL="0" indent="0">
              <a:buNone/>
            </a:pPr>
            <a:r>
              <a:rPr lang="en-US" sz="2400" b="1"/>
              <a:t>		Accreditation Reaffirmed for 7 Years! </a:t>
            </a:r>
          </a:p>
          <a:p>
            <a:pPr marL="0" indent="0">
              <a:buNone/>
            </a:pPr>
            <a:r>
              <a:rPr lang="en-US" sz="2400" b="1"/>
              <a:t>		No Recommendations!</a:t>
            </a:r>
            <a:endParaRPr lang="en-US" sz="3600" b="1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694EE8-17B4-4239-A512-55E3DFAC168E}"/>
              </a:ext>
            </a:extLst>
          </p:cNvPr>
          <p:cNvCxnSpPr>
            <a:cxnSpLocks/>
          </p:cNvCxnSpPr>
          <p:nvPr/>
        </p:nvCxnSpPr>
        <p:spPr>
          <a:xfrm>
            <a:off x="906011" y="1065402"/>
            <a:ext cx="0" cy="28969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9D38E6-B4E6-4392-87DD-C170986C23B1}"/>
              </a:ext>
            </a:extLst>
          </p:cNvPr>
          <p:cNvCxnSpPr>
            <a:cxnSpLocks/>
          </p:cNvCxnSpPr>
          <p:nvPr/>
        </p:nvCxnSpPr>
        <p:spPr>
          <a:xfrm>
            <a:off x="906011" y="3784834"/>
            <a:ext cx="0" cy="1978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3">
            <a:extLst>
              <a:ext uri="{FF2B5EF4-FFF2-40B4-BE49-F238E27FC236}">
                <a16:creationId xmlns:a16="http://schemas.microsoft.com/office/drawing/2014/main" id="{CDC4A86E-0735-47A6-811F-0555E88525CD}"/>
              </a:ext>
            </a:extLst>
          </p:cNvPr>
          <p:cNvSpPr txBox="1">
            <a:spLocks/>
          </p:cNvSpPr>
          <p:nvPr/>
        </p:nvSpPr>
        <p:spPr>
          <a:xfrm>
            <a:off x="368300" y="5763237"/>
            <a:ext cx="1036320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/>
              <a:t>2025	Next Accreditation Visit!</a:t>
            </a:r>
          </a:p>
        </p:txBody>
      </p:sp>
    </p:spTree>
    <p:extLst>
      <p:ext uri="{BB962C8B-B14F-4D97-AF65-F5344CB8AC3E}">
        <p14:creationId xmlns:p14="http://schemas.microsoft.com/office/powerpoint/2010/main" val="217947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F2DCFC1-1C0F-460E-8AC0-82FDACE4210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8300" y="478961"/>
            <a:ext cx="10363200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600" b="1"/>
              <a:t>2018	External Evaluation Visit </a:t>
            </a:r>
          </a:p>
          <a:p>
            <a:pPr marL="0" indent="0">
              <a:buNone/>
            </a:pPr>
            <a:r>
              <a:rPr lang="en-US" sz="2400" b="1"/>
              <a:t>		Accreditation Reaffirmed for 7 Years! </a:t>
            </a:r>
          </a:p>
          <a:p>
            <a:pPr marL="0" indent="0">
              <a:buNone/>
            </a:pPr>
            <a:r>
              <a:rPr lang="en-US" sz="2400" b="1"/>
              <a:t>		No Recommendations!</a:t>
            </a:r>
            <a:endParaRPr lang="en-US" sz="3600" b="1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694EE8-17B4-4239-A512-55E3DFAC168E}"/>
              </a:ext>
            </a:extLst>
          </p:cNvPr>
          <p:cNvCxnSpPr>
            <a:cxnSpLocks/>
          </p:cNvCxnSpPr>
          <p:nvPr/>
        </p:nvCxnSpPr>
        <p:spPr>
          <a:xfrm>
            <a:off x="906011" y="1065402"/>
            <a:ext cx="0" cy="1883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9D38E6-B4E6-4392-87DD-C170986C23B1}"/>
              </a:ext>
            </a:extLst>
          </p:cNvPr>
          <p:cNvCxnSpPr>
            <a:cxnSpLocks/>
          </p:cNvCxnSpPr>
          <p:nvPr/>
        </p:nvCxnSpPr>
        <p:spPr>
          <a:xfrm>
            <a:off x="906011" y="3498288"/>
            <a:ext cx="0" cy="22649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3">
            <a:extLst>
              <a:ext uri="{FF2B5EF4-FFF2-40B4-BE49-F238E27FC236}">
                <a16:creationId xmlns:a16="http://schemas.microsoft.com/office/drawing/2014/main" id="{CDC4A86E-0735-47A6-811F-0555E88525CD}"/>
              </a:ext>
            </a:extLst>
          </p:cNvPr>
          <p:cNvSpPr txBox="1">
            <a:spLocks/>
          </p:cNvSpPr>
          <p:nvPr/>
        </p:nvSpPr>
        <p:spPr>
          <a:xfrm>
            <a:off x="368300" y="5763237"/>
            <a:ext cx="1036320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/>
              <a:t>2025	Next Accreditation Visit!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B4C247DB-C357-4CAA-B56A-0BD9DA639CE1}"/>
              </a:ext>
            </a:extLst>
          </p:cNvPr>
          <p:cNvSpPr txBox="1">
            <a:spLocks/>
          </p:cNvSpPr>
          <p:nvPr/>
        </p:nvSpPr>
        <p:spPr>
          <a:xfrm>
            <a:off x="368300" y="2949164"/>
            <a:ext cx="10363200" cy="109824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lain" startAt="2022"/>
            </a:pPr>
            <a:r>
              <a:rPr lang="en-US" sz="3600" b="1">
                <a:solidFill>
                  <a:srgbClr val="C00000"/>
                </a:solidFill>
              </a:rPr>
              <a:t> 	Midterm Report!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C00000"/>
                </a:solidFill>
              </a:rPr>
              <a:t>		</a:t>
            </a:r>
            <a:r>
              <a:rPr lang="en-US" b="1">
                <a:solidFill>
                  <a:srgbClr val="C00000"/>
                </a:solidFill>
                <a:latin typeface="Calibri" panose="020F0502020204030204"/>
              </a:rPr>
              <a:t> Update on plans and goals set during previous evaluation visit</a:t>
            </a:r>
            <a:endParaRPr lang="en-US" sz="3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0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0A1E0-6D57-49F8-992D-A2F4C860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2505412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5400">
                <a:solidFill>
                  <a:srgbClr val="C00000"/>
                </a:solidFill>
                <a:latin typeface="+mn-lt"/>
              </a:rPr>
              <a:t>ACCJC Guidelines for Preparing Institutional Midterm Reports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07C76EAF-025C-4DC5-87FA-0604287AE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345" r="-27570" b="22280"/>
          <a:stretch/>
        </p:blipFill>
        <p:spPr>
          <a:xfrm>
            <a:off x="1" y="10"/>
            <a:ext cx="8966199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8105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0A1E0-6D57-49F8-992D-A2F4C860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397972"/>
            <a:ext cx="4087306" cy="39965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5400">
                <a:solidFill>
                  <a:srgbClr val="C00000"/>
                </a:solidFill>
                <a:latin typeface="+mn-lt"/>
              </a:rPr>
              <a:t>ACCJC Guidelines for Preparing Institutional Midterm Reports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07C76EAF-025C-4DC5-87FA-0604287AE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345" r="-27570" b="22280"/>
          <a:stretch/>
        </p:blipFill>
        <p:spPr>
          <a:xfrm>
            <a:off x="345441" y="10"/>
            <a:ext cx="8966199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380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187FDCA-1DE6-4CC8-8D22-C97675B2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26" y="184558"/>
            <a:ext cx="10503018" cy="838900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C00000"/>
                </a:solidFill>
                <a:latin typeface="+mn-lt"/>
              </a:rPr>
              <a:t>Plans Arising from the 2018 Self-Evaluation Process</a:t>
            </a:r>
            <a:endParaRPr lang="en-US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62633788-E40A-4F54-9400-1AF6CDFA4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206695"/>
              </p:ext>
            </p:extLst>
          </p:nvPr>
        </p:nvGraphicFramePr>
        <p:xfrm>
          <a:off x="590026" y="1174458"/>
          <a:ext cx="10189827" cy="4937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0189827">
                  <a:extLst>
                    <a:ext uri="{9D8B030D-6E8A-4147-A177-3AD203B41FA5}">
                      <a16:colId xmlns:a16="http://schemas.microsoft.com/office/drawing/2014/main" val="4277280387"/>
                    </a:ext>
                  </a:extLst>
                </a:gridCol>
              </a:tblGrid>
              <a:tr h="411104">
                <a:tc>
                  <a:txBody>
                    <a:bodyPr/>
                    <a:lstStyle/>
                    <a:p>
                      <a:r>
                        <a:rPr lang="en-US" sz="2400" b="1"/>
                        <a:t>Initiatives</a:t>
                      </a:r>
                      <a:endParaRPr lang="en-US" sz="20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64742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0"/>
                        <a:t>Curriculum Development and Assessment using </a:t>
                      </a:r>
                      <a:r>
                        <a:rPr lang="en-US" sz="1800" b="0" err="1"/>
                        <a:t>eLumen</a:t>
                      </a:r>
                      <a:endParaRPr lang="en-US" sz="1800" b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12224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>
                          <a:solidFill>
                            <a:schemeClr val="dk1"/>
                          </a:solidFill>
                        </a:rPr>
                        <a:t>Visually represent clear pathways through the Program Pathways Mapper tool 	</a:t>
                      </a:r>
                      <a:endParaRPr lang="en-US" sz="1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777208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>
                          <a:solidFill>
                            <a:schemeClr val="dk1"/>
                          </a:solidFill>
                        </a:rPr>
                        <a:t>Strategically expand dual enrollment 	</a:t>
                      </a:r>
                      <a:endParaRPr lang="en-US" sz="1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500103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>
                          <a:solidFill>
                            <a:schemeClr val="dk1"/>
                          </a:solidFill>
                        </a:rPr>
                        <a:t>Scale up Summer Bridge 	</a:t>
                      </a:r>
                      <a:endParaRPr lang="en-US" sz="1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884787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>
                          <a:solidFill>
                            <a:schemeClr val="dk1"/>
                          </a:solidFill>
                        </a:rPr>
                        <a:t>Launch the Pathways Program Mapper 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274548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>
                          <a:solidFill>
                            <a:schemeClr val="dk1"/>
                          </a:solidFill>
                        </a:rPr>
                        <a:t>Redesign student support services, specifically the role of educational advisors 	</a:t>
                      </a:r>
                      <a:endParaRPr lang="en-US" sz="1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18556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>
                          <a:solidFill>
                            <a:schemeClr val="dk1"/>
                          </a:solidFill>
                        </a:rPr>
                        <a:t>Implement the Facilities Master Plan using the funds secured through the Measure J Bond 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765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38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187FDCA-1DE6-4CC8-8D22-C97675B2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84" y="427839"/>
            <a:ext cx="11288128" cy="1317072"/>
          </a:xfrm>
        </p:spPr>
        <p:txBody>
          <a:bodyPr anchor="t">
            <a:normAutofit/>
          </a:bodyPr>
          <a:lstStyle/>
          <a:p>
            <a:pPr algn="l"/>
            <a:r>
              <a:rPr lang="en-US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 Reporting on Quality Improvements</a:t>
            </a:r>
            <a:br>
              <a:rPr lang="en-US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43BCB19-904E-4366-9FB0-45325D97866C}"/>
              </a:ext>
            </a:extLst>
          </p:cNvPr>
          <p:cNvSpPr txBox="1">
            <a:spLocks/>
          </p:cNvSpPr>
          <p:nvPr/>
        </p:nvSpPr>
        <p:spPr>
          <a:xfrm>
            <a:off x="545284" y="1744910"/>
            <a:ext cx="11404670" cy="44377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200">
                <a:latin typeface="Calibri" panose="020F0502020204030204" pitchFamily="34" charset="0"/>
                <a:cs typeface="Calibri" panose="020F0502020204030204" pitchFamily="34" charset="0"/>
              </a:rPr>
              <a:t>Response to Recommendation for Improvement</a:t>
            </a:r>
          </a:p>
          <a:p>
            <a:pPr algn="l">
              <a:lnSpc>
                <a:spcPct val="120000"/>
              </a:lnSpc>
            </a:pPr>
            <a:endParaRPr lang="en-US" sz="1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200">
                <a:latin typeface="Calibri" panose="020F0502020204030204" pitchFamily="34" charset="0"/>
                <a:cs typeface="Calibri" panose="020F0502020204030204" pitchFamily="34" charset="0"/>
              </a:rPr>
              <a:t>Reflection on Improving Institutional Performance: Student Learning Outcomes</a:t>
            </a:r>
          </a:p>
          <a:p>
            <a:pPr algn="l">
              <a:lnSpc>
                <a:spcPct val="120000"/>
              </a:lnSpc>
            </a:pPr>
            <a:endParaRPr lang="en-US" sz="1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200">
                <a:latin typeface="Calibri" panose="020F0502020204030204" pitchFamily="34" charset="0"/>
                <a:cs typeface="Calibri" panose="020F0502020204030204" pitchFamily="34" charset="0"/>
              </a:rPr>
              <a:t>Reflection on Improving Institutional Performance: Institution Set Standards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2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187FDCA-1DE6-4CC8-8D22-C97675B2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  <a:latin typeface="+mn-lt"/>
              </a:rPr>
              <a:t>Quality Focus Projects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229466-1FD2-4AF4-8F90-FB9A67E29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/>
              <a:t>1: Clarify the Path with Program Pathways Mapper</a:t>
            </a:r>
          </a:p>
          <a:p>
            <a:pPr marL="0" indent="0">
              <a:buNone/>
            </a:pPr>
            <a:endParaRPr lang="en-US" sz="4000" b="1"/>
          </a:p>
          <a:p>
            <a:pPr marL="0" indent="0">
              <a:buNone/>
            </a:pPr>
            <a:r>
              <a:rPr lang="en-US" sz="4000" b="1"/>
              <a:t>2: Keep Students on the Path by Scaling and Integrating Student Support and Learning</a:t>
            </a:r>
          </a:p>
          <a:p>
            <a:pPr marL="0" indent="0">
              <a:buNone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68623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187FDCA-1DE6-4CC8-8D22-C97675B2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  <a:latin typeface="+mn-lt"/>
              </a:rPr>
              <a:t>Fiscal Reporting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229466-1FD2-4AF4-8F90-FB9A67E29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1: No enhanced fiscal monitoring required, thus no explanations of processes required. </a:t>
            </a:r>
            <a:endParaRPr lang="en-US" sz="4000" b="1" dirty="0">
              <a:cs typeface="Calibri"/>
            </a:endParaRP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2: Provide a copy of the most recent Annual Fiscal Report.</a:t>
            </a:r>
            <a:endParaRPr lang="en-US" sz="4000" b="1" dirty="0">
              <a:cs typeface="Calibri"/>
            </a:endParaRPr>
          </a:p>
          <a:p>
            <a:pPr marL="0" indent="0">
              <a:buNone/>
            </a:pPr>
            <a:endParaRPr lang="en-US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0140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DB8300C10DC1448EF2A05F0AA9D4E9" ma:contentTypeVersion="" ma:contentTypeDescription="Create a new document." ma:contentTypeScope="" ma:versionID="401a87c802723c2de186332ecd453392">
  <xsd:schema xmlns:xsd="http://www.w3.org/2001/XMLSchema" xmlns:xs="http://www.w3.org/2001/XMLSchema" xmlns:p="http://schemas.microsoft.com/office/2006/metadata/properties" xmlns:ns2="454fd486-4e42-4a7f-bc2f-e2145d19cd8b" xmlns:ns3="7315e028-e023-45c0-9ab4-47f641b2a8ab" targetNamespace="http://schemas.microsoft.com/office/2006/metadata/properties" ma:root="true" ma:fieldsID="6d232b71925e2a53db52b200940b7ec9" ns2:_="" ns3:_="">
    <xsd:import namespace="454fd486-4e42-4a7f-bc2f-e2145d19cd8b"/>
    <xsd:import namespace="7315e028-e023-45c0-9ab4-47f641b2a8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d486-4e42-4a7f-bc2f-e2145d19cd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5e028-e023-45c0-9ab4-47f641b2a8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4A191-88D6-4A30-948C-C252239B9D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7DBA95-2CCC-46CF-9ACF-087C2A79D075}">
  <ds:schemaRefs>
    <ds:schemaRef ds:uri="http://schemas.microsoft.com/office/2006/documentManagement/types"/>
    <ds:schemaRef ds:uri="7315e028-e023-45c0-9ab4-47f641b2a8ab"/>
    <ds:schemaRef ds:uri="454fd486-4e42-4a7f-bc2f-e2145d19cd8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257728-E8B0-4A0A-B7AD-665F279A6730}">
  <ds:schemaRefs>
    <ds:schemaRef ds:uri="454fd486-4e42-4a7f-bc2f-e2145d19cd8b"/>
    <ds:schemaRef ds:uri="7315e028-e023-45c0-9ab4-47f641b2a8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Accreditation Midterm Report Update  Student Government Association March 2nd, 2022</vt:lpstr>
      <vt:lpstr>PowerPoint Presentation</vt:lpstr>
      <vt:lpstr>PowerPoint Presentation</vt:lpstr>
      <vt:lpstr>ACCJC Guidelines for Preparing Institutional Midterm Reports</vt:lpstr>
      <vt:lpstr>ACCJC Guidelines for Preparing Institutional Midterm Reports</vt:lpstr>
      <vt:lpstr>Plans Arising from the 2018 Self-Evaluation Process</vt:lpstr>
      <vt:lpstr>Institutional Reporting on Quality Improvements </vt:lpstr>
      <vt:lpstr>Quality Focus Projects</vt:lpstr>
      <vt:lpstr>Fiscal Reporting</vt:lpstr>
      <vt:lpstr>We want your feedback!   Please respond no later than March 23rd, 2022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gamaliel.ocampo@bakersfieldcollege.edu;jstratto@bakersfieldcollege.edu</dc:creator>
  <cp:lastModifiedBy>Jason Stratton</cp:lastModifiedBy>
  <cp:revision>34</cp:revision>
  <dcterms:created xsi:type="dcterms:W3CDTF">2019-12-12T19:29:56Z</dcterms:created>
  <dcterms:modified xsi:type="dcterms:W3CDTF">2022-03-02T20:27:02Z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0x0101002ADB8300C10DC1448EF2A05F0AA9D4E9</vt:lpwstr>
  </property>
</Properties>
</file>