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Roboto Medium" panose="020B0604020202020204" charset="0"/>
      <p:regular r:id="rId22"/>
      <p:bold r:id="rId23"/>
      <p:italic r:id="rId24"/>
      <p:boldItalic r:id="rId25"/>
    </p:embeddedFont>
    <p:embeddedFont>
      <p:font typeface="Roboto" panose="020B0604020202020204" charset="0"/>
      <p:regular r:id="rId26"/>
      <p:bold r:id="rId27"/>
      <p:italic r:id="rId28"/>
      <p:boldItalic r:id="rId29"/>
    </p:embeddedFont>
    <p:embeddedFont>
      <p:font typeface="Roboto Thin" panose="020B0604020202020204" charset="0"/>
      <p:regular r:id="rId30"/>
      <p:bold r:id="rId31"/>
      <p:italic r:id="rId32"/>
      <p:boldItalic r:id="rId33"/>
    </p:embeddedFont>
    <p:embeddedFont>
      <p:font typeface="Raleway" panose="020B0604020202020204" charset="0"/>
      <p:regular r:id="rId34"/>
      <p:bold r:id="rId35"/>
      <p:italic r:id="rId36"/>
      <p:boldItalic r:id="rId37"/>
    </p:embeddedFont>
    <p:embeddedFont>
      <p:font typeface="Lato" panose="020B060402020202020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81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b9a0b07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b9a0b07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c6ffc1a5c_1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5c6ffc1a5c_1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5c6ffc1a5c_1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5c6ffc1a5c_1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5c6ffc1a5c_1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5c6ffc1a5c_1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5c6ffc1a5c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5c6ffc1a5c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5c6ffc1a5c_1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5c6ffc1a5c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5c6ffc1a5c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5c6ffc1a5c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5c6ffc1a5c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5c6ffc1a5c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d5b15f0a3_5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d5b15f0a3_5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d251bb473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d251bb473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723630543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723630543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5c6ffc1a5c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5c6ffc1a5c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cb9a0b074_1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cb9a0b074_1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5c6ffc1a5c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5c6ffc1a5c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5c6ffc1a5c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5c6ffc1a5c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c6ffc1a5c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5c6ffc1a5c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5c6ffc1a5c_1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5c6ffc1a5c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5c6ffc1a5c_1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5c6ffc1a5c_1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5c6ffc1a5c_1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5c6ffc1a5c_1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65" name="Google Shape;65;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7" name="Google Shape;27;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4" name="Google Shape;34;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5" name="Google Shape;35;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3" name="Google Shape;4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353535"/>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CC0000"/>
              </a:buClr>
              <a:buSzPts val="3600"/>
              <a:buNone/>
              <a:defRPr sz="3600">
                <a:solidFill>
                  <a:srgbClr val="CC0000"/>
                </a:solidFill>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Lato"/>
                <a:ea typeface="Lato"/>
                <a:cs typeface="Lato"/>
                <a:sym typeface="Lato"/>
              </a:defRPr>
            </a:lvl1pPr>
            <a:lvl2pPr lvl="1" algn="r" rtl="0">
              <a:buNone/>
              <a:defRPr sz="1000">
                <a:solidFill>
                  <a:schemeClr val="dk2"/>
                </a:solidFill>
                <a:latin typeface="Lato"/>
                <a:ea typeface="Lato"/>
                <a:cs typeface="Lato"/>
                <a:sym typeface="Lato"/>
              </a:defRPr>
            </a:lvl2pPr>
            <a:lvl3pPr lvl="2" algn="r" rtl="0">
              <a:buNone/>
              <a:defRPr sz="1000">
                <a:solidFill>
                  <a:schemeClr val="dk2"/>
                </a:solidFill>
                <a:latin typeface="Lato"/>
                <a:ea typeface="Lato"/>
                <a:cs typeface="Lato"/>
                <a:sym typeface="Lato"/>
              </a:defRPr>
            </a:lvl3pPr>
            <a:lvl4pPr lvl="3" algn="r" rtl="0">
              <a:buNone/>
              <a:defRPr sz="1000">
                <a:solidFill>
                  <a:schemeClr val="dk2"/>
                </a:solidFill>
                <a:latin typeface="Lato"/>
                <a:ea typeface="Lato"/>
                <a:cs typeface="Lato"/>
                <a:sym typeface="Lato"/>
              </a:defRPr>
            </a:lvl4pPr>
            <a:lvl5pPr lvl="4" algn="r" rtl="0">
              <a:buNone/>
              <a:defRPr sz="1000">
                <a:solidFill>
                  <a:schemeClr val="dk2"/>
                </a:solidFill>
                <a:latin typeface="Lato"/>
                <a:ea typeface="Lato"/>
                <a:cs typeface="Lato"/>
                <a:sym typeface="Lato"/>
              </a:defRPr>
            </a:lvl5pPr>
            <a:lvl6pPr lvl="5" algn="r" rtl="0">
              <a:buNone/>
              <a:defRPr sz="1000">
                <a:solidFill>
                  <a:schemeClr val="dk2"/>
                </a:solidFill>
                <a:latin typeface="Lato"/>
                <a:ea typeface="Lato"/>
                <a:cs typeface="Lato"/>
                <a:sym typeface="Lato"/>
              </a:defRPr>
            </a:lvl6pPr>
            <a:lvl7pPr lvl="6" algn="r" rtl="0">
              <a:buNone/>
              <a:defRPr sz="1000">
                <a:solidFill>
                  <a:schemeClr val="dk2"/>
                </a:solidFill>
                <a:latin typeface="Lato"/>
                <a:ea typeface="Lato"/>
                <a:cs typeface="Lato"/>
                <a:sym typeface="Lato"/>
              </a:defRPr>
            </a:lvl7pPr>
            <a:lvl8pPr lvl="7" algn="r" rtl="0">
              <a:buNone/>
              <a:defRPr sz="1000">
                <a:solidFill>
                  <a:schemeClr val="dk2"/>
                </a:solidFill>
                <a:latin typeface="Lato"/>
                <a:ea typeface="Lato"/>
                <a:cs typeface="Lato"/>
                <a:sym typeface="Lato"/>
              </a:defRPr>
            </a:lvl8pPr>
            <a:lvl9pPr lvl="8" algn="r" rtl="0">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Shape 71"/>
        <p:cNvGrpSpPr/>
        <p:nvPr/>
      </p:nvGrpSpPr>
      <p:grpSpPr>
        <a:xfrm>
          <a:off x="0" y="0"/>
          <a:ext cx="0" cy="0"/>
          <a:chOff x="0" y="0"/>
          <a:chExt cx="0" cy="0"/>
        </a:xfrm>
      </p:grpSpPr>
      <p:sp>
        <p:nvSpPr>
          <p:cNvPr id="72" name="Google Shape;72;p13"/>
          <p:cNvSpPr txBox="1">
            <a:spLocks noGrp="1"/>
          </p:cNvSpPr>
          <p:nvPr>
            <p:ph type="ctrTitle"/>
          </p:nvPr>
        </p:nvSpPr>
        <p:spPr>
          <a:xfrm>
            <a:off x="2364325" y="1645350"/>
            <a:ext cx="6331500" cy="185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i="1"/>
              <a:t>Welcome to </a:t>
            </a:r>
            <a:endParaRPr sz="6000" i="1"/>
          </a:p>
          <a:p>
            <a:pPr marL="0" lvl="0" indent="0" algn="l" rtl="0">
              <a:spcBef>
                <a:spcPts val="0"/>
              </a:spcBef>
              <a:spcAft>
                <a:spcPts val="0"/>
              </a:spcAft>
              <a:buNone/>
            </a:pPr>
            <a:r>
              <a:rPr lang="en" sz="6000" i="1"/>
              <a:t>BCSGA</a:t>
            </a:r>
            <a:endParaRPr sz="6000" i="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Point System!</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06666"/>
        </a:solidFill>
        <a:effectLst/>
      </p:bgPr>
    </p:bg>
    <p:spTree>
      <p:nvGrpSpPr>
        <p:cNvPr id="1" name="Shape 133"/>
        <p:cNvGrpSpPr/>
        <p:nvPr/>
      </p:nvGrpSpPr>
      <p:grpSpPr>
        <a:xfrm>
          <a:off x="0" y="0"/>
          <a:ext cx="0" cy="0"/>
          <a:chOff x="0" y="0"/>
          <a:chExt cx="0" cy="0"/>
        </a:xfrm>
      </p:grpSpPr>
      <p:grpSp>
        <p:nvGrpSpPr>
          <p:cNvPr id="134" name="Google Shape;134;p23"/>
          <p:cNvGrpSpPr/>
          <p:nvPr/>
        </p:nvGrpSpPr>
        <p:grpSpPr>
          <a:xfrm>
            <a:off x="3073475" y="716175"/>
            <a:ext cx="2486835" cy="3711155"/>
            <a:chOff x="1118218" y="283725"/>
            <a:chExt cx="2090832" cy="4076400"/>
          </a:xfrm>
        </p:grpSpPr>
        <p:sp>
          <p:nvSpPr>
            <p:cNvPr id="135" name="Google Shape;135;p23"/>
            <p:cNvSpPr/>
            <p:nvPr/>
          </p:nvSpPr>
          <p:spPr>
            <a:xfrm>
              <a:off x="1178650" y="283725"/>
              <a:ext cx="2030400" cy="4076400"/>
            </a:xfrm>
            <a:prstGeom prst="rect">
              <a:avLst/>
            </a:prstGeom>
            <a:solidFill>
              <a:srgbClr val="00000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3"/>
            <p:cNvSpPr/>
            <p:nvPr/>
          </p:nvSpPr>
          <p:spPr>
            <a:xfrm>
              <a:off x="1118218" y="341749"/>
              <a:ext cx="2048100" cy="964800"/>
            </a:xfrm>
            <a:prstGeom prst="rect">
              <a:avLst/>
            </a:prstGeom>
            <a:solidFill>
              <a:srgbClr val="FFFFFF"/>
            </a:solidFill>
            <a:ln w="19050" cap="flat" cmpd="sng">
              <a:solidFill>
                <a:srgbClr val="1D7E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3"/>
            <p:cNvSpPr/>
            <p:nvPr/>
          </p:nvSpPr>
          <p:spPr>
            <a:xfrm>
              <a:off x="1233923" y="1225061"/>
              <a:ext cx="1815000" cy="60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Roboto Medium"/>
                  <a:ea typeface="Roboto Medium"/>
                  <a:cs typeface="Roboto Medium"/>
                  <a:sym typeface="Roboto Medium"/>
                </a:rPr>
                <a:t>Lorem ipsum porta dolor sit amet nec</a:t>
              </a:r>
              <a:endParaRPr sz="1200">
                <a:latin typeface="Roboto Medium"/>
                <a:ea typeface="Roboto Medium"/>
                <a:cs typeface="Roboto Medium"/>
                <a:sym typeface="Roboto Medium"/>
              </a:endParaRPr>
            </a:p>
          </p:txBody>
        </p:sp>
        <p:sp>
          <p:nvSpPr>
            <p:cNvPr id="138" name="Google Shape;138;p23"/>
            <p:cNvSpPr/>
            <p:nvPr/>
          </p:nvSpPr>
          <p:spPr>
            <a:xfrm>
              <a:off x="1233923" y="1846625"/>
              <a:ext cx="1815000" cy="829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800">
                  <a:latin typeface="Roboto"/>
                  <a:ea typeface="Roboto"/>
                  <a:cs typeface="Roboto"/>
                  <a:sym typeface="Roboto"/>
                </a:rPr>
                <a:t>Lorem ipsum dolor sit amet adipiscing. Donec risus dolor, porta venenatis neque pharetra luctus felis. Proin vel tellus nec in felis volutpat amet molestie cum sociis.</a:t>
              </a:r>
              <a:endParaRPr sz="700">
                <a:latin typeface="Roboto"/>
                <a:ea typeface="Roboto"/>
                <a:cs typeface="Roboto"/>
                <a:sym typeface="Roboto"/>
              </a:endParaRPr>
            </a:p>
          </p:txBody>
        </p:sp>
        <p:sp>
          <p:nvSpPr>
            <p:cNvPr id="139" name="Google Shape;139;p23"/>
            <p:cNvSpPr/>
            <p:nvPr/>
          </p:nvSpPr>
          <p:spPr>
            <a:xfrm>
              <a:off x="1233850" y="470600"/>
              <a:ext cx="1815000" cy="67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latin typeface="Roboto"/>
                  <a:ea typeface="Roboto"/>
                  <a:cs typeface="Roboto"/>
                  <a:sym typeface="Roboto"/>
                </a:rPr>
                <a:t>-2 points</a:t>
              </a:r>
              <a:endParaRPr sz="3600">
                <a:latin typeface="Roboto Thin"/>
                <a:ea typeface="Roboto Thin"/>
                <a:cs typeface="Roboto Thin"/>
                <a:sym typeface="Roboto Thin"/>
              </a:endParaRPr>
            </a:p>
          </p:txBody>
        </p:sp>
        <p:sp>
          <p:nvSpPr>
            <p:cNvPr id="140" name="Google Shape;140;p23"/>
            <p:cNvSpPr/>
            <p:nvPr/>
          </p:nvSpPr>
          <p:spPr>
            <a:xfrm rot="5400000">
              <a:off x="1938956" y="1357063"/>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3"/>
            <p:cNvSpPr/>
            <p:nvPr/>
          </p:nvSpPr>
          <p:spPr>
            <a:xfrm>
              <a:off x="1178643" y="1846637"/>
              <a:ext cx="2030400" cy="10854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FFFFFF"/>
                </a:buClr>
                <a:buSzPts val="1400"/>
                <a:buFont typeface="Roboto"/>
                <a:buChar char="●"/>
              </a:pPr>
              <a:r>
                <a:rPr lang="en">
                  <a:solidFill>
                    <a:srgbClr val="FFFFFF"/>
                  </a:solidFill>
                  <a:latin typeface="Roboto"/>
                  <a:ea typeface="Roboto"/>
                  <a:cs typeface="Roboto"/>
                  <a:sym typeface="Roboto"/>
                </a:rPr>
                <a:t>Unexcused office hour</a:t>
              </a:r>
              <a:endParaRPr>
                <a:solidFill>
                  <a:srgbClr val="FFFFFF"/>
                </a:solidFill>
                <a:latin typeface="Roboto"/>
                <a:ea typeface="Roboto"/>
                <a:cs typeface="Roboto"/>
                <a:sym typeface="Roboto"/>
              </a:endParaRPr>
            </a:p>
            <a:p>
              <a:pPr marL="457200" lvl="0" indent="-317500" algn="l" rtl="0">
                <a:lnSpc>
                  <a:spcPct val="115000"/>
                </a:lnSpc>
                <a:spcBef>
                  <a:spcPts val="0"/>
                </a:spcBef>
                <a:spcAft>
                  <a:spcPts val="0"/>
                </a:spcAft>
                <a:buClr>
                  <a:srgbClr val="FFFFFF"/>
                </a:buClr>
                <a:buSzPts val="1400"/>
                <a:buFont typeface="Roboto"/>
                <a:buChar char="●"/>
              </a:pPr>
              <a:r>
                <a:rPr lang="en">
                  <a:solidFill>
                    <a:srgbClr val="FFFFFF"/>
                  </a:solidFill>
                  <a:latin typeface="Roboto"/>
                  <a:ea typeface="Roboto"/>
                  <a:cs typeface="Roboto"/>
                  <a:sym typeface="Roboto"/>
                </a:rPr>
                <a:t>Unexcused Senate absence</a:t>
              </a:r>
              <a:endParaRPr>
                <a:solidFill>
                  <a:srgbClr val="FFFFFF"/>
                </a:solidFill>
                <a:latin typeface="Roboto"/>
                <a:ea typeface="Roboto"/>
                <a:cs typeface="Roboto"/>
                <a:sym typeface="Roboto"/>
              </a:endParaRPr>
            </a:p>
            <a:p>
              <a:pPr marL="457200" lvl="0" indent="0" algn="l" rtl="0">
                <a:lnSpc>
                  <a:spcPct val="115000"/>
                </a:lnSpc>
                <a:spcBef>
                  <a:spcPts val="0"/>
                </a:spcBef>
                <a:spcAft>
                  <a:spcPts val="0"/>
                </a:spcAft>
                <a:buNone/>
              </a:pPr>
              <a:endParaRPr>
                <a:solidFill>
                  <a:srgbClr val="FFFFFF"/>
                </a:solidFill>
                <a:latin typeface="Roboto"/>
                <a:ea typeface="Roboto"/>
                <a:cs typeface="Roboto"/>
                <a:sym typeface="Roboto"/>
              </a:endParaRPr>
            </a:p>
          </p:txBody>
        </p:sp>
      </p:grpSp>
      <p:grpSp>
        <p:nvGrpSpPr>
          <p:cNvPr id="142" name="Google Shape;142;p23"/>
          <p:cNvGrpSpPr/>
          <p:nvPr/>
        </p:nvGrpSpPr>
        <p:grpSpPr>
          <a:xfrm>
            <a:off x="524250" y="716175"/>
            <a:ext cx="2486835" cy="3711155"/>
            <a:chOff x="1118218" y="283725"/>
            <a:chExt cx="2090832" cy="4076400"/>
          </a:xfrm>
        </p:grpSpPr>
        <p:sp>
          <p:nvSpPr>
            <p:cNvPr id="143" name="Google Shape;143;p23"/>
            <p:cNvSpPr/>
            <p:nvPr/>
          </p:nvSpPr>
          <p:spPr>
            <a:xfrm>
              <a:off x="1178650" y="283725"/>
              <a:ext cx="2030400" cy="4076400"/>
            </a:xfrm>
            <a:prstGeom prst="rect">
              <a:avLst/>
            </a:prstGeom>
            <a:solidFill>
              <a:srgbClr val="00000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3"/>
            <p:cNvSpPr/>
            <p:nvPr/>
          </p:nvSpPr>
          <p:spPr>
            <a:xfrm>
              <a:off x="1118218" y="341749"/>
              <a:ext cx="2048100" cy="964800"/>
            </a:xfrm>
            <a:prstGeom prst="rect">
              <a:avLst/>
            </a:prstGeom>
            <a:solidFill>
              <a:srgbClr val="FFFFFF"/>
            </a:solidFill>
            <a:ln w="19050" cap="flat" cmpd="sng">
              <a:solidFill>
                <a:srgbClr val="1D7E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3"/>
            <p:cNvSpPr/>
            <p:nvPr/>
          </p:nvSpPr>
          <p:spPr>
            <a:xfrm>
              <a:off x="1233923" y="1225061"/>
              <a:ext cx="1815000" cy="60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Roboto Medium"/>
                  <a:ea typeface="Roboto Medium"/>
                  <a:cs typeface="Roboto Medium"/>
                  <a:sym typeface="Roboto Medium"/>
                </a:rPr>
                <a:t>Lorem ipsum porta dolor sit amet nec</a:t>
              </a:r>
              <a:endParaRPr sz="1200">
                <a:latin typeface="Roboto Medium"/>
                <a:ea typeface="Roboto Medium"/>
                <a:cs typeface="Roboto Medium"/>
                <a:sym typeface="Roboto Medium"/>
              </a:endParaRPr>
            </a:p>
          </p:txBody>
        </p:sp>
        <p:sp>
          <p:nvSpPr>
            <p:cNvPr id="146" name="Google Shape;146;p23"/>
            <p:cNvSpPr/>
            <p:nvPr/>
          </p:nvSpPr>
          <p:spPr>
            <a:xfrm>
              <a:off x="1233923" y="1846625"/>
              <a:ext cx="1815000" cy="829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800">
                  <a:latin typeface="Roboto"/>
                  <a:ea typeface="Roboto"/>
                  <a:cs typeface="Roboto"/>
                  <a:sym typeface="Roboto"/>
                </a:rPr>
                <a:t>Lorem ipsum dolor sit amet adipiscing. Donec risus dolor, porta venenatis neque pharetra luctus felis. Proin vel tellus nec in felis volutpat amet molestie cum sociis.</a:t>
              </a:r>
              <a:endParaRPr sz="700">
                <a:latin typeface="Roboto"/>
                <a:ea typeface="Roboto"/>
                <a:cs typeface="Roboto"/>
                <a:sym typeface="Roboto"/>
              </a:endParaRPr>
            </a:p>
          </p:txBody>
        </p:sp>
        <p:sp>
          <p:nvSpPr>
            <p:cNvPr id="147" name="Google Shape;147;p23"/>
            <p:cNvSpPr/>
            <p:nvPr/>
          </p:nvSpPr>
          <p:spPr>
            <a:xfrm>
              <a:off x="1233850" y="470600"/>
              <a:ext cx="1815000" cy="67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latin typeface="Roboto"/>
                  <a:ea typeface="Roboto"/>
                  <a:cs typeface="Roboto"/>
                  <a:sym typeface="Roboto"/>
                </a:rPr>
                <a:t>-1 point</a:t>
              </a:r>
              <a:endParaRPr sz="3600">
                <a:latin typeface="Roboto Thin"/>
                <a:ea typeface="Roboto Thin"/>
                <a:cs typeface="Roboto Thin"/>
                <a:sym typeface="Roboto Thin"/>
              </a:endParaRPr>
            </a:p>
          </p:txBody>
        </p:sp>
        <p:sp>
          <p:nvSpPr>
            <p:cNvPr id="148" name="Google Shape;148;p23"/>
            <p:cNvSpPr/>
            <p:nvPr/>
          </p:nvSpPr>
          <p:spPr>
            <a:xfrm rot="5400000">
              <a:off x="1938956" y="1357063"/>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3"/>
            <p:cNvSpPr/>
            <p:nvPr/>
          </p:nvSpPr>
          <p:spPr>
            <a:xfrm>
              <a:off x="1178648" y="1846637"/>
              <a:ext cx="2030400" cy="20169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rgbClr val="FFFFFF"/>
                </a:buClr>
                <a:buSzPts val="1200"/>
                <a:buFont typeface="Roboto"/>
                <a:buChar char="●"/>
              </a:pPr>
              <a:r>
                <a:rPr lang="en" sz="1200">
                  <a:solidFill>
                    <a:srgbClr val="FFFFFF"/>
                  </a:solidFill>
                  <a:latin typeface="Roboto"/>
                  <a:ea typeface="Roboto"/>
                  <a:cs typeface="Roboto"/>
                  <a:sym typeface="Roboto"/>
                </a:rPr>
                <a:t>Unexcused absence from Association meetings</a:t>
              </a:r>
              <a:endParaRPr sz="1200">
                <a:solidFill>
                  <a:srgbClr val="FFFFFF"/>
                </a:solidFill>
                <a:latin typeface="Roboto"/>
                <a:ea typeface="Roboto"/>
                <a:cs typeface="Roboto"/>
                <a:sym typeface="Roboto"/>
              </a:endParaRPr>
            </a:p>
            <a:p>
              <a:pPr marL="457200" lvl="0" indent="-304800" algn="l" rtl="0">
                <a:lnSpc>
                  <a:spcPct val="115000"/>
                </a:lnSpc>
                <a:spcBef>
                  <a:spcPts val="0"/>
                </a:spcBef>
                <a:spcAft>
                  <a:spcPts val="0"/>
                </a:spcAft>
                <a:buClr>
                  <a:srgbClr val="FFFFFF"/>
                </a:buClr>
                <a:buSzPts val="1200"/>
                <a:buFont typeface="Roboto"/>
                <a:buChar char="●"/>
              </a:pPr>
              <a:r>
                <a:rPr lang="en" sz="1200">
                  <a:solidFill>
                    <a:srgbClr val="FFFFFF"/>
                  </a:solidFill>
                  <a:latin typeface="Roboto"/>
                  <a:ea typeface="Roboto"/>
                  <a:cs typeface="Roboto"/>
                  <a:sym typeface="Roboto"/>
                </a:rPr>
                <a:t>3 unexcused tardies at Association meetings</a:t>
              </a:r>
              <a:endParaRPr sz="1200">
                <a:solidFill>
                  <a:srgbClr val="FFFFFF"/>
                </a:solidFill>
                <a:latin typeface="Roboto"/>
                <a:ea typeface="Roboto"/>
                <a:cs typeface="Roboto"/>
                <a:sym typeface="Roboto"/>
              </a:endParaRPr>
            </a:p>
            <a:p>
              <a:pPr marL="457200" lvl="0" indent="-304800" algn="l" rtl="0">
                <a:lnSpc>
                  <a:spcPct val="115000"/>
                </a:lnSpc>
                <a:spcBef>
                  <a:spcPts val="0"/>
                </a:spcBef>
                <a:spcAft>
                  <a:spcPts val="0"/>
                </a:spcAft>
                <a:buClr>
                  <a:srgbClr val="FFFFFF"/>
                </a:buClr>
                <a:buSzPts val="1200"/>
                <a:buFont typeface="Roboto"/>
                <a:buChar char="●"/>
              </a:pPr>
              <a:r>
                <a:rPr lang="en" sz="1200">
                  <a:solidFill>
                    <a:srgbClr val="FFFFFF"/>
                  </a:solidFill>
                  <a:latin typeface="Roboto"/>
                  <a:ea typeface="Roboto"/>
                  <a:cs typeface="Roboto"/>
                  <a:sym typeface="Roboto"/>
                </a:rPr>
                <a:t>Failure of a BCSGA Officer to report when agenized regardless of presence during Senate </a:t>
              </a:r>
              <a:endParaRPr sz="1200">
                <a:solidFill>
                  <a:srgbClr val="FFFFFF"/>
                </a:solidFill>
                <a:latin typeface="Roboto"/>
                <a:ea typeface="Roboto"/>
                <a:cs typeface="Roboto"/>
                <a:sym typeface="Roboto"/>
              </a:endParaRPr>
            </a:p>
          </p:txBody>
        </p:sp>
      </p:grpSp>
      <p:sp>
        <p:nvSpPr>
          <p:cNvPr id="150" name="Google Shape;150;p23"/>
          <p:cNvSpPr/>
          <p:nvPr/>
        </p:nvSpPr>
        <p:spPr>
          <a:xfrm>
            <a:off x="6055425" y="716179"/>
            <a:ext cx="2158800" cy="26484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latin typeface="Roboto"/>
                <a:ea typeface="Roboto"/>
                <a:cs typeface="Roboto"/>
                <a:sym typeface="Roboto"/>
              </a:rPr>
              <a:t>Reports of Attendance and Absence as well as respective points gained toward censure shall be reported during each meeting of the Senate</a:t>
            </a:r>
            <a:endParaRPr sz="1800" b="1">
              <a:latin typeface="Roboto"/>
              <a:ea typeface="Roboto"/>
              <a:cs typeface="Roboto"/>
              <a:sym typeface="Roboto"/>
            </a:endParaRPr>
          </a:p>
        </p:txBody>
      </p:sp>
      <p:sp>
        <p:nvSpPr>
          <p:cNvPr id="151" name="Google Shape;151;p23"/>
          <p:cNvSpPr txBox="1"/>
          <p:nvPr/>
        </p:nvSpPr>
        <p:spPr>
          <a:xfrm>
            <a:off x="6055425" y="3474000"/>
            <a:ext cx="2191800" cy="9534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t>At 5 Points, the officer will go under Judicial Review</a:t>
            </a:r>
            <a:endParaRPr sz="16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155"/>
        <p:cNvGrpSpPr/>
        <p:nvPr/>
      </p:nvGrpSpPr>
      <p:grpSpPr>
        <a:xfrm>
          <a:off x="0" y="0"/>
          <a:ext cx="0" cy="0"/>
          <a:chOff x="0" y="0"/>
          <a:chExt cx="0" cy="0"/>
        </a:xfrm>
      </p:grpSpPr>
      <p:sp>
        <p:nvSpPr>
          <p:cNvPr id="156" name="Google Shape;156;p24"/>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Where does each position in BCSGA go?</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Shape 160"/>
        <p:cNvGrpSpPr/>
        <p:nvPr/>
      </p:nvGrpSpPr>
      <p:grpSpPr>
        <a:xfrm>
          <a:off x="0" y="0"/>
          <a:ext cx="0" cy="0"/>
          <a:chOff x="0" y="0"/>
          <a:chExt cx="0" cy="0"/>
        </a:xfrm>
      </p:grpSpPr>
      <p:sp>
        <p:nvSpPr>
          <p:cNvPr id="161" name="Google Shape;161;p25"/>
          <p:cNvSpPr txBox="1">
            <a:spLocks noGrp="1"/>
          </p:cNvSpPr>
          <p:nvPr>
            <p:ph type="title"/>
          </p:nvPr>
        </p:nvSpPr>
        <p:spPr>
          <a:xfrm>
            <a:off x="2979450" y="406450"/>
            <a:ext cx="3185100" cy="54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t>Executive Board</a:t>
            </a:r>
            <a:endParaRPr sz="2400"/>
          </a:p>
        </p:txBody>
      </p:sp>
      <p:pic>
        <p:nvPicPr>
          <p:cNvPr id="162" name="Google Shape;162;p25"/>
          <p:cNvPicPr preferRelativeResize="0"/>
          <p:nvPr/>
        </p:nvPicPr>
        <p:blipFill rotWithShape="1">
          <a:blip r:embed="rId3">
            <a:alphaModFix/>
          </a:blip>
          <a:srcRect b="7045"/>
          <a:stretch/>
        </p:blipFill>
        <p:spPr>
          <a:xfrm>
            <a:off x="735300" y="953350"/>
            <a:ext cx="7673375" cy="3569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Shape 166"/>
        <p:cNvGrpSpPr/>
        <p:nvPr/>
      </p:nvGrpSpPr>
      <p:grpSpPr>
        <a:xfrm>
          <a:off x="0" y="0"/>
          <a:ext cx="0" cy="0"/>
          <a:chOff x="0" y="0"/>
          <a:chExt cx="0" cy="0"/>
        </a:xfrm>
      </p:grpSpPr>
      <p:sp>
        <p:nvSpPr>
          <p:cNvPr id="167" name="Google Shape;167;p26"/>
          <p:cNvSpPr txBox="1">
            <a:spLocks noGrp="1"/>
          </p:cNvSpPr>
          <p:nvPr>
            <p:ph type="title"/>
          </p:nvPr>
        </p:nvSpPr>
        <p:spPr>
          <a:xfrm>
            <a:off x="2979450" y="406450"/>
            <a:ext cx="3185100" cy="54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t>Legislative Board</a:t>
            </a:r>
            <a:endParaRPr sz="2400"/>
          </a:p>
        </p:txBody>
      </p:sp>
      <p:pic>
        <p:nvPicPr>
          <p:cNvPr id="168" name="Google Shape;168;p26"/>
          <p:cNvPicPr preferRelativeResize="0"/>
          <p:nvPr/>
        </p:nvPicPr>
        <p:blipFill rotWithShape="1">
          <a:blip r:embed="rId3">
            <a:alphaModFix/>
          </a:blip>
          <a:srcRect l="13710" r="7536" b="8625"/>
          <a:stretch/>
        </p:blipFill>
        <p:spPr>
          <a:xfrm>
            <a:off x="1664000" y="1012475"/>
            <a:ext cx="5816001" cy="33837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Shape 172"/>
        <p:cNvGrpSpPr/>
        <p:nvPr/>
      </p:nvGrpSpPr>
      <p:grpSpPr>
        <a:xfrm>
          <a:off x="0" y="0"/>
          <a:ext cx="0" cy="0"/>
          <a:chOff x="0" y="0"/>
          <a:chExt cx="0" cy="0"/>
        </a:xfrm>
      </p:grpSpPr>
      <p:sp>
        <p:nvSpPr>
          <p:cNvPr id="173" name="Google Shape;173;p27"/>
          <p:cNvSpPr txBox="1">
            <a:spLocks noGrp="1"/>
          </p:cNvSpPr>
          <p:nvPr>
            <p:ph type="title"/>
          </p:nvPr>
        </p:nvSpPr>
        <p:spPr>
          <a:xfrm>
            <a:off x="2979450" y="406450"/>
            <a:ext cx="3185100" cy="54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t>Judicial Board</a:t>
            </a:r>
            <a:endParaRPr sz="2400"/>
          </a:p>
        </p:txBody>
      </p:sp>
      <p:pic>
        <p:nvPicPr>
          <p:cNvPr id="174" name="Google Shape;174;p27"/>
          <p:cNvPicPr preferRelativeResize="0"/>
          <p:nvPr/>
        </p:nvPicPr>
        <p:blipFill>
          <a:blip r:embed="rId3">
            <a:alphaModFix/>
          </a:blip>
          <a:stretch>
            <a:fillRect/>
          </a:stretch>
        </p:blipFill>
        <p:spPr>
          <a:xfrm>
            <a:off x="3567475" y="849825"/>
            <a:ext cx="2009050" cy="38280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Shape 178"/>
        <p:cNvGrpSpPr/>
        <p:nvPr/>
      </p:nvGrpSpPr>
      <p:grpSpPr>
        <a:xfrm>
          <a:off x="0" y="0"/>
          <a:ext cx="0" cy="0"/>
          <a:chOff x="0" y="0"/>
          <a:chExt cx="0" cy="0"/>
        </a:xfrm>
      </p:grpSpPr>
      <p:sp>
        <p:nvSpPr>
          <p:cNvPr id="179" name="Google Shape;179;p28"/>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Student Senate of California Community Colleges</a:t>
            </a:r>
            <a:endParaRPr/>
          </a:p>
          <a:p>
            <a:pPr marL="0" lvl="0" indent="0" algn="ctr" rtl="0">
              <a:spcBef>
                <a:spcPts val="0"/>
              </a:spcBef>
              <a:spcAft>
                <a:spcPts val="0"/>
              </a:spcAft>
              <a:buNone/>
            </a:pPr>
            <a:r>
              <a:rPr lang="en"/>
              <a:t>(SSCCC)</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9"/>
          <p:cNvSpPr txBox="1">
            <a:spLocks noGrp="1"/>
          </p:cNvSpPr>
          <p:nvPr>
            <p:ph type="title" idx="4294967295"/>
          </p:nvPr>
        </p:nvSpPr>
        <p:spPr>
          <a:xfrm>
            <a:off x="435400" y="431325"/>
            <a:ext cx="8140200" cy="76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600">
                <a:solidFill>
                  <a:srgbClr val="CC0000"/>
                </a:solidFill>
              </a:rPr>
              <a:t>Student Senate of California Community Colleges (SSCCC)</a:t>
            </a:r>
            <a:endParaRPr sz="2400">
              <a:solidFill>
                <a:srgbClr val="CC0000"/>
              </a:solidFill>
            </a:endParaRPr>
          </a:p>
        </p:txBody>
      </p:sp>
      <p:sp>
        <p:nvSpPr>
          <p:cNvPr id="185" name="Google Shape;185;p29"/>
          <p:cNvSpPr txBox="1">
            <a:spLocks noGrp="1"/>
          </p:cNvSpPr>
          <p:nvPr>
            <p:ph type="title" idx="4294967295"/>
          </p:nvPr>
        </p:nvSpPr>
        <p:spPr>
          <a:xfrm>
            <a:off x="501900" y="1797925"/>
            <a:ext cx="5197200" cy="3067500"/>
          </a:xfrm>
          <a:prstGeom prst="rect">
            <a:avLst/>
          </a:prstGeom>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800">
                <a:solidFill>
                  <a:srgbClr val="6F6F6F"/>
                </a:solidFill>
              </a:rPr>
              <a:t>The Student Senate for California Community Colleges works to promote and safeguard access for current and future students to California public higher education in accordance with the Master Plan for Higher Education through system participatory governance, legislative and policy advocacy, and regional support and development.</a:t>
            </a:r>
            <a:endParaRPr sz="1800"/>
          </a:p>
        </p:txBody>
      </p:sp>
      <p:pic>
        <p:nvPicPr>
          <p:cNvPr id="186" name="Google Shape;186;p29" descr="Image result for ssccc"/>
          <p:cNvPicPr preferRelativeResize="0"/>
          <p:nvPr/>
        </p:nvPicPr>
        <p:blipFill>
          <a:blip r:embed="rId3">
            <a:alphaModFix/>
          </a:blip>
          <a:stretch>
            <a:fillRect/>
          </a:stretch>
        </p:blipFill>
        <p:spPr>
          <a:xfrm>
            <a:off x="6289495" y="1869575"/>
            <a:ext cx="2286105" cy="2333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30" descr="Image result for ssccc map"/>
          <p:cNvPicPr preferRelativeResize="0"/>
          <p:nvPr/>
        </p:nvPicPr>
        <p:blipFill rotWithShape="1">
          <a:blip r:embed="rId3">
            <a:alphaModFix/>
          </a:blip>
          <a:srcRect l="5950" t="5601" r="4843" b="16812"/>
          <a:stretch/>
        </p:blipFill>
        <p:spPr>
          <a:xfrm>
            <a:off x="2286000" y="0"/>
            <a:ext cx="4572004" cy="5143500"/>
          </a:xfrm>
          <a:prstGeom prst="rect">
            <a:avLst/>
          </a:prstGeom>
          <a:noFill/>
          <a:ln>
            <a:noFill/>
          </a:ln>
        </p:spPr>
      </p:pic>
      <p:sp>
        <p:nvSpPr>
          <p:cNvPr id="192" name="Google Shape;192;p30"/>
          <p:cNvSpPr txBox="1">
            <a:spLocks noGrp="1"/>
          </p:cNvSpPr>
          <p:nvPr>
            <p:ph type="title"/>
          </p:nvPr>
        </p:nvSpPr>
        <p:spPr>
          <a:xfrm rot="-5400000">
            <a:off x="-802100" y="2114325"/>
            <a:ext cx="5143500" cy="470400"/>
          </a:xfrm>
          <a:prstGeom prst="rect">
            <a:avLst/>
          </a:prstGeom>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3000" i="1">
                <a:solidFill>
                  <a:srgbClr val="FFFFFF"/>
                </a:solidFill>
              </a:rPr>
              <a:t>MAP OF SSCCC REGIONS </a:t>
            </a:r>
            <a:endParaRPr sz="3000" i="1">
              <a:solidFill>
                <a:srgbClr val="FFFFFF"/>
              </a:solidFill>
            </a:endParaRPr>
          </a:p>
        </p:txBody>
      </p:sp>
      <p:sp>
        <p:nvSpPr>
          <p:cNvPr id="193" name="Google Shape;193;p30"/>
          <p:cNvSpPr txBox="1">
            <a:spLocks noGrp="1"/>
          </p:cNvSpPr>
          <p:nvPr>
            <p:ph type="title"/>
          </p:nvPr>
        </p:nvSpPr>
        <p:spPr>
          <a:xfrm rot="-5400000">
            <a:off x="4656375" y="2114325"/>
            <a:ext cx="5143500" cy="470400"/>
          </a:xfrm>
          <a:prstGeom prst="rect">
            <a:avLst/>
          </a:prstGeom>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3000" i="1">
                <a:solidFill>
                  <a:srgbClr val="FFFFFF"/>
                </a:solidFill>
              </a:rPr>
              <a:t>MAP OF SSCCC REGIONS </a:t>
            </a:r>
            <a:endParaRPr sz="3000" i="1">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Shape 197"/>
        <p:cNvGrpSpPr/>
        <p:nvPr/>
      </p:nvGrpSpPr>
      <p:grpSpPr>
        <a:xfrm>
          <a:off x="0" y="0"/>
          <a:ext cx="0" cy="0"/>
          <a:chOff x="0" y="0"/>
          <a:chExt cx="0" cy="0"/>
        </a:xfrm>
      </p:grpSpPr>
      <p:sp>
        <p:nvSpPr>
          <p:cNvPr id="198" name="Google Shape;198;p31"/>
          <p:cNvSpPr txBox="1">
            <a:spLocks noGrp="1"/>
          </p:cNvSpPr>
          <p:nvPr>
            <p:ph type="title"/>
          </p:nvPr>
        </p:nvSpPr>
        <p:spPr>
          <a:xfrm>
            <a:off x="316350" y="273875"/>
            <a:ext cx="6600900" cy="719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000">
                <a:solidFill>
                  <a:srgbClr val="FFFFFF"/>
                </a:solidFill>
              </a:rPr>
              <a:t>Student Senate of California Community Colleges </a:t>
            </a:r>
            <a:endParaRPr sz="3000">
              <a:solidFill>
                <a:srgbClr val="FFFFFF"/>
              </a:solidFill>
            </a:endParaRPr>
          </a:p>
        </p:txBody>
      </p:sp>
      <p:sp>
        <p:nvSpPr>
          <p:cNvPr id="199" name="Google Shape;199;p31"/>
          <p:cNvSpPr/>
          <p:nvPr/>
        </p:nvSpPr>
        <p:spPr>
          <a:xfrm>
            <a:off x="3931525" y="1359263"/>
            <a:ext cx="1212000" cy="466500"/>
          </a:xfrm>
          <a:prstGeom prst="rect">
            <a:avLst/>
          </a:pr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FFFFFF"/>
                </a:solidFill>
                <a:latin typeface="Roboto"/>
                <a:ea typeface="Roboto"/>
                <a:cs typeface="Roboto"/>
                <a:sym typeface="Roboto"/>
              </a:rPr>
              <a:t>SSCCC</a:t>
            </a:r>
            <a:endParaRPr sz="1800" b="1">
              <a:solidFill>
                <a:srgbClr val="FFFFFF"/>
              </a:solidFill>
            </a:endParaRPr>
          </a:p>
        </p:txBody>
      </p:sp>
      <p:sp>
        <p:nvSpPr>
          <p:cNvPr id="200" name="Google Shape;200;p31"/>
          <p:cNvSpPr/>
          <p:nvPr/>
        </p:nvSpPr>
        <p:spPr>
          <a:xfrm>
            <a:off x="3624775" y="2029925"/>
            <a:ext cx="1825500" cy="627300"/>
          </a:xfrm>
          <a:prstGeom prst="rect">
            <a:avLst/>
          </a:prstGeom>
          <a:solidFill>
            <a:srgbClr val="1155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i="1">
                <a:solidFill>
                  <a:srgbClr val="FFFFFF"/>
                </a:solidFill>
                <a:latin typeface="Roboto"/>
                <a:ea typeface="Roboto"/>
                <a:cs typeface="Roboto"/>
                <a:sym typeface="Roboto"/>
              </a:rPr>
              <a:t>Region 5</a:t>
            </a:r>
            <a:endParaRPr sz="1800" b="1" i="1">
              <a:solidFill>
                <a:srgbClr val="FFFFFF"/>
              </a:solidFill>
              <a:latin typeface="Roboto"/>
              <a:ea typeface="Roboto"/>
              <a:cs typeface="Roboto"/>
              <a:sym typeface="Roboto"/>
            </a:endParaRPr>
          </a:p>
        </p:txBody>
      </p:sp>
      <p:sp>
        <p:nvSpPr>
          <p:cNvPr id="201" name="Google Shape;201;p31"/>
          <p:cNvSpPr/>
          <p:nvPr/>
        </p:nvSpPr>
        <p:spPr>
          <a:xfrm>
            <a:off x="6488475" y="2033225"/>
            <a:ext cx="628200" cy="466500"/>
          </a:xfrm>
          <a:prstGeom prst="rect">
            <a:avLst/>
          </a:prstGeom>
          <a:solidFill>
            <a:srgbClr val="6666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Region 7</a:t>
            </a:r>
            <a:endParaRPr>
              <a:solidFill>
                <a:srgbClr val="FFFFFF"/>
              </a:solidFill>
            </a:endParaRPr>
          </a:p>
        </p:txBody>
      </p:sp>
      <p:sp>
        <p:nvSpPr>
          <p:cNvPr id="202" name="Google Shape;202;p31"/>
          <p:cNvSpPr/>
          <p:nvPr/>
        </p:nvSpPr>
        <p:spPr>
          <a:xfrm>
            <a:off x="3215950" y="3872400"/>
            <a:ext cx="2499000" cy="790800"/>
          </a:xfrm>
          <a:prstGeom prst="rect">
            <a:avLst/>
          </a:prstGeom>
          <a:solidFill>
            <a:srgbClr val="3C78D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i="1">
                <a:solidFill>
                  <a:srgbClr val="FFFFFF"/>
                </a:solidFill>
                <a:latin typeface="Raleway"/>
                <a:ea typeface="Raleway"/>
                <a:cs typeface="Raleway"/>
                <a:sym typeface="Raleway"/>
              </a:rPr>
              <a:t>Bakersfield College</a:t>
            </a:r>
            <a:endParaRPr sz="2400" b="1" i="1">
              <a:solidFill>
                <a:srgbClr val="FFFFFF"/>
              </a:solidFill>
              <a:latin typeface="Raleway"/>
              <a:ea typeface="Raleway"/>
              <a:cs typeface="Raleway"/>
              <a:sym typeface="Raleway"/>
            </a:endParaRPr>
          </a:p>
        </p:txBody>
      </p:sp>
      <p:sp>
        <p:nvSpPr>
          <p:cNvPr id="203" name="Google Shape;203;p31"/>
          <p:cNvSpPr/>
          <p:nvPr/>
        </p:nvSpPr>
        <p:spPr>
          <a:xfrm>
            <a:off x="578375" y="3173975"/>
            <a:ext cx="2002500" cy="749100"/>
          </a:xfrm>
          <a:prstGeom prst="rect">
            <a:avLst/>
          </a:prstGeom>
          <a:solidFill>
            <a:srgbClr val="9999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FFFFF"/>
                </a:solidFill>
              </a:rPr>
              <a:t>Other great community colleges in Region 5</a:t>
            </a:r>
            <a:endParaRPr b="1">
              <a:solidFill>
                <a:srgbClr val="FFFFFF"/>
              </a:solidFill>
            </a:endParaRPr>
          </a:p>
        </p:txBody>
      </p:sp>
      <p:cxnSp>
        <p:nvCxnSpPr>
          <p:cNvPr id="204" name="Google Shape;204;p31"/>
          <p:cNvCxnSpPr/>
          <p:nvPr/>
        </p:nvCxnSpPr>
        <p:spPr>
          <a:xfrm>
            <a:off x="4564375" y="1879175"/>
            <a:ext cx="2265000" cy="152400"/>
          </a:xfrm>
          <a:prstGeom prst="bentConnector3">
            <a:avLst>
              <a:gd name="adj1" fmla="val 100974"/>
            </a:avLst>
          </a:prstGeom>
          <a:noFill/>
          <a:ln w="9525" cap="flat" cmpd="sng">
            <a:solidFill>
              <a:srgbClr val="C2C2C2"/>
            </a:solidFill>
            <a:prstDash val="solid"/>
            <a:round/>
            <a:headEnd type="none" w="sm" len="sm"/>
            <a:tailEnd type="none" w="sm" len="sm"/>
          </a:ln>
        </p:spPr>
      </p:cxnSp>
      <p:cxnSp>
        <p:nvCxnSpPr>
          <p:cNvPr id="205" name="Google Shape;205;p31"/>
          <p:cNvCxnSpPr>
            <a:stCxn id="200" idx="0"/>
            <a:endCxn id="199" idx="2"/>
          </p:cNvCxnSpPr>
          <p:nvPr/>
        </p:nvCxnSpPr>
        <p:spPr>
          <a:xfrm rot="-5400000">
            <a:off x="4435675" y="1927475"/>
            <a:ext cx="204300" cy="600"/>
          </a:xfrm>
          <a:prstGeom prst="bentConnector3">
            <a:avLst>
              <a:gd name="adj1" fmla="val 49966"/>
            </a:avLst>
          </a:prstGeom>
          <a:noFill/>
          <a:ln w="9525" cap="flat" cmpd="sng">
            <a:solidFill>
              <a:srgbClr val="C2C2C2"/>
            </a:solidFill>
            <a:prstDash val="solid"/>
            <a:round/>
            <a:headEnd type="none" w="sm" len="sm"/>
            <a:tailEnd type="none" w="sm" len="sm"/>
          </a:ln>
        </p:spPr>
      </p:cxnSp>
      <p:cxnSp>
        <p:nvCxnSpPr>
          <p:cNvPr id="206" name="Google Shape;206;p31"/>
          <p:cNvCxnSpPr>
            <a:endCxn id="202" idx="0"/>
          </p:cNvCxnSpPr>
          <p:nvPr/>
        </p:nvCxnSpPr>
        <p:spPr>
          <a:xfrm rot="5400000">
            <a:off x="3910900" y="3211650"/>
            <a:ext cx="1215300" cy="106200"/>
          </a:xfrm>
          <a:prstGeom prst="bentConnector3">
            <a:avLst>
              <a:gd name="adj1" fmla="val 100000"/>
            </a:avLst>
          </a:prstGeom>
          <a:noFill/>
          <a:ln w="9525" cap="flat" cmpd="sng">
            <a:solidFill>
              <a:srgbClr val="C2C2C2"/>
            </a:solidFill>
            <a:prstDash val="solid"/>
            <a:round/>
            <a:headEnd type="none" w="sm" len="sm"/>
            <a:tailEnd type="none" w="sm" len="sm"/>
          </a:ln>
        </p:spPr>
      </p:cxnSp>
      <p:cxnSp>
        <p:nvCxnSpPr>
          <p:cNvPr id="207" name="Google Shape;207;p31"/>
          <p:cNvCxnSpPr/>
          <p:nvPr/>
        </p:nvCxnSpPr>
        <p:spPr>
          <a:xfrm rot="10800000" flipH="1">
            <a:off x="1588875" y="1877375"/>
            <a:ext cx="2975400" cy="206100"/>
          </a:xfrm>
          <a:prstGeom prst="bentConnector3">
            <a:avLst>
              <a:gd name="adj1" fmla="val 248"/>
            </a:avLst>
          </a:prstGeom>
          <a:noFill/>
          <a:ln w="9525" cap="flat" cmpd="sng">
            <a:solidFill>
              <a:srgbClr val="C2C2C2"/>
            </a:solidFill>
            <a:prstDash val="solid"/>
            <a:round/>
            <a:headEnd type="none" w="sm" len="sm"/>
            <a:tailEnd type="none" w="sm" len="sm"/>
          </a:ln>
        </p:spPr>
      </p:cxnSp>
      <p:sp>
        <p:nvSpPr>
          <p:cNvPr id="208" name="Google Shape;208;p31"/>
          <p:cNvSpPr/>
          <p:nvPr/>
        </p:nvSpPr>
        <p:spPr>
          <a:xfrm>
            <a:off x="5768875" y="2033225"/>
            <a:ext cx="628200" cy="466500"/>
          </a:xfrm>
          <a:prstGeom prst="rect">
            <a:avLst/>
          </a:prstGeom>
          <a:solidFill>
            <a:srgbClr val="6666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Region 6</a:t>
            </a:r>
            <a:endParaRPr>
              <a:solidFill>
                <a:srgbClr val="FFFFFF"/>
              </a:solidFill>
            </a:endParaRPr>
          </a:p>
        </p:txBody>
      </p:sp>
      <p:cxnSp>
        <p:nvCxnSpPr>
          <p:cNvPr id="209" name="Google Shape;209;p31"/>
          <p:cNvCxnSpPr>
            <a:endCxn id="208" idx="0"/>
          </p:cNvCxnSpPr>
          <p:nvPr/>
        </p:nvCxnSpPr>
        <p:spPr>
          <a:xfrm>
            <a:off x="4564375" y="1877525"/>
            <a:ext cx="1518600" cy="155700"/>
          </a:xfrm>
          <a:prstGeom prst="bentConnector2">
            <a:avLst/>
          </a:prstGeom>
          <a:noFill/>
          <a:ln w="9525" cap="flat" cmpd="sng">
            <a:solidFill>
              <a:srgbClr val="C2C2C2"/>
            </a:solidFill>
            <a:prstDash val="solid"/>
            <a:round/>
            <a:headEnd type="none" w="sm" len="sm"/>
            <a:tailEnd type="none" w="sm" len="sm"/>
          </a:ln>
        </p:spPr>
      </p:cxnSp>
      <p:sp>
        <p:nvSpPr>
          <p:cNvPr id="210" name="Google Shape;210;p31"/>
          <p:cNvSpPr/>
          <p:nvPr/>
        </p:nvSpPr>
        <p:spPr>
          <a:xfrm>
            <a:off x="7178475" y="2031575"/>
            <a:ext cx="628200" cy="466500"/>
          </a:xfrm>
          <a:prstGeom prst="rect">
            <a:avLst/>
          </a:prstGeom>
          <a:solidFill>
            <a:srgbClr val="6666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Region 8</a:t>
            </a:r>
            <a:endParaRPr>
              <a:solidFill>
                <a:srgbClr val="FFFFFF"/>
              </a:solidFill>
            </a:endParaRPr>
          </a:p>
        </p:txBody>
      </p:sp>
      <p:cxnSp>
        <p:nvCxnSpPr>
          <p:cNvPr id="211" name="Google Shape;211;p31"/>
          <p:cNvCxnSpPr/>
          <p:nvPr/>
        </p:nvCxnSpPr>
        <p:spPr>
          <a:xfrm>
            <a:off x="5254375" y="1877525"/>
            <a:ext cx="2265000" cy="152400"/>
          </a:xfrm>
          <a:prstGeom prst="bentConnector3">
            <a:avLst>
              <a:gd name="adj1" fmla="val 100974"/>
            </a:avLst>
          </a:prstGeom>
          <a:noFill/>
          <a:ln w="9525" cap="flat" cmpd="sng">
            <a:solidFill>
              <a:srgbClr val="C2C2C2"/>
            </a:solidFill>
            <a:prstDash val="solid"/>
            <a:round/>
            <a:headEnd type="none" w="sm" len="sm"/>
            <a:tailEnd type="none" w="sm" len="sm"/>
          </a:ln>
        </p:spPr>
      </p:cxnSp>
      <p:sp>
        <p:nvSpPr>
          <p:cNvPr id="212" name="Google Shape;212;p31"/>
          <p:cNvSpPr/>
          <p:nvPr/>
        </p:nvSpPr>
        <p:spPr>
          <a:xfrm>
            <a:off x="7868475" y="2031575"/>
            <a:ext cx="628200" cy="466500"/>
          </a:xfrm>
          <a:prstGeom prst="rect">
            <a:avLst/>
          </a:prstGeom>
          <a:solidFill>
            <a:srgbClr val="6666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Region 9</a:t>
            </a:r>
            <a:endParaRPr>
              <a:solidFill>
                <a:srgbClr val="FFFFFF"/>
              </a:solidFill>
            </a:endParaRPr>
          </a:p>
        </p:txBody>
      </p:sp>
      <p:cxnSp>
        <p:nvCxnSpPr>
          <p:cNvPr id="213" name="Google Shape;213;p31"/>
          <p:cNvCxnSpPr/>
          <p:nvPr/>
        </p:nvCxnSpPr>
        <p:spPr>
          <a:xfrm>
            <a:off x="5828400" y="1879175"/>
            <a:ext cx="2265000" cy="152400"/>
          </a:xfrm>
          <a:prstGeom prst="bentConnector3">
            <a:avLst>
              <a:gd name="adj1" fmla="val 100974"/>
            </a:avLst>
          </a:prstGeom>
          <a:noFill/>
          <a:ln w="9525" cap="flat" cmpd="sng">
            <a:solidFill>
              <a:srgbClr val="C2C2C2"/>
            </a:solidFill>
            <a:prstDash val="solid"/>
            <a:round/>
            <a:headEnd type="none" w="sm" len="sm"/>
            <a:tailEnd type="none" w="sm" len="sm"/>
          </a:ln>
        </p:spPr>
      </p:cxnSp>
      <p:cxnSp>
        <p:nvCxnSpPr>
          <p:cNvPr id="214" name="Google Shape;214;p31"/>
          <p:cNvCxnSpPr/>
          <p:nvPr/>
        </p:nvCxnSpPr>
        <p:spPr>
          <a:xfrm rot="10800000" flipH="1">
            <a:off x="1596600" y="2967875"/>
            <a:ext cx="2975400" cy="206100"/>
          </a:xfrm>
          <a:prstGeom prst="bentConnector3">
            <a:avLst>
              <a:gd name="adj1" fmla="val 248"/>
            </a:avLst>
          </a:prstGeom>
          <a:noFill/>
          <a:ln w="9525" cap="flat" cmpd="sng">
            <a:solidFill>
              <a:srgbClr val="C2C2C2"/>
            </a:solidFill>
            <a:prstDash val="solid"/>
            <a:round/>
            <a:headEnd type="none" w="sm" len="sm"/>
            <a:tailEnd type="none" w="sm" len="sm"/>
          </a:ln>
        </p:spPr>
      </p:cxnSp>
      <p:sp>
        <p:nvSpPr>
          <p:cNvPr id="215" name="Google Shape;215;p31"/>
          <p:cNvSpPr/>
          <p:nvPr/>
        </p:nvSpPr>
        <p:spPr>
          <a:xfrm>
            <a:off x="1297975" y="2034050"/>
            <a:ext cx="628200" cy="466500"/>
          </a:xfrm>
          <a:prstGeom prst="rect">
            <a:avLst/>
          </a:prstGeom>
          <a:solidFill>
            <a:srgbClr val="6666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Region 2</a:t>
            </a:r>
            <a:endParaRPr>
              <a:solidFill>
                <a:srgbClr val="FFFFFF"/>
              </a:solidFill>
            </a:endParaRPr>
          </a:p>
        </p:txBody>
      </p:sp>
      <p:sp>
        <p:nvSpPr>
          <p:cNvPr id="216" name="Google Shape;216;p31"/>
          <p:cNvSpPr/>
          <p:nvPr/>
        </p:nvSpPr>
        <p:spPr>
          <a:xfrm>
            <a:off x="578375" y="2034050"/>
            <a:ext cx="628200" cy="466500"/>
          </a:xfrm>
          <a:prstGeom prst="rect">
            <a:avLst/>
          </a:prstGeom>
          <a:solidFill>
            <a:srgbClr val="6666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Region 1</a:t>
            </a:r>
            <a:endParaRPr>
              <a:solidFill>
                <a:srgbClr val="FFFFFF"/>
              </a:solidFill>
            </a:endParaRPr>
          </a:p>
        </p:txBody>
      </p:sp>
      <p:sp>
        <p:nvSpPr>
          <p:cNvPr id="217" name="Google Shape;217;p31"/>
          <p:cNvSpPr/>
          <p:nvPr/>
        </p:nvSpPr>
        <p:spPr>
          <a:xfrm>
            <a:off x="1987975" y="2032400"/>
            <a:ext cx="628200" cy="466500"/>
          </a:xfrm>
          <a:prstGeom prst="rect">
            <a:avLst/>
          </a:prstGeom>
          <a:solidFill>
            <a:srgbClr val="6666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Region 3</a:t>
            </a:r>
            <a:endParaRPr>
              <a:solidFill>
                <a:srgbClr val="FFFFFF"/>
              </a:solidFill>
            </a:endParaRPr>
          </a:p>
        </p:txBody>
      </p:sp>
      <p:sp>
        <p:nvSpPr>
          <p:cNvPr id="218" name="Google Shape;218;p31"/>
          <p:cNvSpPr/>
          <p:nvPr/>
        </p:nvSpPr>
        <p:spPr>
          <a:xfrm>
            <a:off x="2677975" y="2032400"/>
            <a:ext cx="628200" cy="466500"/>
          </a:xfrm>
          <a:prstGeom prst="rect">
            <a:avLst/>
          </a:prstGeom>
          <a:solidFill>
            <a:srgbClr val="6666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Region 4</a:t>
            </a:r>
            <a:endParaRPr>
              <a:solidFill>
                <a:srgbClr val="FFFFFF"/>
              </a:solidFill>
            </a:endParaRPr>
          </a:p>
        </p:txBody>
      </p:sp>
      <p:cxnSp>
        <p:nvCxnSpPr>
          <p:cNvPr id="219" name="Google Shape;219;p31"/>
          <p:cNvCxnSpPr>
            <a:stCxn id="216" idx="0"/>
          </p:cNvCxnSpPr>
          <p:nvPr/>
        </p:nvCxnSpPr>
        <p:spPr>
          <a:xfrm rot="-5400000">
            <a:off x="2316125" y="453800"/>
            <a:ext cx="156600" cy="3003900"/>
          </a:xfrm>
          <a:prstGeom prst="bentConnector2">
            <a:avLst/>
          </a:prstGeom>
          <a:noFill/>
          <a:ln w="9525" cap="flat" cmpd="sng">
            <a:solidFill>
              <a:srgbClr val="C2C2C2"/>
            </a:solidFill>
            <a:prstDash val="solid"/>
            <a:round/>
            <a:headEnd type="none" w="sm" len="sm"/>
            <a:tailEnd type="none" w="sm" len="sm"/>
          </a:ln>
        </p:spPr>
      </p:cxnSp>
      <p:cxnSp>
        <p:nvCxnSpPr>
          <p:cNvPr id="220" name="Google Shape;220;p31"/>
          <p:cNvCxnSpPr/>
          <p:nvPr/>
        </p:nvCxnSpPr>
        <p:spPr>
          <a:xfrm rot="-5400000">
            <a:off x="3769225" y="453800"/>
            <a:ext cx="156600" cy="3003900"/>
          </a:xfrm>
          <a:prstGeom prst="bentConnector2">
            <a:avLst/>
          </a:prstGeom>
          <a:noFill/>
          <a:ln w="9525" cap="flat" cmpd="sng">
            <a:solidFill>
              <a:srgbClr val="C2C2C2"/>
            </a:solidFill>
            <a:prstDash val="solid"/>
            <a:round/>
            <a:headEnd type="none" w="sm" len="sm"/>
            <a:tailEnd type="none" w="sm" len="sm"/>
          </a:ln>
        </p:spPr>
      </p:cxnSp>
      <p:cxnSp>
        <p:nvCxnSpPr>
          <p:cNvPr id="221" name="Google Shape;221;p31"/>
          <p:cNvCxnSpPr/>
          <p:nvPr/>
        </p:nvCxnSpPr>
        <p:spPr>
          <a:xfrm rot="-5400000">
            <a:off x="4387150" y="453800"/>
            <a:ext cx="156600" cy="3003900"/>
          </a:xfrm>
          <a:prstGeom prst="bentConnector2">
            <a:avLst/>
          </a:prstGeom>
          <a:noFill/>
          <a:ln w="9525" cap="flat" cmpd="sng">
            <a:solidFill>
              <a:srgbClr val="C2C2C2"/>
            </a:solidFill>
            <a:prstDash val="solid"/>
            <a:round/>
            <a:headEnd type="none" w="sm" len="sm"/>
            <a:tailEnd type="none" w="sm" len="sm"/>
          </a:ln>
        </p:spPr>
      </p:cxnSp>
      <p:pic>
        <p:nvPicPr>
          <p:cNvPr id="222" name="Google Shape;222;p31" descr="Image result for region v ssccc"/>
          <p:cNvPicPr preferRelativeResize="0"/>
          <p:nvPr/>
        </p:nvPicPr>
        <p:blipFill>
          <a:blip r:embed="rId3">
            <a:alphaModFix/>
          </a:blip>
          <a:stretch>
            <a:fillRect/>
          </a:stretch>
        </p:blipFill>
        <p:spPr>
          <a:xfrm>
            <a:off x="6618175" y="2917779"/>
            <a:ext cx="2287050" cy="200347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76"/>
        <p:cNvGrpSpPr/>
        <p:nvPr/>
      </p:nvGrpSpPr>
      <p:grpSpPr>
        <a:xfrm>
          <a:off x="0" y="0"/>
          <a:ext cx="0" cy="0"/>
          <a:chOff x="0" y="0"/>
          <a:chExt cx="0" cy="0"/>
        </a:xfrm>
      </p:grpSpPr>
      <p:sp>
        <p:nvSpPr>
          <p:cNvPr id="77" name="Google Shape;77;p14"/>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What is BCSGA?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Shape 81"/>
        <p:cNvGrpSpPr/>
        <p:nvPr/>
      </p:nvGrpSpPr>
      <p:grpSpPr>
        <a:xfrm>
          <a:off x="0" y="0"/>
          <a:ext cx="0" cy="0"/>
          <a:chOff x="0" y="0"/>
          <a:chExt cx="0" cy="0"/>
        </a:xfrm>
      </p:grpSpPr>
      <p:pic>
        <p:nvPicPr>
          <p:cNvPr id="82" name="Google Shape;82;p15"/>
          <p:cNvPicPr preferRelativeResize="0"/>
          <p:nvPr/>
        </p:nvPicPr>
        <p:blipFill>
          <a:blip r:embed="rId3">
            <a:alphaModFix/>
          </a:blip>
          <a:stretch>
            <a:fillRect/>
          </a:stretch>
        </p:blipFill>
        <p:spPr>
          <a:xfrm>
            <a:off x="2444700" y="162737"/>
            <a:ext cx="4254600" cy="4818038"/>
          </a:xfrm>
          <a:prstGeom prst="rect">
            <a:avLst/>
          </a:prstGeom>
          <a:noFill/>
          <a:ln>
            <a:noFill/>
          </a:ln>
        </p:spPr>
      </p:pic>
      <p:pic>
        <p:nvPicPr>
          <p:cNvPr id="83" name="Google Shape;83;p15" descr="Piece of duct tape sticking a note to the slide"/>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84" name="Google Shape;84;p15"/>
          <p:cNvSpPr txBox="1"/>
          <p:nvPr/>
        </p:nvSpPr>
        <p:spPr>
          <a:xfrm>
            <a:off x="2855550" y="1178735"/>
            <a:ext cx="3432900" cy="7626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3000" b="1">
                <a:solidFill>
                  <a:schemeClr val="lt2"/>
                </a:solidFill>
                <a:latin typeface="Raleway"/>
                <a:ea typeface="Raleway"/>
                <a:cs typeface="Raleway"/>
                <a:sym typeface="Raleway"/>
              </a:rPr>
              <a:t>What is BCSGA?</a:t>
            </a:r>
            <a:endParaRPr sz="3000" b="1">
              <a:solidFill>
                <a:schemeClr val="lt2"/>
              </a:solidFill>
              <a:latin typeface="Raleway"/>
              <a:ea typeface="Raleway"/>
              <a:cs typeface="Raleway"/>
              <a:sym typeface="Raleway"/>
            </a:endParaRPr>
          </a:p>
        </p:txBody>
      </p:sp>
      <p:sp>
        <p:nvSpPr>
          <p:cNvPr id="85" name="Google Shape;85;p15"/>
          <p:cNvSpPr txBox="1">
            <a:spLocks noGrp="1"/>
          </p:cNvSpPr>
          <p:nvPr>
            <p:ph type="body" idx="4294967295"/>
          </p:nvPr>
        </p:nvSpPr>
        <p:spPr>
          <a:xfrm>
            <a:off x="2855550" y="1941326"/>
            <a:ext cx="3432900" cy="762600"/>
          </a:xfrm>
          <a:prstGeom prst="rect">
            <a:avLst/>
          </a:prstGeom>
        </p:spPr>
        <p:txBody>
          <a:bodyPr spcFirstLastPara="1" wrap="square" lIns="91425" tIns="91425" rIns="91425" bIns="91425" anchor="t" anchorCtr="0">
            <a:noAutofit/>
          </a:bodyPr>
          <a:lstStyle/>
          <a:p>
            <a:pPr marL="0" lvl="0" indent="0" algn="ctr" rtl="0">
              <a:spcBef>
                <a:spcPts val="0"/>
              </a:spcBef>
              <a:spcAft>
                <a:spcPts val="1000"/>
              </a:spcAft>
              <a:buNone/>
            </a:pPr>
            <a:r>
              <a:rPr lang="en" sz="1400" b="1">
                <a:solidFill>
                  <a:srgbClr val="333333"/>
                </a:solidFill>
                <a:highlight>
                  <a:srgbClr val="FFFFFF"/>
                </a:highlight>
                <a:latin typeface="Raleway"/>
                <a:ea typeface="Raleway"/>
                <a:cs typeface="Raleway"/>
                <a:sym typeface="Raleway"/>
              </a:rPr>
              <a:t>Bakersfield College Student Government Association (BCSGA) is your organization. The Association presents your opinions, needs and concerns to such groups as the College Council, the State Student California Community College (SSCCC) and many campus-wide and district-wide committees.</a:t>
            </a:r>
            <a:endParaRPr sz="1400" b="1">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89"/>
        <p:cNvGrpSpPr/>
        <p:nvPr/>
      </p:nvGrpSpPr>
      <p:grpSpPr>
        <a:xfrm>
          <a:off x="0" y="0"/>
          <a:ext cx="0" cy="0"/>
          <a:chOff x="0" y="0"/>
          <a:chExt cx="0" cy="0"/>
        </a:xfrm>
      </p:grpSpPr>
      <p:sp>
        <p:nvSpPr>
          <p:cNvPr id="90" name="Google Shape;90;p16"/>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What is important to know within BCSGA?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Shape 94"/>
        <p:cNvGrpSpPr/>
        <p:nvPr/>
      </p:nvGrpSpPr>
      <p:grpSpPr>
        <a:xfrm>
          <a:off x="0" y="0"/>
          <a:ext cx="0" cy="0"/>
          <a:chOff x="0" y="0"/>
          <a:chExt cx="0" cy="0"/>
        </a:xfrm>
      </p:grpSpPr>
      <p:pic>
        <p:nvPicPr>
          <p:cNvPr id="95" name="Google Shape;95;p17"/>
          <p:cNvPicPr preferRelativeResize="0"/>
          <p:nvPr/>
        </p:nvPicPr>
        <p:blipFill>
          <a:blip r:embed="rId3">
            <a:alphaModFix/>
          </a:blip>
          <a:stretch>
            <a:fillRect/>
          </a:stretch>
        </p:blipFill>
        <p:spPr>
          <a:xfrm>
            <a:off x="2444700" y="162737"/>
            <a:ext cx="4254600" cy="4818038"/>
          </a:xfrm>
          <a:prstGeom prst="rect">
            <a:avLst/>
          </a:prstGeom>
          <a:noFill/>
          <a:ln>
            <a:noFill/>
          </a:ln>
        </p:spPr>
      </p:pic>
      <p:pic>
        <p:nvPicPr>
          <p:cNvPr id="96" name="Google Shape;96;p17" descr="Piece of duct tape sticking a note to the slide"/>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97" name="Google Shape;97;p17"/>
          <p:cNvSpPr txBox="1"/>
          <p:nvPr/>
        </p:nvSpPr>
        <p:spPr>
          <a:xfrm>
            <a:off x="2617500" y="1032038"/>
            <a:ext cx="3909000" cy="762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chemeClr val="lt2"/>
                </a:solidFill>
                <a:latin typeface="Raleway"/>
                <a:ea typeface="Raleway"/>
                <a:cs typeface="Raleway"/>
                <a:sym typeface="Raleway"/>
              </a:rPr>
              <a:t>Important to Know:</a:t>
            </a:r>
            <a:endParaRPr sz="3000" b="1">
              <a:solidFill>
                <a:schemeClr val="lt2"/>
              </a:solidFill>
              <a:latin typeface="Raleway"/>
              <a:ea typeface="Raleway"/>
              <a:cs typeface="Raleway"/>
              <a:sym typeface="Raleway"/>
            </a:endParaRPr>
          </a:p>
        </p:txBody>
      </p:sp>
      <p:sp>
        <p:nvSpPr>
          <p:cNvPr id="98" name="Google Shape;98;p17"/>
          <p:cNvSpPr txBox="1">
            <a:spLocks noGrp="1"/>
          </p:cNvSpPr>
          <p:nvPr>
            <p:ph type="body" idx="4294967295"/>
          </p:nvPr>
        </p:nvSpPr>
        <p:spPr>
          <a:xfrm>
            <a:off x="2855550" y="1897053"/>
            <a:ext cx="3432900" cy="134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Font typeface="Raleway"/>
              <a:buChar char="➔"/>
            </a:pPr>
            <a:r>
              <a:rPr lang="en" b="1">
                <a:latin typeface="Raleway"/>
                <a:ea typeface="Raleway"/>
                <a:cs typeface="Raleway"/>
                <a:sym typeface="Raleway"/>
              </a:rPr>
              <a:t>COBRA</a:t>
            </a:r>
            <a:endParaRPr b="1">
              <a:latin typeface="Raleway"/>
              <a:ea typeface="Raleway"/>
              <a:cs typeface="Raleway"/>
              <a:sym typeface="Raleway"/>
            </a:endParaRPr>
          </a:p>
          <a:p>
            <a:pPr marL="457200" lvl="0" indent="-342900" algn="l" rtl="0">
              <a:spcBef>
                <a:spcPts val="1000"/>
              </a:spcBef>
              <a:spcAft>
                <a:spcPts val="0"/>
              </a:spcAft>
              <a:buClr>
                <a:schemeClr val="dk1"/>
              </a:buClr>
              <a:buSzPts val="1800"/>
              <a:buFont typeface="Raleway"/>
              <a:buChar char="➔"/>
            </a:pPr>
            <a:r>
              <a:rPr lang="en" b="1">
                <a:latin typeface="Raleway"/>
                <a:ea typeface="Raleway"/>
                <a:cs typeface="Raleway"/>
                <a:sym typeface="Raleway"/>
              </a:rPr>
              <a:t>Robert’s Rules of Order</a:t>
            </a:r>
            <a:endParaRPr b="1">
              <a:latin typeface="Raleway"/>
              <a:ea typeface="Raleway"/>
              <a:cs typeface="Raleway"/>
              <a:sym typeface="Raleway"/>
            </a:endParaRPr>
          </a:p>
          <a:p>
            <a:pPr marL="457200" lvl="0" indent="-342900" algn="l" rtl="0">
              <a:spcBef>
                <a:spcPts val="1000"/>
              </a:spcBef>
              <a:spcAft>
                <a:spcPts val="1000"/>
              </a:spcAft>
              <a:buClr>
                <a:schemeClr val="dk1"/>
              </a:buClr>
              <a:buSzPts val="1800"/>
              <a:buFont typeface="Raleway"/>
              <a:buChar char="➔"/>
            </a:pPr>
            <a:r>
              <a:rPr lang="en" b="1">
                <a:latin typeface="Raleway"/>
                <a:ea typeface="Raleway"/>
                <a:cs typeface="Raleway"/>
                <a:sym typeface="Raleway"/>
              </a:rPr>
              <a:t>Brown Act</a:t>
            </a:r>
            <a:endParaRPr b="1">
              <a:latin typeface="Raleway"/>
              <a:ea typeface="Raleway"/>
              <a:cs typeface="Raleway"/>
              <a:sym typeface="Ralewa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CC0000"/>
                </a:solidFill>
              </a:rPr>
              <a:t>COBRA</a:t>
            </a:r>
            <a:endParaRPr>
              <a:solidFill>
                <a:srgbClr val="CC0000"/>
              </a:solidFill>
            </a:endParaRPr>
          </a:p>
        </p:txBody>
      </p:sp>
      <p:sp>
        <p:nvSpPr>
          <p:cNvPr id="104" name="Google Shape;104;p18"/>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What is it?</a:t>
            </a:r>
            <a:endParaRPr/>
          </a:p>
        </p:txBody>
      </p:sp>
      <p:sp>
        <p:nvSpPr>
          <p:cNvPr id="105" name="Google Shape;105;p18"/>
          <p:cNvSpPr txBox="1">
            <a:spLocks noGrp="1"/>
          </p:cNvSpPr>
          <p:nvPr>
            <p:ph type="body" idx="2"/>
          </p:nvPr>
        </p:nvSpPr>
        <p:spPr>
          <a:xfrm>
            <a:off x="4939500" y="724200"/>
            <a:ext cx="3837000" cy="3695100"/>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1600"/>
              </a:spcAft>
              <a:buNone/>
            </a:pPr>
            <a:r>
              <a:rPr lang="en" b="1">
                <a:solidFill>
                  <a:srgbClr val="000000"/>
                </a:solidFill>
                <a:latin typeface="Raleway"/>
                <a:ea typeface="Raleway"/>
                <a:cs typeface="Raleway"/>
                <a:sym typeface="Raleway"/>
              </a:rPr>
              <a:t>The purpose of the Codes of the Bakersfield Renegade Association (COBRA) is to provide a single, well-organized document that encloses all the established bylaws, codes, protocols, procedures, agreements, etc. of the Bakersfield College Student Government Associated (BCSGA) at Bakersfield College (BC) in Bakersfield, California.</a:t>
            </a:r>
            <a:endParaRPr b="1">
              <a:solidFill>
                <a:srgbClr val="000000"/>
              </a:solidFill>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Robert’s Rules of Order</a:t>
            </a:r>
            <a:endParaRPr>
              <a:solidFill>
                <a:srgbClr val="CC0000"/>
              </a:solidFill>
            </a:endParaRPr>
          </a:p>
        </p:txBody>
      </p:sp>
      <p:sp>
        <p:nvSpPr>
          <p:cNvPr id="111" name="Google Shape;111;p1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What is it?</a:t>
            </a:r>
            <a:endParaRPr/>
          </a:p>
        </p:txBody>
      </p:sp>
      <p:sp>
        <p:nvSpPr>
          <p:cNvPr id="112" name="Google Shape;112;p1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sz="2400" b="1">
                <a:solidFill>
                  <a:srgbClr val="222222"/>
                </a:solidFill>
                <a:latin typeface="Roboto"/>
                <a:ea typeface="Roboto"/>
                <a:cs typeface="Roboto"/>
                <a:sym typeface="Roboto"/>
              </a:rPr>
              <a:t>Robert's Rules of Order</a:t>
            </a:r>
            <a:r>
              <a:rPr lang="en" sz="2400">
                <a:solidFill>
                  <a:srgbClr val="222222"/>
                </a:solidFill>
                <a:latin typeface="Roboto"/>
                <a:ea typeface="Roboto"/>
                <a:cs typeface="Roboto"/>
                <a:sym typeface="Roboto"/>
              </a:rPr>
              <a:t> is the standard set of </a:t>
            </a:r>
            <a:r>
              <a:rPr lang="en" sz="2400" b="1">
                <a:solidFill>
                  <a:srgbClr val="222222"/>
                </a:solidFill>
                <a:latin typeface="Roboto"/>
                <a:ea typeface="Roboto"/>
                <a:cs typeface="Roboto"/>
                <a:sym typeface="Roboto"/>
              </a:rPr>
              <a:t>rules</a:t>
            </a:r>
            <a:r>
              <a:rPr lang="en" sz="2400">
                <a:solidFill>
                  <a:srgbClr val="222222"/>
                </a:solidFill>
                <a:latin typeface="Roboto"/>
                <a:ea typeface="Roboto"/>
                <a:cs typeface="Roboto"/>
                <a:sym typeface="Roboto"/>
              </a:rPr>
              <a:t> first published in 1876 by Henry M. </a:t>
            </a:r>
            <a:r>
              <a:rPr lang="en" sz="2400" b="1">
                <a:solidFill>
                  <a:srgbClr val="222222"/>
                </a:solidFill>
                <a:latin typeface="Roboto"/>
                <a:ea typeface="Roboto"/>
                <a:cs typeface="Roboto"/>
                <a:sym typeface="Roboto"/>
              </a:rPr>
              <a:t>Robert</a:t>
            </a:r>
            <a:r>
              <a:rPr lang="en" sz="2400">
                <a:solidFill>
                  <a:srgbClr val="222222"/>
                </a:solidFill>
                <a:latin typeface="Roboto"/>
                <a:ea typeface="Roboto"/>
                <a:cs typeface="Roboto"/>
                <a:sym typeface="Roboto"/>
              </a:rPr>
              <a:t> to run orderly meetings with maximum fairness to all members. </a:t>
            </a:r>
            <a:endParaRPr sz="240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Brown Act</a:t>
            </a:r>
            <a:endParaRPr>
              <a:solidFill>
                <a:srgbClr val="CC0000"/>
              </a:solidFill>
            </a:endParaRPr>
          </a:p>
        </p:txBody>
      </p:sp>
      <p:sp>
        <p:nvSpPr>
          <p:cNvPr id="118" name="Google Shape;118;p20"/>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What is it?</a:t>
            </a:r>
            <a:endParaRPr/>
          </a:p>
        </p:txBody>
      </p:sp>
      <p:sp>
        <p:nvSpPr>
          <p:cNvPr id="119" name="Google Shape;119;p2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sz="2400" b="1">
                <a:solidFill>
                  <a:srgbClr val="222222"/>
                </a:solidFill>
                <a:latin typeface="Raleway"/>
                <a:ea typeface="Raleway"/>
                <a:cs typeface="Raleway"/>
                <a:sym typeface="Raleway"/>
              </a:rPr>
              <a:t>The Ralph M. Brown Act (referred to as the “Brown Act”) is intended to provide public access to meetings of California local government agencies.</a:t>
            </a:r>
            <a:endParaRPr sz="2400" b="1">
              <a:solidFill>
                <a:srgbClr val="000000"/>
              </a:solidFill>
              <a:latin typeface="Raleway"/>
              <a:ea typeface="Raleway"/>
              <a:cs typeface="Raleway"/>
              <a:sym typeface="Ralewa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QUESTIONS?</a:t>
            </a:r>
            <a:endParaRPr/>
          </a:p>
        </p:txBody>
      </p:sp>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483</Words>
  <Application>Microsoft Office PowerPoint</Application>
  <PresentationFormat>On-screen Show (16:9)</PresentationFormat>
  <Paragraphs>57</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Roboto Medium</vt:lpstr>
      <vt:lpstr>Roboto</vt:lpstr>
      <vt:lpstr>Roboto Thin</vt:lpstr>
      <vt:lpstr>Raleway</vt:lpstr>
      <vt:lpstr>Lato</vt:lpstr>
      <vt:lpstr>Swiss</vt:lpstr>
      <vt:lpstr>Welcome to  BCSGA</vt:lpstr>
      <vt:lpstr>What is BCSGA?</vt:lpstr>
      <vt:lpstr>PowerPoint Presentation</vt:lpstr>
      <vt:lpstr>What is important to know within BCSGA?</vt:lpstr>
      <vt:lpstr>PowerPoint Presentation</vt:lpstr>
      <vt:lpstr>COBRA</vt:lpstr>
      <vt:lpstr>Robert’s Rules of Order</vt:lpstr>
      <vt:lpstr>Brown Act</vt:lpstr>
      <vt:lpstr>QUESTIONS?</vt:lpstr>
      <vt:lpstr>Point System!</vt:lpstr>
      <vt:lpstr>PowerPoint Presentation</vt:lpstr>
      <vt:lpstr>Where does each position in BCSGA go?</vt:lpstr>
      <vt:lpstr>Executive Board</vt:lpstr>
      <vt:lpstr>Legislative Board</vt:lpstr>
      <vt:lpstr>Judicial Board</vt:lpstr>
      <vt:lpstr>Student Senate of California Community Colleges (SSCCC)</vt:lpstr>
      <vt:lpstr>Student Senate of California Community Colleges (SSCCC)</vt:lpstr>
      <vt:lpstr>MAP OF SSCCC REGIONS </vt:lpstr>
      <vt:lpstr>Student Senate of California Community Colleges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BCSGA</dc:title>
  <dc:creator>BCSGA President</dc:creator>
  <cp:lastModifiedBy>BCSGA President</cp:lastModifiedBy>
  <cp:revision>1</cp:revision>
  <dcterms:modified xsi:type="dcterms:W3CDTF">2019-06-27T21:57:45Z</dcterms:modified>
</cp:coreProperties>
</file>