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IBM Plex Sans"/>
      <p:regular r:id="rId16"/>
      <p:bold r:id="rId17"/>
      <p:italic r:id="rId18"/>
      <p:boldItalic r:id="rId19"/>
    </p:embeddedFont>
    <p:embeddedFont>
      <p:font typeface="IBM Plex Sans Light"/>
      <p:regular r:id="rId20"/>
      <p:bold r:id="rId21"/>
      <p:italic r:id="rId22"/>
      <p:boldItalic r:id="rId23"/>
    </p:embeddedFont>
    <p:embeddedFont>
      <p:font typeface="IBM Plex Serif SemiBold"/>
      <p:regular r:id="rId24"/>
      <p:bold r:id="rId25"/>
      <p:italic r:id="rId26"/>
      <p:boldItalic r:id="rId27"/>
    </p:embeddedFont>
    <p:embeddedFont>
      <p:font typeface="IBM Plex Serif"/>
      <p:regular r:id="rId28"/>
      <p:bold r:id="rId29"/>
      <p:italic r:id="rId30"/>
      <p:boldItalic r:id="rId31"/>
    </p:embeddedFont>
    <p:embeddedFont>
      <p:font typeface="Lato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regular.fntdata"/><Relationship Id="rId22" Type="http://schemas.openxmlformats.org/officeDocument/2006/relationships/font" Target="fonts/IBMPlexSansLight-italic.fntdata"/><Relationship Id="rId21" Type="http://schemas.openxmlformats.org/officeDocument/2006/relationships/font" Target="fonts/IBMPlexSansLight-bold.fntdata"/><Relationship Id="rId24" Type="http://schemas.openxmlformats.org/officeDocument/2006/relationships/font" Target="fonts/IBMPlexSerifSemiBold-regular.fntdata"/><Relationship Id="rId23" Type="http://schemas.openxmlformats.org/officeDocument/2006/relationships/font" Target="fonts/IBMPlexSa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erifSemiBold-italic.fntdata"/><Relationship Id="rId25" Type="http://schemas.openxmlformats.org/officeDocument/2006/relationships/font" Target="fonts/IBMPlexSerifSemiBold-bold.fntdata"/><Relationship Id="rId28" Type="http://schemas.openxmlformats.org/officeDocument/2006/relationships/font" Target="fonts/IBMPlexSerif-regular.fntdata"/><Relationship Id="rId27" Type="http://schemas.openxmlformats.org/officeDocument/2006/relationships/font" Target="fonts/IBMPlexSerif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BMPlexSerif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erif-boldItalic.fntdata"/><Relationship Id="rId30" Type="http://schemas.openxmlformats.org/officeDocument/2006/relationships/font" Target="fonts/IBMPlexSerif-italic.fntdata"/><Relationship Id="rId11" Type="http://schemas.openxmlformats.org/officeDocument/2006/relationships/slide" Target="slides/slide6.xml"/><Relationship Id="rId33" Type="http://schemas.openxmlformats.org/officeDocument/2006/relationships/font" Target="fonts/LatoLight-bold.fntdata"/><Relationship Id="rId10" Type="http://schemas.openxmlformats.org/officeDocument/2006/relationships/slide" Target="slides/slide5.xml"/><Relationship Id="rId32" Type="http://schemas.openxmlformats.org/officeDocument/2006/relationships/font" Target="fonts/LatoLight-regular.fntdata"/><Relationship Id="rId13" Type="http://schemas.openxmlformats.org/officeDocument/2006/relationships/slide" Target="slides/slide8.xml"/><Relationship Id="rId35" Type="http://schemas.openxmlformats.org/officeDocument/2006/relationships/font" Target="fonts/Lato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LatoLight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IBMPlexSans-bold.fntdata"/><Relationship Id="rId16" Type="http://schemas.openxmlformats.org/officeDocument/2006/relationships/font" Target="fonts/IBMPlexSans-regular.fntdata"/><Relationship Id="rId19" Type="http://schemas.openxmlformats.org/officeDocument/2006/relationships/font" Target="fonts/IBMPlexSans-boldItalic.fntdata"/><Relationship Id="rId18" Type="http://schemas.openxmlformats.org/officeDocument/2006/relationships/font" Target="fonts/IBMPlex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from the co-chairs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4fdf916d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54fdf916d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d732b18dd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ed732b18dd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ed732b18dd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ed732b18d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 our work focuses on SLOs, but a lot of work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d732b18dd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d732b18d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d732b18dd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d732b18dd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d732b18dd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d732b18dd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d732b18dd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d732b18dd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d732b18dd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d732b18d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d732b18dd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d732b18dd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391536" y="0"/>
            <a:ext cx="2459469" cy="5143500"/>
            <a:chOff x="1511923" y="0"/>
            <a:chExt cx="2459469" cy="5143500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14" name="Google Shape;14;p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17" name="Google Shape;17;p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9" name="Google Shape;19;p2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20" name="Google Shape;20;p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3886187" y="-6575"/>
              <a:ext cx="5936050" cy="5153775"/>
            </a:xfrm>
            <a:custGeom>
              <a:rect b="b" l="l" r="r" t="t"/>
              <a:pathLst>
                <a:path extrusionOk="0" h="206151" w="237442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  <a:reflection blurRad="0" dir="5400000" dist="38100" endA="0" endPos="30000" fadeDir="5400012" kx="0" rotWithShape="0" algn="bl" stPos="0" sy="-100000" ky="0"/>
            </a:effectLst>
          </p:spPr>
        </p:sp>
      </p:grpSp>
      <p:sp>
        <p:nvSpPr>
          <p:cNvPr id="22" name="Google Shape;22;p2"/>
          <p:cNvSpPr txBox="1"/>
          <p:nvPr>
            <p:ph type="ctrTitle"/>
          </p:nvPr>
        </p:nvSpPr>
        <p:spPr>
          <a:xfrm>
            <a:off x="685800" y="660050"/>
            <a:ext cx="4494300" cy="2265300"/>
          </a:xfrm>
          <a:prstGeom prst="rect">
            <a:avLst/>
          </a:prstGeom>
          <a:effectLst>
            <a:outerShdw blurRad="85725" rotWithShape="0" algn="bl" dir="5400000" dist="28575">
              <a:schemeClr val="accent6">
                <a:alpha val="2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1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49" name="Google Shape;149;p11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52" name="Google Shape;152;p11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55" name="Google Shape;155;p11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57" name="Google Shape;157;p11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58" name="Google Shape;158;p11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60" name="Google Shape;160;p1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>
  <p:cSld name="BLANK_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2"/>
          <p:cNvGrpSpPr/>
          <p:nvPr/>
        </p:nvGrpSpPr>
        <p:grpSpPr>
          <a:xfrm>
            <a:off x="4098548" y="0"/>
            <a:ext cx="2459469" cy="5143500"/>
            <a:chOff x="1511923" y="0"/>
            <a:chExt cx="2459469" cy="5143500"/>
          </a:xfrm>
        </p:grpSpPr>
        <p:sp>
          <p:nvSpPr>
            <p:cNvPr id="163" name="Google Shape;163;p12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2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2"/>
          <p:cNvGrpSpPr/>
          <p:nvPr/>
        </p:nvGrpSpPr>
        <p:grpSpPr>
          <a:xfrm>
            <a:off x="3647498" y="0"/>
            <a:ext cx="2326044" cy="5143500"/>
            <a:chOff x="1060873" y="0"/>
            <a:chExt cx="2326044" cy="5143500"/>
          </a:xfrm>
        </p:grpSpPr>
        <p:sp>
          <p:nvSpPr>
            <p:cNvPr id="166" name="Google Shape;166;p12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169" name="Google Shape;169;p12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71" name="Google Shape;171;p12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172" name="Google Shape;172;p12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-2586625" y="-6575"/>
              <a:ext cx="4640050" cy="5153775"/>
            </a:xfrm>
            <a:custGeom>
              <a:rect b="b" l="l" r="r" t="t"/>
              <a:pathLst>
                <a:path extrusionOk="0" h="206151" w="185602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74" name="Google Shape;174;p12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1400" scaled="0"/>
        </a:gra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>
            <a:off x="598623" y="-887"/>
            <a:ext cx="2383269" cy="5143500"/>
            <a:chOff x="1511923" y="0"/>
            <a:chExt cx="2383269" cy="5143500"/>
          </a:xfrm>
        </p:grpSpPr>
        <p:sp>
          <p:nvSpPr>
            <p:cNvPr id="177" name="Google Shape;177;p13"/>
            <p:cNvSpPr/>
            <p:nvPr/>
          </p:nvSpPr>
          <p:spPr>
            <a:xfrm flipH="1">
              <a:off x="17915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33000">
                  <a:srgbClr val="404754"/>
                </a:gs>
                <a:gs pos="100000">
                  <a:srgbClr val="26282D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" name="Google Shape;179;p13"/>
          <p:cNvGrpSpPr/>
          <p:nvPr/>
        </p:nvGrpSpPr>
        <p:grpSpPr>
          <a:xfrm>
            <a:off x="376173" y="-887"/>
            <a:ext cx="2326044" cy="5143500"/>
            <a:chOff x="1060873" y="0"/>
            <a:chExt cx="2326044" cy="5143500"/>
          </a:xfrm>
        </p:grpSpPr>
        <p:sp>
          <p:nvSpPr>
            <p:cNvPr id="180" name="Google Shape;180;p1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6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0" y="-887"/>
            <a:ext cx="2381917" cy="5144925"/>
            <a:chOff x="456100" y="0"/>
            <a:chExt cx="2381917" cy="5144925"/>
          </a:xfrm>
        </p:grpSpPr>
        <p:sp>
          <p:nvSpPr>
            <p:cNvPr id="183" name="Google Shape;183;p13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3700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  <a:effectLst>
              <a:outerShdw blurRad="314325" rotWithShape="0" algn="bl">
                <a:schemeClr val="dk1">
                  <a:alpha val="71000"/>
                </a:schemeClr>
              </a:outerShdw>
            </a:effectLst>
          </p:spPr>
        </p:sp>
      </p:grpSp>
      <p:grpSp>
        <p:nvGrpSpPr>
          <p:cNvPr id="185" name="Google Shape;185;p13"/>
          <p:cNvGrpSpPr/>
          <p:nvPr/>
        </p:nvGrpSpPr>
        <p:grpSpPr>
          <a:xfrm>
            <a:off x="0" y="-887"/>
            <a:ext cx="2132442" cy="5145275"/>
            <a:chOff x="227500" y="0"/>
            <a:chExt cx="2132442" cy="5145275"/>
          </a:xfrm>
        </p:grpSpPr>
        <p:sp>
          <p:nvSpPr>
            <p:cNvPr id="186" name="Google Shape;186;p1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200038" scaled="0"/>
            </a:gra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88" name="Google Shape;188;p13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1" name="Google Shape;19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rgbClr val="5A667B"/>
            </a:gs>
            <a:gs pos="100000">
              <a:srgbClr val="26282D"/>
            </a:gs>
          </a:gsLst>
          <a:lin ang="10800025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1512573" y="0"/>
            <a:ext cx="2383269" cy="5143500"/>
            <a:chOff x="1511923" y="0"/>
            <a:chExt cx="2383269" cy="5143500"/>
          </a:xfrm>
        </p:grpSpPr>
        <p:sp>
          <p:nvSpPr>
            <p:cNvPr id="25" name="Google Shape;25;p3"/>
            <p:cNvSpPr/>
            <p:nvPr/>
          </p:nvSpPr>
          <p:spPr>
            <a:xfrm flipH="1">
              <a:off x="17915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rgbClr val="000000"/>
                </a:gs>
                <a:gs pos="13000">
                  <a:srgbClr val="000000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1061523" y="0"/>
            <a:ext cx="2326044" cy="5143500"/>
            <a:chOff x="1060873" y="0"/>
            <a:chExt cx="2326044" cy="5143500"/>
          </a:xfrm>
        </p:grpSpPr>
        <p:sp>
          <p:nvSpPr>
            <p:cNvPr id="28" name="Google Shape;28;p3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rgbClr val="5A667B"/>
                </a:gs>
                <a:gs pos="100000">
                  <a:srgbClr val="26282D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72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-650"/>
            <a:ext cx="2914867" cy="5145500"/>
            <a:chOff x="-650" y="-650"/>
            <a:chExt cx="2914867" cy="5145500"/>
          </a:xfrm>
        </p:grpSpPr>
        <p:sp>
          <p:nvSpPr>
            <p:cNvPr id="31" name="Google Shape;31;p3"/>
            <p:cNvSpPr/>
            <p:nvPr/>
          </p:nvSpPr>
          <p:spPr>
            <a:xfrm flipH="1">
              <a:off x="8106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74000"/>
                </a:schemeClr>
              </a:outerShdw>
            </a:effectLst>
          </p:spPr>
        </p:sp>
      </p:grpSp>
      <p:grpSp>
        <p:nvGrpSpPr>
          <p:cNvPr id="33" name="Google Shape;33;p3"/>
          <p:cNvGrpSpPr/>
          <p:nvPr/>
        </p:nvGrpSpPr>
        <p:grpSpPr>
          <a:xfrm>
            <a:off x="0" y="0"/>
            <a:ext cx="2360592" cy="5145650"/>
            <a:chOff x="-650" y="0"/>
            <a:chExt cx="2360592" cy="5145650"/>
          </a:xfrm>
        </p:grpSpPr>
        <p:sp>
          <p:nvSpPr>
            <p:cNvPr id="34" name="Google Shape;34;p3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650" y="0"/>
              <a:ext cx="2054075" cy="5145650"/>
            </a:xfrm>
            <a:custGeom>
              <a:rect b="b" l="l" r="r" t="t"/>
              <a:pathLst>
                <a:path extrusionOk="0" h="205826" w="82163">
                  <a:moveTo>
                    <a:pt x="0" y="205743"/>
                  </a:moveTo>
                  <a:lnTo>
                    <a:pt x="26" y="0"/>
                  </a:lnTo>
                  <a:lnTo>
                    <a:pt x="82163" y="0"/>
                  </a:lnTo>
                  <a:lnTo>
                    <a:pt x="42659" y="205826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36" name="Google Shape;36;p3"/>
          <p:cNvSpPr txBox="1"/>
          <p:nvPr>
            <p:ph type="ctrTitle"/>
          </p:nvPr>
        </p:nvSpPr>
        <p:spPr>
          <a:xfrm>
            <a:off x="2596600" y="2011738"/>
            <a:ext cx="5861700" cy="635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" type="subTitle"/>
          </p:nvPr>
        </p:nvSpPr>
        <p:spPr>
          <a:xfrm>
            <a:off x="2596600" y="2744165"/>
            <a:ext cx="5861700" cy="38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lt1"/>
            </a:gs>
            <a:gs pos="19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5391536" y="0"/>
            <a:ext cx="2459469" cy="5143500"/>
            <a:chOff x="1511923" y="0"/>
            <a:chExt cx="2459469" cy="5143500"/>
          </a:xfrm>
        </p:grpSpPr>
        <p:sp>
          <p:nvSpPr>
            <p:cNvPr id="40" name="Google Shape;40;p4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4940486" y="0"/>
            <a:ext cx="2326044" cy="5143500"/>
            <a:chOff x="1060873" y="0"/>
            <a:chExt cx="2326044" cy="5143500"/>
          </a:xfrm>
        </p:grpSpPr>
        <p:sp>
          <p:nvSpPr>
            <p:cNvPr id="43" name="Google Shape;43;p4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" name="Google Shape;45;p4"/>
          <p:cNvGrpSpPr/>
          <p:nvPr/>
        </p:nvGrpSpPr>
        <p:grpSpPr>
          <a:xfrm>
            <a:off x="3878963" y="-650"/>
            <a:ext cx="2838667" cy="5145500"/>
            <a:chOff x="-650" y="-650"/>
            <a:chExt cx="2838667" cy="5145500"/>
          </a:xfrm>
        </p:grpSpPr>
        <p:sp>
          <p:nvSpPr>
            <p:cNvPr id="46" name="Google Shape;46;p4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48" name="Google Shape;48;p4"/>
          <p:cNvGrpSpPr/>
          <p:nvPr/>
        </p:nvGrpSpPr>
        <p:grpSpPr>
          <a:xfrm>
            <a:off x="-6575" y="-6575"/>
            <a:ext cx="6246130" cy="5153775"/>
            <a:chOff x="-3886187" y="-6575"/>
            <a:chExt cx="6246130" cy="5153775"/>
          </a:xfrm>
        </p:grpSpPr>
        <p:sp>
          <p:nvSpPr>
            <p:cNvPr id="49" name="Google Shape;49;p4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-3886187" y="-6575"/>
              <a:ext cx="5936050" cy="5153775"/>
            </a:xfrm>
            <a:custGeom>
              <a:rect b="b" l="l" r="r" t="t"/>
              <a:pathLst>
                <a:path extrusionOk="0" h="206151" w="237442">
                  <a:moveTo>
                    <a:pt x="0" y="206151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98081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51" name="Google Shape;51;p4"/>
          <p:cNvSpPr txBox="1"/>
          <p:nvPr>
            <p:ph idx="1" type="body"/>
          </p:nvPr>
        </p:nvSpPr>
        <p:spPr>
          <a:xfrm>
            <a:off x="911750" y="643275"/>
            <a:ext cx="4130400" cy="38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Font typeface="IBM Plex Serif"/>
              <a:buChar char="▸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▹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■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●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SzPts val="3200"/>
              <a:buFont typeface="IBM Plex Serif"/>
              <a:buChar char="○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SzPts val="3200"/>
              <a:buFont typeface="IBM Plex Serif"/>
              <a:buChar char="■"/>
              <a:defRPr b="1" i="1" sz="3200"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/>
        </p:txBody>
      </p:sp>
      <p:sp>
        <p:nvSpPr>
          <p:cNvPr id="52" name="Google Shape;52;p4"/>
          <p:cNvSpPr txBox="1"/>
          <p:nvPr/>
        </p:nvSpPr>
        <p:spPr>
          <a:xfrm>
            <a:off x="297010" y="335022"/>
            <a:ext cx="674700" cy="65370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38100">
              <a:schemeClr val="accent6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rPr>
              <a:t>“</a:t>
            </a:r>
            <a:endParaRPr sz="7200">
              <a:solidFill>
                <a:schemeClr val="lt1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5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56" name="Google Shape;56;p5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" name="Google Shape;58;p5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59" name="Google Shape;59;p5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5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62" name="Google Shape;62;p5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64" name="Google Shape;64;p5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65" name="Google Shape;65;p5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67" name="Google Shape;67;p5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over color">
  <p:cSld name="TITLE_AND_BODY_1">
    <p:bg>
      <p:bgPr>
        <a:gradFill>
          <a:gsLst>
            <a:gs pos="0">
              <a:schemeClr val="lt1"/>
            </a:gs>
            <a:gs pos="18000">
              <a:schemeClr val="lt1"/>
            </a:gs>
            <a:gs pos="39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/>
          <p:nvPr/>
        </p:nvSpPr>
        <p:spPr>
          <a:xfrm flipH="1">
            <a:off x="4098548" y="0"/>
            <a:ext cx="2103600" cy="5143500"/>
          </a:xfrm>
          <a:prstGeom prst="parallelogram">
            <a:avLst>
              <a:gd fmla="val 46349" name="adj"/>
            </a:avLst>
          </a:prstGeom>
          <a:gradFill>
            <a:gsLst>
              <a:gs pos="0">
                <a:schemeClr val="lt1"/>
              </a:gs>
              <a:gs pos="7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3647498" y="0"/>
            <a:ext cx="2103600" cy="5143500"/>
          </a:xfrm>
          <a:prstGeom prst="parallelogram">
            <a:avLst>
              <a:gd fmla="val 46349" name="adj"/>
            </a:avLst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2585975" y="-650"/>
            <a:ext cx="2838667" cy="5145500"/>
            <a:chOff x="-650" y="-650"/>
            <a:chExt cx="2838667" cy="5145500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7344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650" y="-650"/>
              <a:ext cx="2492350" cy="5145500"/>
            </a:xfrm>
            <a:custGeom>
              <a:rect b="b" l="l" r="r" t="t"/>
              <a:pathLst>
                <a:path extrusionOk="0" h="205820" w="99694">
                  <a:moveTo>
                    <a:pt x="0" y="0"/>
                  </a:moveTo>
                  <a:lnTo>
                    <a:pt x="0" y="205820"/>
                  </a:lnTo>
                  <a:lnTo>
                    <a:pt x="99694" y="205820"/>
                  </a:lnTo>
                  <a:lnTo>
                    <a:pt x="601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76" name="Google Shape;76;p6"/>
          <p:cNvGrpSpPr/>
          <p:nvPr/>
        </p:nvGrpSpPr>
        <p:grpSpPr>
          <a:xfrm>
            <a:off x="0" y="-6575"/>
            <a:ext cx="4946567" cy="5153775"/>
            <a:chOff x="-2586625" y="-6575"/>
            <a:chExt cx="4946567" cy="5153775"/>
          </a:xfrm>
        </p:grpSpPr>
        <p:sp>
          <p:nvSpPr>
            <p:cNvPr id="77" name="Google Shape;77;p6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2586625" y="-6575"/>
              <a:ext cx="4640050" cy="5153775"/>
            </a:xfrm>
            <a:custGeom>
              <a:rect b="b" l="l" r="r" t="t"/>
              <a:pathLst>
                <a:path extrusionOk="0" h="206151" w="185602">
                  <a:moveTo>
                    <a:pt x="263" y="206151"/>
                  </a:moveTo>
                  <a:lnTo>
                    <a:pt x="0" y="0"/>
                  </a:lnTo>
                  <a:lnTo>
                    <a:pt x="185602" y="263"/>
                  </a:lnTo>
                  <a:lnTo>
                    <a:pt x="146098" y="206089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79" name="Google Shape;79;p6"/>
          <p:cNvSpPr txBox="1"/>
          <p:nvPr>
            <p:ph type="title"/>
          </p:nvPr>
        </p:nvSpPr>
        <p:spPr>
          <a:xfrm>
            <a:off x="509350" y="836000"/>
            <a:ext cx="3185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509350" y="1506350"/>
            <a:ext cx="31851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▸"/>
              <a:defRPr sz="2200"/>
            </a:lvl1pPr>
            <a:lvl2pPr indent="-368300" lvl="1" marL="914400" rtl="0">
              <a:spcBef>
                <a:spcPts val="600"/>
              </a:spcBef>
              <a:spcAft>
                <a:spcPts val="0"/>
              </a:spcAft>
              <a:buSzPts val="2200"/>
              <a:buChar char="▹"/>
              <a:defRPr sz="2200"/>
            </a:lvl2pPr>
            <a:lvl3pPr indent="-368300" lvl="2" marL="13716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6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600"/>
              </a:spcBef>
              <a:spcAft>
                <a:spcPts val="6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7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84" name="Google Shape;84;p7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7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87" name="Google Shape;87;p7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7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90" name="Google Shape;90;p7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92" name="Google Shape;92;p7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93" name="Google Shape;93;p7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95" name="Google Shape;95;p7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7"/>
          <p:cNvSpPr txBox="1"/>
          <p:nvPr>
            <p:ph idx="1" type="body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7" name="Google Shape;97;p7"/>
          <p:cNvSpPr txBox="1"/>
          <p:nvPr>
            <p:ph idx="2" type="body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98" name="Google Shape;98;p7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8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01" name="Google Shape;101;p8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8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04" name="Google Shape;104;p8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" name="Google Shape;106;p8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07" name="Google Shape;107;p8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09" name="Google Shape;109;p8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10" name="Google Shape;110;p8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12" name="Google Shape;112;p8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p8"/>
          <p:cNvSpPr txBox="1"/>
          <p:nvPr>
            <p:ph idx="1" type="body"/>
          </p:nvPr>
        </p:nvSpPr>
        <p:spPr>
          <a:xfrm>
            <a:off x="2976900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indent="-336550" lvl="1" marL="91440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indent="-336550" lvl="2" marL="13716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4" name="Google Shape;114;p8"/>
          <p:cNvSpPr txBox="1"/>
          <p:nvPr>
            <p:ph idx="2" type="body"/>
          </p:nvPr>
        </p:nvSpPr>
        <p:spPr>
          <a:xfrm>
            <a:off x="4857876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indent="-336550" lvl="1" marL="91440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indent="-336550" lvl="2" marL="13716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5" name="Google Shape;115;p8"/>
          <p:cNvSpPr txBox="1"/>
          <p:nvPr>
            <p:ph idx="3" type="body"/>
          </p:nvPr>
        </p:nvSpPr>
        <p:spPr>
          <a:xfrm>
            <a:off x="6738851" y="1506350"/>
            <a:ext cx="1702200" cy="29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▸"/>
              <a:defRPr sz="1700"/>
            </a:lvl1pPr>
            <a:lvl2pPr indent="-336550" lvl="1" marL="914400" rtl="0">
              <a:spcBef>
                <a:spcPts val="600"/>
              </a:spcBef>
              <a:spcAft>
                <a:spcPts val="0"/>
              </a:spcAft>
              <a:buSzPts val="1700"/>
              <a:buChar char="▹"/>
              <a:defRPr sz="1700"/>
            </a:lvl2pPr>
            <a:lvl3pPr indent="-336550" lvl="2" marL="13716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6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6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6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600"/>
              </a:spcBef>
              <a:spcAft>
                <a:spcPts val="6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6" name="Google Shape;116;p8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9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19" name="Google Shape;119;p9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9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22" name="Google Shape;122;p9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" name="Google Shape;124;p9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25" name="Google Shape;125;p9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27" name="Google Shape;127;p9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28" name="Google Shape;128;p9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30" name="Google Shape;130;p9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0"/>
          <p:cNvGrpSpPr/>
          <p:nvPr/>
        </p:nvGrpSpPr>
        <p:grpSpPr>
          <a:xfrm>
            <a:off x="598623" y="0"/>
            <a:ext cx="2459469" cy="5143500"/>
            <a:chOff x="1511923" y="0"/>
            <a:chExt cx="2459469" cy="5143500"/>
          </a:xfrm>
        </p:grpSpPr>
        <p:sp>
          <p:nvSpPr>
            <p:cNvPr id="134" name="Google Shape;134;p10"/>
            <p:cNvSpPr/>
            <p:nvPr/>
          </p:nvSpPr>
          <p:spPr>
            <a:xfrm flipH="1">
              <a:off x="1867792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5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2051991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 flipH="1">
              <a:off x="151192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" name="Google Shape;136;p10"/>
          <p:cNvGrpSpPr/>
          <p:nvPr/>
        </p:nvGrpSpPr>
        <p:grpSpPr>
          <a:xfrm>
            <a:off x="376173" y="0"/>
            <a:ext cx="2326044" cy="5143500"/>
            <a:chOff x="1060873" y="0"/>
            <a:chExt cx="2326044" cy="5143500"/>
          </a:xfrm>
        </p:grpSpPr>
        <p:sp>
          <p:nvSpPr>
            <p:cNvPr id="137" name="Google Shape;137;p10"/>
            <p:cNvSpPr/>
            <p:nvPr/>
          </p:nvSpPr>
          <p:spPr>
            <a:xfrm>
              <a:off x="1283317" y="0"/>
              <a:ext cx="2103600" cy="5143500"/>
            </a:xfrm>
            <a:prstGeom prst="parallelogram">
              <a:avLst>
                <a:gd fmla="val 75274" name="adj"/>
              </a:avLst>
            </a:prstGeom>
            <a:gradFill>
              <a:gsLst>
                <a:gs pos="0">
                  <a:schemeClr val="dk1"/>
                </a:gs>
                <a:gs pos="13000">
                  <a:schemeClr val="dk1"/>
                </a:gs>
                <a:gs pos="56000">
                  <a:srgbClr val="27252C">
                    <a:alpha val="0"/>
                  </a:srgbClr>
                </a:gs>
                <a:gs pos="100000">
                  <a:srgbClr val="27252C">
                    <a:alpha val="0"/>
                  </a:srgbClr>
                </a:gs>
              </a:gsLst>
              <a:lin ang="108014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>
              <a:off x="1060873" y="0"/>
              <a:ext cx="2103600" cy="5143500"/>
            </a:xfrm>
            <a:prstGeom prst="parallelogram">
              <a:avLst>
                <a:gd fmla="val 46349" name="adj"/>
              </a:avLst>
            </a:prstGeom>
            <a:gradFill>
              <a:gsLst>
                <a:gs pos="0">
                  <a:schemeClr val="lt1"/>
                </a:gs>
                <a:gs pos="47000">
                  <a:schemeClr val="lt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214313" rotWithShape="0" algn="bl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" name="Google Shape;139;p10"/>
          <p:cNvGrpSpPr/>
          <p:nvPr/>
        </p:nvGrpSpPr>
        <p:grpSpPr>
          <a:xfrm>
            <a:off x="0" y="0"/>
            <a:ext cx="2305717" cy="5144925"/>
            <a:chOff x="456100" y="0"/>
            <a:chExt cx="2305717" cy="5144925"/>
          </a:xfrm>
        </p:grpSpPr>
        <p:sp>
          <p:nvSpPr>
            <p:cNvPr id="140" name="Google Shape;140;p10"/>
            <p:cNvSpPr/>
            <p:nvPr/>
          </p:nvSpPr>
          <p:spPr>
            <a:xfrm flipH="1">
              <a:off x="658217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456100" y="0"/>
              <a:ext cx="2035600" cy="5144925"/>
            </a:xfrm>
            <a:custGeom>
              <a:rect b="b" l="l" r="r" t="t"/>
              <a:pathLst>
                <a:path extrusionOk="0" h="205797" w="81424">
                  <a:moveTo>
                    <a:pt x="72" y="0"/>
                  </a:moveTo>
                  <a:lnTo>
                    <a:pt x="0" y="205797"/>
                  </a:lnTo>
                  <a:lnTo>
                    <a:pt x="81424" y="205794"/>
                  </a:lnTo>
                  <a:lnTo>
                    <a:pt x="419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314325" rotWithShape="0" algn="bl">
                <a:schemeClr val="dk1">
                  <a:alpha val="50000"/>
                </a:schemeClr>
              </a:outerShdw>
            </a:effectLst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0" y="0"/>
            <a:ext cx="2132442" cy="5145275"/>
            <a:chOff x="227500" y="0"/>
            <a:chExt cx="2132442" cy="5145275"/>
          </a:xfrm>
        </p:grpSpPr>
        <p:sp>
          <p:nvSpPr>
            <p:cNvPr id="143" name="Google Shape;143;p10"/>
            <p:cNvSpPr/>
            <p:nvPr/>
          </p:nvSpPr>
          <p:spPr>
            <a:xfrm>
              <a:off x="256342" y="0"/>
              <a:ext cx="2103600" cy="5143500"/>
            </a:xfrm>
            <a:prstGeom prst="parallelogram">
              <a:avLst>
                <a:gd fmla="val 75274" name="adj"/>
              </a:avLst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>
              <a:off x="227500" y="0"/>
              <a:ext cx="1825925" cy="5145275"/>
            </a:xfrm>
            <a:custGeom>
              <a:rect b="b" l="l" r="r" t="t"/>
              <a:pathLst>
                <a:path extrusionOk="0" h="205811" w="73037">
                  <a:moveTo>
                    <a:pt x="0" y="205797"/>
                  </a:moveTo>
                  <a:lnTo>
                    <a:pt x="44" y="0"/>
                  </a:lnTo>
                  <a:lnTo>
                    <a:pt x="73037" y="0"/>
                  </a:lnTo>
                  <a:lnTo>
                    <a:pt x="33572" y="20581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>
              <a:outerShdw blurRad="314325" rotWithShape="0" algn="bl">
                <a:schemeClr val="accent6">
                  <a:alpha val="50000"/>
                </a:schemeClr>
              </a:outerShdw>
            </a:effectLst>
          </p:spPr>
        </p:sp>
      </p:grpSp>
      <p:sp>
        <p:nvSpPr>
          <p:cNvPr id="145" name="Google Shape;145;p10"/>
          <p:cNvSpPr txBox="1"/>
          <p:nvPr>
            <p:ph idx="1" type="body"/>
          </p:nvPr>
        </p:nvSpPr>
        <p:spPr>
          <a:xfrm>
            <a:off x="2976900" y="4406300"/>
            <a:ext cx="57099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6" name="Google Shape;146;p10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chemeClr val="lt2"/>
            </a:gs>
            <a:gs pos="100000">
              <a:schemeClr val="lt2"/>
            </a:gs>
          </a:gsLst>
          <a:lin ang="10800025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erif"/>
              <a:buNone/>
              <a:defRPr b="1" sz="28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▸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BM Plex Sans Light"/>
              <a:buChar char="▹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81000" lvl="5" marL="2743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6pPr>
            <a:lvl7pPr indent="-381000" lvl="6" marL="32004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●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7pPr>
            <a:lvl8pPr indent="-381000" lvl="7" marL="36576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BM Plex Sans Light"/>
              <a:buChar char="○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8pPr>
            <a:lvl9pPr indent="-381000" lvl="8" marL="41148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400"/>
              <a:buFont typeface="IBM Plex Sans Light"/>
              <a:buChar char="■"/>
              <a:defRPr sz="24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28600" y="4718604"/>
            <a:ext cx="3699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buNone/>
              <a:defRPr b="1">
                <a:solidFill>
                  <a:schemeClr val="lt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ommittees.kccd.edu/sites/committees.kccd.edu/files/AC%205-9-22%20Updated%20Assessment%20Committee%20Handbook.pdf" TargetMode="External"/><Relationship Id="rId4" Type="http://schemas.openxmlformats.org/officeDocument/2006/relationships/hyperlink" Target="https://www.lbcc.edu/post/differences-between-slos-objectiv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>
            <p:ph type="ctrTitle"/>
          </p:nvPr>
        </p:nvSpPr>
        <p:spPr>
          <a:xfrm>
            <a:off x="379075" y="660050"/>
            <a:ext cx="5220900" cy="22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Learning Outcomes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379075" y="2925350"/>
            <a:ext cx="379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Assessment Committee</a:t>
            </a:r>
            <a:endParaRPr sz="1800">
              <a:solidFill>
                <a:schemeClr val="lt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Fall 2022</a:t>
            </a:r>
            <a:endParaRPr sz="1800">
              <a:solidFill>
                <a:schemeClr val="lt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>
            <p:ph type="title"/>
          </p:nvPr>
        </p:nvSpPr>
        <p:spPr>
          <a:xfrm>
            <a:off x="466275" y="1680000"/>
            <a:ext cx="3185100" cy="178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We’re going to play a Kahoot now!</a:t>
            </a:r>
            <a:endParaRPr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433600" y="2866325"/>
            <a:ext cx="3185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Our committee is in charge of all things </a:t>
            </a:r>
            <a:r>
              <a:rPr lang="en" sz="3300" u="sng"/>
              <a:t>learning outcome</a:t>
            </a:r>
            <a:r>
              <a:rPr lang="en" sz="3300"/>
              <a:t>!</a:t>
            </a:r>
            <a:endParaRPr sz="3300"/>
          </a:p>
        </p:txBody>
      </p:sp>
      <p:sp>
        <p:nvSpPr>
          <p:cNvPr id="204" name="Google Shape;204;p16"/>
          <p:cNvSpPr txBox="1"/>
          <p:nvPr/>
        </p:nvSpPr>
        <p:spPr>
          <a:xfrm>
            <a:off x="396325" y="3317000"/>
            <a:ext cx="2894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A large part of our workload is reviewing new &amp; revised student learning outcomes</a:t>
            </a:r>
            <a:endParaRPr>
              <a:solidFill>
                <a:schemeClr val="lt2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outcomes at BC</a:t>
            </a:r>
            <a:endParaRPr/>
          </a:p>
        </p:txBody>
      </p:sp>
      <p:sp>
        <p:nvSpPr>
          <p:cNvPr id="210" name="Google Shape;210;p17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SLO = student learning outcome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PLO = p</a:t>
            </a:r>
            <a:r>
              <a:rPr lang="en"/>
              <a:t>rogram learning outcome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ILO = institutional learning outcomes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GELO = general education learning outcome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AUO = administrative learning outcome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title"/>
          </p:nvPr>
        </p:nvSpPr>
        <p:spPr>
          <a:xfrm>
            <a:off x="554800" y="2919350"/>
            <a:ext cx="3185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What makes a good SLO?</a:t>
            </a:r>
            <a:endParaRPr sz="4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learning outcomes...</a:t>
            </a:r>
            <a:endParaRPr/>
          </a:p>
        </p:txBody>
      </p:sp>
      <p:sp>
        <p:nvSpPr>
          <p:cNvPr id="221" name="Google Shape;221;p19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</a:t>
            </a:r>
            <a:r>
              <a:rPr lang="en"/>
              <a:t>re concise, measurable statements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Reflect what a student should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know</a:t>
            </a:r>
            <a:r>
              <a:rPr lang="en"/>
              <a:t>,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think</a:t>
            </a:r>
            <a:r>
              <a:rPr lang="en"/>
              <a:t>, or be able to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do</a:t>
            </a:r>
            <a:r>
              <a:rPr lang="en"/>
              <a:t> upon leaving the course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May involve knowledge (cognitive), skills (behavioral), or attitudes (affective) that provide evidence that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learning has occurred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>
            <p:ph idx="1" type="body"/>
          </p:nvPr>
        </p:nvSpPr>
        <p:spPr>
          <a:xfrm>
            <a:off x="6666700" y="2136400"/>
            <a:ext cx="2265300" cy="221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Outcomes are written using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higher order action verbs</a:t>
            </a:r>
            <a:r>
              <a:rPr lang="en"/>
              <a:t> from Bloom’s Taxonomy.</a:t>
            </a:r>
            <a:endParaRPr/>
          </a:p>
        </p:txBody>
      </p:sp>
      <p:pic>
        <p:nvPicPr>
          <p:cNvPr id="227" name="Google Shape;2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00" y="1540250"/>
            <a:ext cx="6264900" cy="35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SLOs vs. Objectives</a:t>
            </a:r>
            <a:endParaRPr/>
          </a:p>
        </p:txBody>
      </p:sp>
      <p:sp>
        <p:nvSpPr>
          <p:cNvPr id="233" name="Google Shape;233;p21"/>
          <p:cNvSpPr txBox="1"/>
          <p:nvPr>
            <p:ph idx="1" type="body"/>
          </p:nvPr>
        </p:nvSpPr>
        <p:spPr>
          <a:xfrm>
            <a:off x="2976900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SLOs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Measure the skill-set students should have when they leave the classroom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3-5 outcomes are sufficient to cover an entire course</a:t>
            </a:r>
            <a:endParaRPr/>
          </a:p>
        </p:txBody>
      </p:sp>
      <p:sp>
        <p:nvSpPr>
          <p:cNvPr id="234" name="Google Shape;234;p21"/>
          <p:cNvSpPr txBox="1"/>
          <p:nvPr>
            <p:ph idx="2" type="body"/>
          </p:nvPr>
        </p:nvSpPr>
        <p:spPr>
          <a:xfrm>
            <a:off x="5888031" y="1506350"/>
            <a:ext cx="2553000" cy="29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Objectives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Are the items that must be taught or covered in order to achieve the learning outcomes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Specify distinct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steps to reach a goal</a:t>
            </a:r>
            <a:r>
              <a:rPr lang="en"/>
              <a:t> (outcome)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Are the </a:t>
            </a: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means</a:t>
            </a:r>
            <a:r>
              <a:rPr lang="en"/>
              <a:t>, not the ends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/>
          <p:nvPr/>
        </p:nvSpPr>
        <p:spPr>
          <a:xfrm>
            <a:off x="2579775" y="701275"/>
            <a:ext cx="55683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An SLO</a:t>
            </a:r>
            <a:endParaRPr sz="18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3. Upon successful completion of the course, the student will be able to produce written work that reflects appropriate mastery of argument skills, writing process, and control of mechanics.</a:t>
            </a:r>
            <a:endParaRPr sz="1800">
              <a:solidFill>
                <a:schemeClr val="dk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2579775" y="2710000"/>
            <a:ext cx="4998000" cy="13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An objective</a:t>
            </a:r>
            <a:endParaRPr b="1" sz="18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Develop varied and flexible strategies for generating, drafting, and revising essays. 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/>
          <p:nvPr>
            <p:ph type="title"/>
          </p:nvPr>
        </p:nvSpPr>
        <p:spPr>
          <a:xfrm>
            <a:off x="2976900" y="836000"/>
            <a:ext cx="54642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46" name="Google Shape;246;p23"/>
          <p:cNvSpPr txBox="1"/>
          <p:nvPr>
            <p:ph idx="1" type="body"/>
          </p:nvPr>
        </p:nvSpPr>
        <p:spPr>
          <a:xfrm>
            <a:off x="2976900" y="1506350"/>
            <a:ext cx="5464200" cy="285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Assessment Committee Handbook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Long Beach City College SLOs vs. Objectives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xeter template">
  <a:themeElements>
    <a:clrScheme name="Custom 347">
      <a:dk1>
        <a:srgbClr val="3E4655"/>
      </a:dk1>
      <a:lt1>
        <a:srgbClr val="FFFFFF"/>
      </a:lt1>
      <a:dk2>
        <a:srgbClr val="746F7E"/>
      </a:dk2>
      <a:lt2>
        <a:srgbClr val="EAECF0"/>
      </a:lt2>
      <a:accent1>
        <a:srgbClr val="FFB900"/>
      </a:accent1>
      <a:accent2>
        <a:srgbClr val="F78300"/>
      </a:accent2>
      <a:accent3>
        <a:srgbClr val="D6516E"/>
      </a:accent3>
      <a:accent4>
        <a:srgbClr val="807DAF"/>
      </a:accent4>
      <a:accent5>
        <a:srgbClr val="93AECF"/>
      </a:accent5>
      <a:accent6>
        <a:srgbClr val="7E0808"/>
      </a:accent6>
      <a:hlink>
        <a:srgbClr val="3833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