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396" r:id="rId4"/>
    <p:sldId id="392" r:id="rId5"/>
    <p:sldId id="394" r:id="rId6"/>
    <p:sldId id="393" r:id="rId7"/>
    <p:sldId id="39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CD9E7-E81C-4935-91D0-D20D9112E277}" v="2" dt="2022-09-12T05:06:08.6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6" d="100"/>
          <a:sy n="66"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lia Calderon" userId="bbbe4853-af2d-4f87-8cb5-b9fcbe87befa" providerId="ADAL" clId="{419CD9E7-E81C-4935-91D0-D20D9112E277}"/>
    <pc:docChg chg="custSel modSld">
      <pc:chgData name="Amalia Calderon" userId="bbbe4853-af2d-4f87-8cb5-b9fcbe87befa" providerId="ADAL" clId="{419CD9E7-E81C-4935-91D0-D20D9112E277}" dt="2022-09-12T05:07:03.991" v="157" actId="20577"/>
      <pc:docMkLst>
        <pc:docMk/>
      </pc:docMkLst>
      <pc:sldChg chg="modSp mod">
        <pc:chgData name="Amalia Calderon" userId="bbbe4853-af2d-4f87-8cb5-b9fcbe87befa" providerId="ADAL" clId="{419CD9E7-E81C-4935-91D0-D20D9112E277}" dt="2022-09-12T05:07:03.991" v="157" actId="20577"/>
        <pc:sldMkLst>
          <pc:docMk/>
          <pc:sldMk cId="2361800478" sldId="397"/>
        </pc:sldMkLst>
        <pc:spChg chg="mod">
          <ac:chgData name="Amalia Calderon" userId="bbbe4853-af2d-4f87-8cb5-b9fcbe87befa" providerId="ADAL" clId="{419CD9E7-E81C-4935-91D0-D20D9112E277}" dt="2022-09-12T05:07:03.991" v="157" actId="20577"/>
          <ac:spMkLst>
            <pc:docMk/>
            <pc:sldMk cId="2361800478" sldId="397"/>
            <ac:spMk id="3" creationId="{97F280B3-B741-2300-B778-A0D60701BE3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0435C-0B8E-7F04-3C74-E1A2CC6B22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90C9C6-BB94-3A93-5E86-9A15498D1B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0916DD-E32C-3A4B-629D-9E2D5F4595E6}"/>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B12CC709-57E7-5B9A-8D99-AB3C7A58F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FA5607-4C68-CE7D-F782-885B6B3E693A}"/>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45567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57AC-AC07-88BE-6375-47966EFB5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A78C15-6941-0B76-6693-9889930090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3FB0A-C349-A938-38DE-AFDB6AE7387D}"/>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EE67D686-9CBD-C22B-DE7A-E577B7D79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E10F3-441C-5A9E-F7DC-F7FB3DC612C3}"/>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424550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697AF2-C864-A897-2AF2-A9EDE07C47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D1770D-0EFD-C066-49CF-19A52D8FF1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54C9C-9432-8F78-FA90-9383178F4BEB}"/>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B0F1B1E9-BE36-66D2-6A5B-7156CE08B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93B1F-72CA-FBBB-C167-6343AD9BA6DE}"/>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169961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1BE12-36CA-7611-EA9A-5E77640A9A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8A0A9E-5D2C-15CB-9E08-D5C7696088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55156C-9B45-762C-12C5-B56C34C412DB}"/>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199E1575-EF05-7738-38A5-600F9BBEAD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B713D1-294E-B3DB-0148-770C4E4EB99B}"/>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2341515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12540-11F7-2333-9E30-644470487D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F5D61-455C-B2BF-003D-BA7152E26E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9A7509-BF21-CFBF-6A41-FAEB0A4C245D}"/>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A70E4D6D-5DDA-7167-884F-EA8B216CE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C42940-3588-6B37-1BAC-FC4315C60519}"/>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399188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E934-2BCE-F103-DADA-D631BA37DC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7B73A0-BB4F-79F0-7184-293B4309E8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015576-786D-494F-EE9E-898D4B1167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2CCE12-66D2-91D1-8743-9564C5E078C2}"/>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6" name="Footer Placeholder 5">
            <a:extLst>
              <a:ext uri="{FF2B5EF4-FFF2-40B4-BE49-F238E27FC236}">
                <a16:creationId xmlns:a16="http://schemas.microsoft.com/office/drawing/2014/main" id="{09A7FD6D-7FCC-08CB-8522-C37005254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A4901-B001-1A33-0DA4-46852B47C274}"/>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61916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D197E-5C53-CF29-5CE8-22E6D69D1A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CAB6C4-7E30-0196-389C-28E54AD47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2BA799-7F3C-3013-4A80-7E57281595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8A4875-F5F5-2E7D-E702-BB6641DE29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7B2862-14EA-70A5-82F6-BC57C859BF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7E69B2-2CB2-1EC6-BC6D-4B19B34547A4}"/>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8" name="Footer Placeholder 7">
            <a:extLst>
              <a:ext uri="{FF2B5EF4-FFF2-40B4-BE49-F238E27FC236}">
                <a16:creationId xmlns:a16="http://schemas.microsoft.com/office/drawing/2014/main" id="{F97D29A2-D4B1-311D-EE9C-9344757AAC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ABD309-DD64-5743-5BA9-959BA1B4E5CC}"/>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1163166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549C-3F38-69AE-EEBD-B150C0343D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B785F7-4740-74D8-2AF9-A38384DD3F9B}"/>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4" name="Footer Placeholder 3">
            <a:extLst>
              <a:ext uri="{FF2B5EF4-FFF2-40B4-BE49-F238E27FC236}">
                <a16:creationId xmlns:a16="http://schemas.microsoft.com/office/drawing/2014/main" id="{3BBD4C48-ED25-07DE-D6AE-E7D3B8BBEC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A7D36D-7B3E-5958-6A4F-AF2FC786EC5F}"/>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169491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3F8AF3-04C4-1DB2-7C2E-E4C01CE1F19F}"/>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3" name="Footer Placeholder 2">
            <a:extLst>
              <a:ext uri="{FF2B5EF4-FFF2-40B4-BE49-F238E27FC236}">
                <a16:creationId xmlns:a16="http://schemas.microsoft.com/office/drawing/2014/main" id="{480BBE4F-BDB5-09F6-E610-49062E1213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107499-10AF-BCF7-F47C-E1A67C1EF650}"/>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2480237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41D3-7664-B063-52A9-5775CA2E0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625DA5-CFE0-B504-23EB-9529EFCA75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739980-4D58-8E4D-0BD2-E49A320AD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C8F238-7CE1-F029-2A79-CB3E6B85776B}"/>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6" name="Footer Placeholder 5">
            <a:extLst>
              <a:ext uri="{FF2B5EF4-FFF2-40B4-BE49-F238E27FC236}">
                <a16:creationId xmlns:a16="http://schemas.microsoft.com/office/drawing/2014/main" id="{7416D78A-B713-9E69-92AB-C73569EB9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703D4-EF36-1F0B-4919-04F3CE017AB3}"/>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2366655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4508-B116-CF94-2897-815C1CA271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EDB5E-CD9E-9C10-3F93-6EF48DC9D6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427049-AD60-02F0-4DF2-AD28B8979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886DA4-1B46-1CFB-CB3D-D54CAC9B0587}"/>
              </a:ext>
            </a:extLst>
          </p:cNvPr>
          <p:cNvSpPr>
            <a:spLocks noGrp="1"/>
          </p:cNvSpPr>
          <p:nvPr>
            <p:ph type="dt" sz="half" idx="10"/>
          </p:nvPr>
        </p:nvSpPr>
        <p:spPr/>
        <p:txBody>
          <a:bodyPr/>
          <a:lstStyle/>
          <a:p>
            <a:fld id="{76995D8C-88C4-4256-8717-4DAF46A2DDCF}" type="datetimeFigureOut">
              <a:rPr lang="en-US" smtClean="0"/>
              <a:t>9/11/2022</a:t>
            </a:fld>
            <a:endParaRPr lang="en-US"/>
          </a:p>
        </p:txBody>
      </p:sp>
      <p:sp>
        <p:nvSpPr>
          <p:cNvPr id="6" name="Footer Placeholder 5">
            <a:extLst>
              <a:ext uri="{FF2B5EF4-FFF2-40B4-BE49-F238E27FC236}">
                <a16:creationId xmlns:a16="http://schemas.microsoft.com/office/drawing/2014/main" id="{D84BCD38-EE67-86E8-EB02-5187002357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00408-0378-49FF-F1FC-2D34F986ECD5}"/>
              </a:ext>
            </a:extLst>
          </p:cNvPr>
          <p:cNvSpPr>
            <a:spLocks noGrp="1"/>
          </p:cNvSpPr>
          <p:nvPr>
            <p:ph type="sldNum" sz="quarter" idx="12"/>
          </p:nvPr>
        </p:nvSpPr>
        <p:spPr/>
        <p:txBody>
          <a:bodyPr/>
          <a:lstStyle/>
          <a:p>
            <a:fld id="{64CE3261-E37D-4350-93F8-265F72C7E2BD}" type="slidenum">
              <a:rPr lang="en-US" smtClean="0"/>
              <a:t>‹#›</a:t>
            </a:fld>
            <a:endParaRPr lang="en-US"/>
          </a:p>
        </p:txBody>
      </p:sp>
    </p:spTree>
    <p:extLst>
      <p:ext uri="{BB962C8B-B14F-4D97-AF65-F5344CB8AC3E}">
        <p14:creationId xmlns:p14="http://schemas.microsoft.com/office/powerpoint/2010/main" val="798668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5827E5-15D3-9283-F166-76F5C7CAD5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2AB32D-B999-CC63-F250-05E66C55E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F14EE9-FF49-53AC-4F66-88BE1E6A67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995D8C-88C4-4256-8717-4DAF46A2DDCF}" type="datetimeFigureOut">
              <a:rPr lang="en-US" smtClean="0"/>
              <a:t>9/11/2022</a:t>
            </a:fld>
            <a:endParaRPr lang="en-US"/>
          </a:p>
        </p:txBody>
      </p:sp>
      <p:sp>
        <p:nvSpPr>
          <p:cNvPr id="5" name="Footer Placeholder 4">
            <a:extLst>
              <a:ext uri="{FF2B5EF4-FFF2-40B4-BE49-F238E27FC236}">
                <a16:creationId xmlns:a16="http://schemas.microsoft.com/office/drawing/2014/main" id="{16E2EECC-05C0-1B57-ECAC-CC3ADC52E9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2815FD-DFC2-B5D0-7E45-7B1888CA63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E3261-E37D-4350-93F8-265F72C7E2BD}" type="slidenum">
              <a:rPr lang="en-US" smtClean="0"/>
              <a:t>‹#›</a:t>
            </a:fld>
            <a:endParaRPr lang="en-US"/>
          </a:p>
        </p:txBody>
      </p:sp>
    </p:spTree>
    <p:extLst>
      <p:ext uri="{BB962C8B-B14F-4D97-AF65-F5344CB8AC3E}">
        <p14:creationId xmlns:p14="http://schemas.microsoft.com/office/powerpoint/2010/main" val="421643259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hyperlink" Target="https://publications.csba.org/california-school-news/february-2022/march-15-layoff-notices-what-boards-should-kno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HRonboarding@bakersfieldcollege.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A2438-7C9B-468B-FD0E-C438783D1A81}"/>
              </a:ext>
            </a:extLst>
          </p:cNvPr>
          <p:cNvSpPr>
            <a:spLocks noGrp="1"/>
          </p:cNvSpPr>
          <p:nvPr>
            <p:ph type="ctrTitle"/>
          </p:nvPr>
        </p:nvSpPr>
        <p:spPr>
          <a:xfrm>
            <a:off x="7464614" y="1783959"/>
            <a:ext cx="4087306" cy="2889114"/>
          </a:xfrm>
        </p:spPr>
        <p:txBody>
          <a:bodyPr anchor="b">
            <a:normAutofit/>
          </a:bodyPr>
          <a:lstStyle/>
          <a:p>
            <a:pPr algn="l"/>
            <a:r>
              <a:rPr lang="en-US" sz="5400"/>
              <a:t>HR Updates </a:t>
            </a:r>
          </a:p>
        </p:txBody>
      </p:sp>
      <p:sp>
        <p:nvSpPr>
          <p:cNvPr id="3" name="Subtitle 2">
            <a:extLst>
              <a:ext uri="{FF2B5EF4-FFF2-40B4-BE49-F238E27FC236}">
                <a16:creationId xmlns:a16="http://schemas.microsoft.com/office/drawing/2014/main" id="{BDCB06E9-5BEE-9A28-6A15-024C0EA09BC2}"/>
              </a:ext>
            </a:extLst>
          </p:cNvPr>
          <p:cNvSpPr>
            <a:spLocks noGrp="1"/>
          </p:cNvSpPr>
          <p:nvPr>
            <p:ph type="subTitle" idx="1"/>
          </p:nvPr>
        </p:nvSpPr>
        <p:spPr>
          <a:xfrm>
            <a:off x="7464612" y="4750893"/>
            <a:ext cx="4087305" cy="1147863"/>
          </a:xfrm>
        </p:spPr>
        <p:txBody>
          <a:bodyPr anchor="t">
            <a:normAutofit/>
          </a:bodyPr>
          <a:lstStyle/>
          <a:p>
            <a:pPr algn="l"/>
            <a:r>
              <a:rPr lang="en-US" sz="2000"/>
              <a:t>Admin Council 9.12.22</a:t>
            </a:r>
          </a:p>
        </p:txBody>
      </p:sp>
      <p:sp>
        <p:nvSpPr>
          <p:cNvPr id="18" name="Freeform: Shape 17">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3" name="Picture 12" descr="A person standing in a room&#10;&#10;Description automatically generated with low confidence">
            <a:extLst>
              <a:ext uri="{FF2B5EF4-FFF2-40B4-BE49-F238E27FC236}">
                <a16:creationId xmlns:a16="http://schemas.microsoft.com/office/drawing/2014/main" id="{5E23D78F-4E08-927F-83E6-8FA3754BC420}"/>
              </a:ext>
            </a:extLst>
          </p:cNvPr>
          <p:cNvPicPr>
            <a:picLocks noChangeAspect="1"/>
          </p:cNvPicPr>
          <p:nvPr/>
        </p:nvPicPr>
        <p:blipFill rotWithShape="1">
          <a:blip r:embed="rId2">
            <a:extLst>
              <a:ext uri="{28A0092B-C50C-407E-A947-70E740481C1C}">
                <a14:useLocalDpi xmlns:a14="http://schemas.microsoft.com/office/drawing/2010/main" val="0"/>
              </a:ext>
            </a:extLst>
          </a:blip>
          <a:srcRect l="2768" r="20368"/>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7528080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71CA17-4DE4-67E6-A0D8-76D698FEE9E5}"/>
              </a:ext>
            </a:extLst>
          </p:cNvPr>
          <p:cNvSpPr>
            <a:spLocks noGrp="1"/>
          </p:cNvSpPr>
          <p:nvPr>
            <p:ph type="title"/>
          </p:nvPr>
        </p:nvSpPr>
        <p:spPr>
          <a:xfrm>
            <a:off x="808638" y="386930"/>
            <a:ext cx="9236700" cy="1188950"/>
          </a:xfrm>
        </p:spPr>
        <p:txBody>
          <a:bodyPr anchor="b">
            <a:normAutofit/>
          </a:bodyPr>
          <a:lstStyle/>
          <a:p>
            <a:pPr algn="ctr"/>
            <a:r>
              <a:rPr lang="en-US" sz="5400" dirty="0"/>
              <a:t>Staff Changes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7"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16EAC7-1B6A-51ED-C6BC-8D24E93564DB}"/>
              </a:ext>
            </a:extLst>
          </p:cNvPr>
          <p:cNvSpPr>
            <a:spLocks noGrp="1"/>
          </p:cNvSpPr>
          <p:nvPr>
            <p:ph idx="1"/>
          </p:nvPr>
        </p:nvSpPr>
        <p:spPr>
          <a:xfrm>
            <a:off x="793660" y="2599509"/>
            <a:ext cx="10143668" cy="3435531"/>
          </a:xfrm>
        </p:spPr>
        <p:txBody>
          <a:bodyPr anchor="ctr">
            <a:normAutofit/>
          </a:bodyPr>
          <a:lstStyle/>
          <a:p>
            <a:r>
              <a:rPr lang="en-US" sz="2400"/>
              <a:t>Trudi Blanco, Human Resources Technician – District </a:t>
            </a:r>
          </a:p>
          <a:p>
            <a:r>
              <a:rPr lang="en-US" sz="2400"/>
              <a:t>Joe Grubbs, Executive Director of Public Safety </a:t>
            </a:r>
          </a:p>
          <a:p>
            <a:pPr lvl="1"/>
            <a:r>
              <a:rPr lang="en-US" dirty="0"/>
              <a:t>Workman's Comp, Leaves, Accommodations handles by HR Managers at Campus</a:t>
            </a:r>
          </a:p>
          <a:p>
            <a:r>
              <a:rPr lang="en-US" sz="2400"/>
              <a:t>Vacancy – Manager, Risk &amp; Safety </a:t>
            </a:r>
          </a:p>
          <a:p>
            <a:r>
              <a:rPr lang="en-US" sz="2400"/>
              <a:t>Vacancy – HR Assistant </a:t>
            </a:r>
          </a:p>
          <a:p>
            <a:r>
              <a:rPr lang="en-US" sz="2400"/>
              <a:t>HR Student Assistant – Annaliese Johnson </a:t>
            </a:r>
          </a:p>
        </p:txBody>
      </p:sp>
    </p:spTree>
    <p:extLst>
      <p:ext uri="{BB962C8B-B14F-4D97-AF65-F5344CB8AC3E}">
        <p14:creationId xmlns:p14="http://schemas.microsoft.com/office/powerpoint/2010/main" val="33883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71CA17-4DE4-67E6-A0D8-76D698FEE9E5}"/>
              </a:ext>
            </a:extLst>
          </p:cNvPr>
          <p:cNvSpPr>
            <a:spLocks noGrp="1"/>
          </p:cNvSpPr>
          <p:nvPr>
            <p:ph type="title"/>
          </p:nvPr>
        </p:nvSpPr>
        <p:spPr>
          <a:xfrm>
            <a:off x="808638" y="386930"/>
            <a:ext cx="9236700" cy="1188950"/>
          </a:xfrm>
        </p:spPr>
        <p:txBody>
          <a:bodyPr anchor="b">
            <a:normAutofit/>
          </a:bodyPr>
          <a:lstStyle/>
          <a:p>
            <a:pPr algn="ctr"/>
            <a:r>
              <a:rPr lang="en-US" sz="5400" dirty="0"/>
              <a:t>HR Staff</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7"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AE3ABD-9246-D7F9-231A-4007BB0E5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518" r="14335" b="-6"/>
          <a:stretch/>
        </p:blipFill>
        <p:spPr>
          <a:xfrm>
            <a:off x="131534" y="2472824"/>
            <a:ext cx="1712199" cy="2282932"/>
          </a:xfrm>
          <a:custGeom>
            <a:avLst/>
            <a:gdLst/>
            <a:ahLst/>
            <a:cxnLst/>
            <a:rect l="l" t="t" r="r" b="b"/>
            <a:pathLst>
              <a:path w="2282932" h="2282932">
                <a:moveTo>
                  <a:pt x="1141466" y="0"/>
                </a:moveTo>
                <a:cubicBezTo>
                  <a:pt x="1771880" y="0"/>
                  <a:pt x="2282932" y="511052"/>
                  <a:pt x="2282932" y="1141466"/>
                </a:cubicBezTo>
                <a:cubicBezTo>
                  <a:pt x="2282932" y="1771880"/>
                  <a:pt x="1771880" y="2282932"/>
                  <a:pt x="1141466" y="2282932"/>
                </a:cubicBezTo>
                <a:cubicBezTo>
                  <a:pt x="511052" y="2282932"/>
                  <a:pt x="0" y="1771880"/>
                  <a:pt x="0" y="1141466"/>
                </a:cubicBezTo>
                <a:cubicBezTo>
                  <a:pt x="0" y="511052"/>
                  <a:pt x="511052" y="0"/>
                  <a:pt x="1141466" y="0"/>
                </a:cubicBezTo>
                <a:close/>
              </a:path>
            </a:pathLst>
          </a:custGeom>
          <a:scene3d>
            <a:camera prst="orthographicFront"/>
            <a:lightRig rig="contrasting" dir="t">
              <a:rot lat="0" lon="0" rev="3000000"/>
            </a:lightRig>
          </a:scene3d>
          <a:sp3d contourW="7620">
            <a:bevelT w="95250" h="31750"/>
            <a:contourClr>
              <a:srgbClr val="333333"/>
            </a:contourClr>
          </a:sp3d>
        </p:spPr>
      </p:pic>
      <p:pic>
        <p:nvPicPr>
          <p:cNvPr id="9" name="Content Placeholder 8" descr="A picture containing outdoor, person&#10;&#10;Description automatically generated">
            <a:extLst>
              <a:ext uri="{FF2B5EF4-FFF2-40B4-BE49-F238E27FC236}">
                <a16:creationId xmlns:a16="http://schemas.microsoft.com/office/drawing/2014/main" id="{48D7F390-152F-59AC-8C0A-0751F59ECC9B}"/>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r="2907" b="-6"/>
          <a:stretch/>
        </p:blipFill>
        <p:spPr>
          <a:xfrm>
            <a:off x="2365026" y="2473775"/>
            <a:ext cx="1711068" cy="2281981"/>
          </a:xfrm>
          <a:custGeom>
            <a:avLst/>
            <a:gdLst/>
            <a:ahLst/>
            <a:cxnLst/>
            <a:rect l="l" t="t" r="r" b="b"/>
            <a:pathLst>
              <a:path w="2282932" h="2282932">
                <a:moveTo>
                  <a:pt x="1141466" y="0"/>
                </a:moveTo>
                <a:cubicBezTo>
                  <a:pt x="1771880" y="0"/>
                  <a:pt x="2282932" y="511052"/>
                  <a:pt x="2282932" y="1141466"/>
                </a:cubicBezTo>
                <a:cubicBezTo>
                  <a:pt x="2282932" y="1771880"/>
                  <a:pt x="1771880" y="2282932"/>
                  <a:pt x="1141466" y="2282932"/>
                </a:cubicBezTo>
                <a:cubicBezTo>
                  <a:pt x="511052" y="2282932"/>
                  <a:pt x="0" y="1771880"/>
                  <a:pt x="0" y="1141466"/>
                </a:cubicBezTo>
                <a:cubicBezTo>
                  <a:pt x="0" y="511052"/>
                  <a:pt x="511052" y="0"/>
                  <a:pt x="1141466" y="0"/>
                </a:cubicBezTo>
                <a:close/>
              </a:path>
            </a:pathLst>
          </a:custGeom>
          <a:scene3d>
            <a:camera prst="orthographicFront"/>
            <a:lightRig rig="contrasting" dir="t">
              <a:rot lat="0" lon="0" rev="3000000"/>
            </a:lightRig>
          </a:scene3d>
          <a:sp3d contourW="7620">
            <a:bevelT w="95250" h="31750"/>
            <a:contourClr>
              <a:srgbClr val="333333"/>
            </a:contourClr>
          </a:sp3d>
        </p:spPr>
      </p:pic>
      <p:pic>
        <p:nvPicPr>
          <p:cNvPr id="13" name="Picture 12">
            <a:extLst>
              <a:ext uri="{FF2B5EF4-FFF2-40B4-BE49-F238E27FC236}">
                <a16:creationId xmlns:a16="http://schemas.microsoft.com/office/drawing/2014/main" id="{7C884C0C-BA14-BE6F-CAB5-27B18A8900D7}"/>
              </a:ext>
            </a:extLst>
          </p:cNvPr>
          <p:cNvPicPr>
            <a:picLocks noChangeAspect="1"/>
          </p:cNvPicPr>
          <p:nvPr/>
        </p:nvPicPr>
        <p:blipFill rotWithShape="1">
          <a:blip r:embed="rId4"/>
          <a:srcRect l="12484" r="12511" b="-6"/>
          <a:stretch/>
        </p:blipFill>
        <p:spPr>
          <a:xfrm>
            <a:off x="4597387" y="2486093"/>
            <a:ext cx="1712199" cy="2282932"/>
          </a:xfrm>
          <a:custGeom>
            <a:avLst/>
            <a:gdLst/>
            <a:ahLst/>
            <a:cxnLst/>
            <a:rect l="l" t="t" r="r" b="b"/>
            <a:pathLst>
              <a:path w="2282932" h="2282932">
                <a:moveTo>
                  <a:pt x="1141466" y="0"/>
                </a:moveTo>
                <a:cubicBezTo>
                  <a:pt x="1771880" y="0"/>
                  <a:pt x="2282932" y="511052"/>
                  <a:pt x="2282932" y="1141466"/>
                </a:cubicBezTo>
                <a:cubicBezTo>
                  <a:pt x="2282932" y="1771880"/>
                  <a:pt x="1771880" y="2282932"/>
                  <a:pt x="1141466" y="2282932"/>
                </a:cubicBezTo>
                <a:cubicBezTo>
                  <a:pt x="511052" y="2282932"/>
                  <a:pt x="0" y="1771880"/>
                  <a:pt x="0" y="1141466"/>
                </a:cubicBezTo>
                <a:cubicBezTo>
                  <a:pt x="0" y="511052"/>
                  <a:pt x="511052" y="0"/>
                  <a:pt x="1141466" y="0"/>
                </a:cubicBezTo>
                <a:close/>
              </a:path>
            </a:pathLst>
          </a:custGeom>
        </p:spPr>
      </p:pic>
      <p:pic>
        <p:nvPicPr>
          <p:cNvPr id="16" name="Picture 15">
            <a:extLst>
              <a:ext uri="{FF2B5EF4-FFF2-40B4-BE49-F238E27FC236}">
                <a16:creationId xmlns:a16="http://schemas.microsoft.com/office/drawing/2014/main" id="{6016A2CD-A87A-BCFC-9B24-488B8DD7B8C6}"/>
              </a:ext>
            </a:extLst>
          </p:cNvPr>
          <p:cNvPicPr>
            <a:picLocks noChangeAspect="1"/>
          </p:cNvPicPr>
          <p:nvPr/>
        </p:nvPicPr>
        <p:blipFill>
          <a:blip r:embed="rId5">
            <a:extLst>
              <a:ext uri="{28A0092B-C50C-407E-A947-70E740481C1C}">
                <a14:useLocalDpi xmlns:a14="http://schemas.microsoft.com/office/drawing/2010/main" val="0"/>
              </a:ext>
            </a:extLst>
          </a:blip>
          <a:srcRect t="19271" b="19271"/>
          <a:stretch/>
        </p:blipFill>
        <p:spPr>
          <a:xfrm>
            <a:off x="6951672" y="2496457"/>
            <a:ext cx="1677853" cy="2282932"/>
          </a:xfrm>
          <a:custGeom>
            <a:avLst/>
            <a:gdLst/>
            <a:ahLst/>
            <a:cxnLst/>
            <a:rect l="l" t="t" r="r" b="b"/>
            <a:pathLst>
              <a:path w="2282932" h="2282932">
                <a:moveTo>
                  <a:pt x="1141466" y="0"/>
                </a:moveTo>
                <a:cubicBezTo>
                  <a:pt x="1771880" y="0"/>
                  <a:pt x="2282932" y="511052"/>
                  <a:pt x="2282932" y="1141466"/>
                </a:cubicBezTo>
                <a:cubicBezTo>
                  <a:pt x="2282932" y="1771880"/>
                  <a:pt x="1771880" y="2282932"/>
                  <a:pt x="1141466" y="2282932"/>
                </a:cubicBezTo>
                <a:cubicBezTo>
                  <a:pt x="511052" y="2282932"/>
                  <a:pt x="0" y="1771880"/>
                  <a:pt x="0" y="1141466"/>
                </a:cubicBezTo>
                <a:cubicBezTo>
                  <a:pt x="0" y="511052"/>
                  <a:pt x="511052" y="0"/>
                  <a:pt x="1141466" y="0"/>
                </a:cubicBezTo>
                <a:close/>
              </a:path>
            </a:pathLst>
          </a:custGeom>
        </p:spPr>
      </p:pic>
      <p:pic>
        <p:nvPicPr>
          <p:cNvPr id="18" name="Picture 17">
            <a:extLst>
              <a:ext uri="{FF2B5EF4-FFF2-40B4-BE49-F238E27FC236}">
                <a16:creationId xmlns:a16="http://schemas.microsoft.com/office/drawing/2014/main" id="{29E0684C-FBEF-93C0-FABB-545DDAA0FE2C}"/>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271612" y="2536022"/>
            <a:ext cx="1712199" cy="2282932"/>
          </a:xfrm>
          <a:custGeom>
            <a:avLst/>
            <a:gdLst/>
            <a:ahLst/>
            <a:cxnLst/>
            <a:rect l="l" t="t" r="r" b="b"/>
            <a:pathLst>
              <a:path w="2282932" h="2282932">
                <a:moveTo>
                  <a:pt x="1141466" y="0"/>
                </a:moveTo>
                <a:cubicBezTo>
                  <a:pt x="1771880" y="0"/>
                  <a:pt x="2282932" y="511052"/>
                  <a:pt x="2282932" y="1141466"/>
                </a:cubicBezTo>
                <a:cubicBezTo>
                  <a:pt x="2282932" y="1771880"/>
                  <a:pt x="1771880" y="2282932"/>
                  <a:pt x="1141466" y="2282932"/>
                </a:cubicBezTo>
                <a:cubicBezTo>
                  <a:pt x="511052" y="2282932"/>
                  <a:pt x="0" y="1771880"/>
                  <a:pt x="0" y="1141466"/>
                </a:cubicBezTo>
                <a:cubicBezTo>
                  <a:pt x="0" y="511052"/>
                  <a:pt x="511052" y="0"/>
                  <a:pt x="1141466" y="0"/>
                </a:cubicBezTo>
                <a:close/>
              </a:path>
            </a:pathLst>
          </a:custGeom>
        </p:spPr>
      </p:pic>
      <p:sp>
        <p:nvSpPr>
          <p:cNvPr id="20" name="TextBox 19">
            <a:extLst>
              <a:ext uri="{FF2B5EF4-FFF2-40B4-BE49-F238E27FC236}">
                <a16:creationId xmlns:a16="http://schemas.microsoft.com/office/drawing/2014/main" id="{D45E8D4A-0228-C322-299E-165F9FCB6F5A}"/>
              </a:ext>
            </a:extLst>
          </p:cNvPr>
          <p:cNvSpPr txBox="1"/>
          <p:nvPr/>
        </p:nvSpPr>
        <p:spPr>
          <a:xfrm>
            <a:off x="131534" y="5025501"/>
            <a:ext cx="1884798" cy="646331"/>
          </a:xfrm>
          <a:prstGeom prst="rect">
            <a:avLst/>
          </a:prstGeom>
          <a:noFill/>
        </p:spPr>
        <p:txBody>
          <a:bodyPr wrap="square" rtlCol="0">
            <a:spAutoFit/>
          </a:bodyPr>
          <a:lstStyle/>
          <a:p>
            <a:pPr algn="ctr"/>
            <a:r>
              <a:rPr lang="en-US" b="1" dirty="0"/>
              <a:t>Amalia Calderon</a:t>
            </a:r>
          </a:p>
          <a:p>
            <a:pPr algn="ctr"/>
            <a:r>
              <a:rPr lang="en-US" dirty="0"/>
              <a:t> HR Manager </a:t>
            </a:r>
          </a:p>
        </p:txBody>
      </p:sp>
      <p:sp>
        <p:nvSpPr>
          <p:cNvPr id="22" name="TextBox 21">
            <a:extLst>
              <a:ext uri="{FF2B5EF4-FFF2-40B4-BE49-F238E27FC236}">
                <a16:creationId xmlns:a16="http://schemas.microsoft.com/office/drawing/2014/main" id="{C5B9F35E-9D41-0FA4-6B31-BA24FACF40C0}"/>
              </a:ext>
            </a:extLst>
          </p:cNvPr>
          <p:cNvSpPr txBox="1"/>
          <p:nvPr/>
        </p:nvSpPr>
        <p:spPr>
          <a:xfrm>
            <a:off x="1836376" y="5025501"/>
            <a:ext cx="2675176" cy="923330"/>
          </a:xfrm>
          <a:prstGeom prst="rect">
            <a:avLst/>
          </a:prstGeom>
          <a:noFill/>
        </p:spPr>
        <p:txBody>
          <a:bodyPr wrap="square">
            <a:spAutoFit/>
          </a:bodyPr>
          <a:lstStyle/>
          <a:p>
            <a:pPr algn="ctr"/>
            <a:r>
              <a:rPr lang="en-US" b="1" dirty="0"/>
              <a:t>Karla Quintero</a:t>
            </a:r>
          </a:p>
          <a:p>
            <a:pPr algn="ctr"/>
            <a:r>
              <a:rPr lang="en-US" b="1" dirty="0"/>
              <a:t> </a:t>
            </a:r>
            <a:r>
              <a:rPr lang="en-US" dirty="0"/>
              <a:t>HR Technician</a:t>
            </a:r>
          </a:p>
          <a:p>
            <a:pPr algn="ctr"/>
            <a:r>
              <a:rPr lang="en-US" dirty="0"/>
              <a:t>(Recruitments) </a:t>
            </a:r>
          </a:p>
        </p:txBody>
      </p:sp>
      <p:sp>
        <p:nvSpPr>
          <p:cNvPr id="24" name="TextBox 23">
            <a:extLst>
              <a:ext uri="{FF2B5EF4-FFF2-40B4-BE49-F238E27FC236}">
                <a16:creationId xmlns:a16="http://schemas.microsoft.com/office/drawing/2014/main" id="{DE42A30D-7281-A342-3DBE-EEFD35D4DD8C}"/>
              </a:ext>
            </a:extLst>
          </p:cNvPr>
          <p:cNvSpPr txBox="1"/>
          <p:nvPr/>
        </p:nvSpPr>
        <p:spPr>
          <a:xfrm>
            <a:off x="4331596" y="4973259"/>
            <a:ext cx="1977990" cy="1200329"/>
          </a:xfrm>
          <a:prstGeom prst="rect">
            <a:avLst/>
          </a:prstGeom>
          <a:noFill/>
        </p:spPr>
        <p:txBody>
          <a:bodyPr wrap="square">
            <a:spAutoFit/>
          </a:bodyPr>
          <a:lstStyle/>
          <a:p>
            <a:pPr algn="ctr"/>
            <a:r>
              <a:rPr lang="en-US" b="1" dirty="0"/>
              <a:t>Lori Carlson</a:t>
            </a:r>
          </a:p>
          <a:p>
            <a:pPr algn="ctr"/>
            <a:r>
              <a:rPr lang="en-US" dirty="0"/>
              <a:t>HR Assistant</a:t>
            </a:r>
          </a:p>
          <a:p>
            <a:pPr algn="ctr"/>
            <a:r>
              <a:rPr lang="en-US" dirty="0"/>
              <a:t>(Faculty &amp; Special Comps)</a:t>
            </a:r>
          </a:p>
        </p:txBody>
      </p:sp>
      <p:sp>
        <p:nvSpPr>
          <p:cNvPr id="26" name="TextBox 25">
            <a:extLst>
              <a:ext uri="{FF2B5EF4-FFF2-40B4-BE49-F238E27FC236}">
                <a16:creationId xmlns:a16="http://schemas.microsoft.com/office/drawing/2014/main" id="{70B3D864-F3FE-60FA-4196-BF95FDFEA95B}"/>
              </a:ext>
            </a:extLst>
          </p:cNvPr>
          <p:cNvSpPr txBox="1"/>
          <p:nvPr/>
        </p:nvSpPr>
        <p:spPr>
          <a:xfrm>
            <a:off x="6801603" y="5072767"/>
            <a:ext cx="1977990" cy="1200329"/>
          </a:xfrm>
          <a:prstGeom prst="rect">
            <a:avLst/>
          </a:prstGeom>
          <a:noFill/>
        </p:spPr>
        <p:txBody>
          <a:bodyPr wrap="square">
            <a:spAutoFit/>
          </a:bodyPr>
          <a:lstStyle/>
          <a:p>
            <a:pPr algn="ctr"/>
            <a:r>
              <a:rPr lang="en-US" b="1" dirty="0"/>
              <a:t>Leah Burch (Temp)</a:t>
            </a:r>
          </a:p>
          <a:p>
            <a:pPr algn="ctr"/>
            <a:r>
              <a:rPr lang="en-US" dirty="0"/>
              <a:t>HR Assistant</a:t>
            </a:r>
          </a:p>
          <a:p>
            <a:pPr algn="ctr"/>
            <a:r>
              <a:rPr lang="en-US" dirty="0"/>
              <a:t>(Classified &amp; Temps)</a:t>
            </a:r>
          </a:p>
        </p:txBody>
      </p:sp>
      <p:sp>
        <p:nvSpPr>
          <p:cNvPr id="28" name="TextBox 27">
            <a:extLst>
              <a:ext uri="{FF2B5EF4-FFF2-40B4-BE49-F238E27FC236}">
                <a16:creationId xmlns:a16="http://schemas.microsoft.com/office/drawing/2014/main" id="{DF82FA91-2F10-7CD4-20E5-64E07A136FE9}"/>
              </a:ext>
            </a:extLst>
          </p:cNvPr>
          <p:cNvSpPr txBox="1"/>
          <p:nvPr/>
        </p:nvSpPr>
        <p:spPr>
          <a:xfrm>
            <a:off x="8984646" y="5066605"/>
            <a:ext cx="2280562" cy="1200329"/>
          </a:xfrm>
          <a:prstGeom prst="rect">
            <a:avLst/>
          </a:prstGeom>
          <a:noFill/>
        </p:spPr>
        <p:txBody>
          <a:bodyPr wrap="square">
            <a:spAutoFit/>
          </a:bodyPr>
          <a:lstStyle/>
          <a:p>
            <a:pPr algn="ctr"/>
            <a:r>
              <a:rPr lang="en-US" b="1" dirty="0"/>
              <a:t>Kellie Tucker</a:t>
            </a:r>
          </a:p>
          <a:p>
            <a:pPr algn="ctr"/>
            <a:r>
              <a:rPr lang="en-US" dirty="0"/>
              <a:t>HR Assistant- (Adjuncts &amp; Management)</a:t>
            </a:r>
          </a:p>
        </p:txBody>
      </p:sp>
    </p:spTree>
    <p:extLst>
      <p:ext uri="{BB962C8B-B14F-4D97-AF65-F5344CB8AC3E}">
        <p14:creationId xmlns:p14="http://schemas.microsoft.com/office/powerpoint/2010/main" val="3463773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22F9702-7CD9-8969-1A1F-3C156DD3F718}"/>
              </a:ext>
            </a:extLst>
          </p:cNvPr>
          <p:cNvSpPr>
            <a:spLocks noGrp="1"/>
          </p:cNvSpPr>
          <p:nvPr>
            <p:ph type="title"/>
          </p:nvPr>
        </p:nvSpPr>
        <p:spPr>
          <a:xfrm>
            <a:off x="808638" y="386930"/>
            <a:ext cx="9236700" cy="1188950"/>
          </a:xfrm>
        </p:spPr>
        <p:txBody>
          <a:bodyPr anchor="b">
            <a:normAutofit/>
          </a:bodyPr>
          <a:lstStyle/>
          <a:p>
            <a:pPr algn="ctr"/>
            <a:r>
              <a:rPr lang="en-US" sz="5400" dirty="0"/>
              <a:t>Classified Updates</a:t>
            </a:r>
          </a:p>
        </p:txBody>
      </p:sp>
      <p:grpSp>
        <p:nvGrpSpPr>
          <p:cNvPr id="11" name="Group 1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2" name="Rectangle 1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B69BB007-752B-4F28-0560-8FCAF34F91DF}"/>
              </a:ext>
            </a:extLst>
          </p:cNvPr>
          <p:cNvSpPr>
            <a:spLocks noGrp="1"/>
          </p:cNvSpPr>
          <p:nvPr>
            <p:ph idx="1"/>
          </p:nvPr>
        </p:nvSpPr>
        <p:spPr>
          <a:xfrm>
            <a:off x="793660" y="2599509"/>
            <a:ext cx="10143668" cy="3435531"/>
          </a:xfrm>
        </p:spPr>
        <p:txBody>
          <a:bodyPr anchor="ctr">
            <a:normAutofit/>
          </a:bodyPr>
          <a:lstStyle/>
          <a:p>
            <a:pPr fontAlgn="base"/>
            <a:r>
              <a:rPr lang="en-US" sz="2000" b="0" i="0">
                <a:effectLst/>
                <a:latin typeface="Tinos"/>
              </a:rPr>
              <a:t>Effective Jan. 1, 2022, Assembly Bill 438 modified the Education Code’s classified layoff statutes, creating additional protections for classified employees and changing how school districts must conduct classified layoffs.</a:t>
            </a:r>
          </a:p>
          <a:p>
            <a:pPr fontAlgn="base"/>
            <a:r>
              <a:rPr lang="en-US" sz="2000" b="0" i="0">
                <a:effectLst/>
                <a:latin typeface="Tinos"/>
              </a:rPr>
              <a:t>The process for laying off permanent classified employees now mirrors the process for certificated employees.</a:t>
            </a:r>
          </a:p>
          <a:p>
            <a:r>
              <a:rPr lang="en-US" sz="2000" b="0" i="0">
                <a:effectLst/>
                <a:latin typeface="Tinos"/>
              </a:rPr>
              <a:t>Except for employees whose positions must be eliminated as a result of the expiration of a specially funded (categorical) program, permanent classified employees can only be laid off for the following school year if notified by March 15.</a:t>
            </a:r>
          </a:p>
          <a:p>
            <a:r>
              <a:rPr lang="en-US" sz="2000">
                <a:hlinkClick r:id="rId2"/>
              </a:rPr>
              <a:t>https://publications.csba.org/california-school-news/february-2022/march-15-layoff-notices-what-boards-should-know/</a:t>
            </a:r>
            <a:r>
              <a:rPr lang="en-US" sz="2000"/>
              <a:t> </a:t>
            </a:r>
          </a:p>
        </p:txBody>
      </p:sp>
    </p:spTree>
    <p:extLst>
      <p:ext uri="{BB962C8B-B14F-4D97-AF65-F5344CB8AC3E}">
        <p14:creationId xmlns:p14="http://schemas.microsoft.com/office/powerpoint/2010/main" val="86913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9D2F4-5105-9C97-8A67-F0B54EE55487}"/>
              </a:ext>
            </a:extLst>
          </p:cNvPr>
          <p:cNvSpPr>
            <a:spLocks noGrp="1"/>
          </p:cNvSpPr>
          <p:nvPr>
            <p:ph type="title"/>
          </p:nvPr>
        </p:nvSpPr>
        <p:spPr>
          <a:xfrm>
            <a:off x="808638" y="386930"/>
            <a:ext cx="9236700" cy="1188950"/>
          </a:xfrm>
        </p:spPr>
        <p:txBody>
          <a:bodyPr anchor="b">
            <a:normAutofit/>
          </a:bodyPr>
          <a:lstStyle/>
          <a:p>
            <a:pPr algn="ctr"/>
            <a:r>
              <a:rPr lang="en-US" sz="5400" dirty="0"/>
              <a:t>Classified Evaluations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92F814F-D4C0-51DE-771B-957DD0C54024}"/>
              </a:ext>
            </a:extLst>
          </p:cNvPr>
          <p:cNvSpPr>
            <a:spLocks noGrp="1"/>
          </p:cNvSpPr>
          <p:nvPr>
            <p:ph idx="1"/>
          </p:nvPr>
        </p:nvSpPr>
        <p:spPr>
          <a:xfrm>
            <a:off x="793660" y="2203079"/>
            <a:ext cx="10143668" cy="3831961"/>
          </a:xfrm>
        </p:spPr>
        <p:txBody>
          <a:bodyPr anchor="ctr">
            <a:noAutofit/>
          </a:bodyPr>
          <a:lstStyle/>
          <a:p>
            <a:pPr>
              <a:spcBef>
                <a:spcPts val="0"/>
              </a:spcBef>
              <a:spcAft>
                <a:spcPts val="600"/>
              </a:spcAft>
            </a:pPr>
            <a:r>
              <a:rPr lang="en-US" sz="1600" dirty="0">
                <a:effectLst/>
                <a:latin typeface="Calibri" panose="020F0502020204030204" pitchFamily="34" charset="0"/>
                <a:ea typeface="Calibri" panose="020F0502020204030204" pitchFamily="34" charset="0"/>
              </a:rPr>
              <a:t>With the passage of AB 275, effective January 1, 2022, the Classified probationary period is no longer 1 year. Education Code 88013(a) states the following in relevant part:  </a:t>
            </a:r>
          </a:p>
          <a:p>
            <a:pPr marL="0" indent="0">
              <a:spcBef>
                <a:spcPts val="0"/>
              </a:spcBef>
              <a:spcAft>
                <a:spcPts val="600"/>
              </a:spcAft>
              <a:buNone/>
            </a:pPr>
            <a:r>
              <a:rPr lang="en-US" sz="1600" i="1" dirty="0">
                <a:effectLst/>
                <a:latin typeface="Calibri" panose="020F0502020204030204" pitchFamily="34" charset="0"/>
                <a:ea typeface="Calibri" panose="020F0502020204030204" pitchFamily="34" charset="0"/>
              </a:rPr>
              <a:t>	The governing board of a community college district shall prescribe written rules and regulations 	governing the personnel management of the classified service. These written rules and regulations 	shall be 	printed and made available to employees in the classified service, the public, and those 	concerned with the 	administration of this section, whereby these employees are, except as provided in Section 72411, 	designated as permanent employees of the district after serving a prescribed period of probation that 	shall not exceed six months or 130 days of paid service, whichever is longer.</a:t>
            </a:r>
            <a:endParaRPr lang="en-US" sz="1600" dirty="0">
              <a:effectLst/>
              <a:latin typeface="Calibri" panose="020F0502020204030204" pitchFamily="34" charset="0"/>
              <a:ea typeface="Calibri" panose="020F0502020204030204" pitchFamily="34" charset="0"/>
            </a:endParaRPr>
          </a:p>
          <a:p>
            <a:pPr marL="0" marR="0" indent="0">
              <a:spcBef>
                <a:spcPts val="0"/>
              </a:spcBef>
              <a:spcAft>
                <a:spcPts val="600"/>
              </a:spcAft>
              <a:buNone/>
            </a:pPr>
            <a:r>
              <a:rPr lang="en-US" sz="1600" i="1"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a:p>
            <a:pPr marL="0" marR="0">
              <a:spcBef>
                <a:spcPts val="0"/>
              </a:spcBef>
              <a:spcAft>
                <a:spcPts val="600"/>
              </a:spcAft>
            </a:pPr>
            <a:r>
              <a:rPr lang="en-US" sz="1600" dirty="0">
                <a:effectLst/>
                <a:latin typeface="Calibri" panose="020F0502020204030204" pitchFamily="34" charset="0"/>
                <a:ea typeface="Calibri" panose="020F0502020204030204" pitchFamily="34" charset="0"/>
              </a:rPr>
              <a:t>Although the current CSEA CBA and board policy have a one year probationary period those provisions are no longer valid because the CBA terminated 6/30/2021 and board policy is preempted by the Education Code.</a:t>
            </a:r>
          </a:p>
          <a:p>
            <a:pPr>
              <a:spcBef>
                <a:spcPts val="0"/>
              </a:spcBef>
              <a:spcAft>
                <a:spcPts val="600"/>
              </a:spcAft>
            </a:pPr>
            <a:endParaRPr lang="en-US" sz="1600" dirty="0">
              <a:effectLst/>
              <a:latin typeface="Calibri" panose="020F0502020204030204" pitchFamily="34" charset="0"/>
              <a:ea typeface="Calibri" panose="020F0502020204030204" pitchFamily="34" charset="0"/>
            </a:endParaRPr>
          </a:p>
          <a:p>
            <a:pPr>
              <a:spcBef>
                <a:spcPts val="0"/>
              </a:spcBef>
              <a:spcAft>
                <a:spcPts val="600"/>
              </a:spcAft>
            </a:pPr>
            <a:r>
              <a:rPr lang="en-US" sz="1600" dirty="0">
                <a:latin typeface="Calibri" panose="020F0502020204030204" pitchFamily="34" charset="0"/>
                <a:ea typeface="Calibri" panose="020F0502020204030204" pitchFamily="34" charset="0"/>
              </a:rPr>
              <a:t>Probationary Employees: 3 months &amp; 5 Months </a:t>
            </a:r>
          </a:p>
          <a:p>
            <a:pPr>
              <a:spcBef>
                <a:spcPts val="0"/>
              </a:spcBef>
              <a:spcAft>
                <a:spcPts val="600"/>
              </a:spcAft>
            </a:pPr>
            <a:r>
              <a:rPr lang="en-US" sz="1600" dirty="0">
                <a:latin typeface="Calibri" panose="020F0502020204030204" pitchFamily="34" charset="0"/>
                <a:ea typeface="Calibri" panose="020F0502020204030204" pitchFamily="34" charset="0"/>
              </a:rPr>
              <a:t>1- year annual evaluations </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87411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B14128-A526-07B3-F707-1F67979796BC}"/>
              </a:ext>
            </a:extLst>
          </p:cNvPr>
          <p:cNvSpPr>
            <a:spLocks noGrp="1"/>
          </p:cNvSpPr>
          <p:nvPr>
            <p:ph type="title"/>
          </p:nvPr>
        </p:nvSpPr>
        <p:spPr>
          <a:xfrm>
            <a:off x="808638" y="386930"/>
            <a:ext cx="9236700" cy="1188950"/>
          </a:xfrm>
        </p:spPr>
        <p:txBody>
          <a:bodyPr anchor="b">
            <a:normAutofit/>
          </a:bodyPr>
          <a:lstStyle/>
          <a:p>
            <a:pPr algn="ctr"/>
            <a:r>
              <a:rPr lang="en-US" sz="5400" dirty="0" err="1"/>
              <a:t>NeoEd</a:t>
            </a:r>
            <a:r>
              <a:rPr lang="en-US" sz="5400" dirty="0"/>
              <a:t> Updates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1E9F2EF-82C0-3B75-29EE-18C78D74EAC1}"/>
              </a:ext>
            </a:extLst>
          </p:cNvPr>
          <p:cNvSpPr>
            <a:spLocks noGrp="1"/>
          </p:cNvSpPr>
          <p:nvPr>
            <p:ph idx="1"/>
          </p:nvPr>
        </p:nvSpPr>
        <p:spPr>
          <a:xfrm>
            <a:off x="793660" y="2599509"/>
            <a:ext cx="10143668" cy="3435531"/>
          </a:xfrm>
        </p:spPr>
        <p:txBody>
          <a:bodyPr anchor="ctr">
            <a:normAutofit/>
          </a:bodyPr>
          <a:lstStyle/>
          <a:p>
            <a:r>
              <a:rPr lang="en-US" sz="2400" dirty="0"/>
              <a:t>Add Department in </a:t>
            </a:r>
            <a:r>
              <a:rPr lang="en-US" sz="2400" dirty="0" err="1"/>
              <a:t>NeoEd</a:t>
            </a:r>
            <a:endParaRPr lang="en-US" sz="2400" dirty="0"/>
          </a:p>
          <a:p>
            <a:pPr marL="0" indent="0">
              <a:buNone/>
            </a:pPr>
            <a:endParaRPr lang="en-US" sz="2400" dirty="0"/>
          </a:p>
          <a:p>
            <a:r>
              <a:rPr lang="en-US" sz="2400" dirty="0"/>
              <a:t>Make sure your committee members have completed the screening committee training</a:t>
            </a:r>
          </a:p>
          <a:p>
            <a:r>
              <a:rPr lang="en-US" sz="2400" dirty="0"/>
              <a:t>Add Screening Committee Member </a:t>
            </a:r>
          </a:p>
          <a:p>
            <a:r>
              <a:rPr lang="en-US" sz="2400" dirty="0"/>
              <a:t>Onboard Launch by November 30</a:t>
            </a:r>
            <a:r>
              <a:rPr lang="en-US" sz="2400" baseline="30000" dirty="0"/>
              <a:t>th</a:t>
            </a:r>
            <a:endParaRPr lang="en-US" sz="2400" dirty="0"/>
          </a:p>
          <a:p>
            <a:endParaRPr lang="en-US" sz="2400" dirty="0"/>
          </a:p>
          <a:p>
            <a:endParaRPr lang="en-US" sz="2400" dirty="0"/>
          </a:p>
        </p:txBody>
      </p:sp>
      <p:pic>
        <p:nvPicPr>
          <p:cNvPr id="6" name="Picture 5">
            <a:extLst>
              <a:ext uri="{FF2B5EF4-FFF2-40B4-BE49-F238E27FC236}">
                <a16:creationId xmlns:a16="http://schemas.microsoft.com/office/drawing/2014/main" id="{65C92623-0D60-2C4D-0B9B-79E0628BC20B}"/>
              </a:ext>
            </a:extLst>
          </p:cNvPr>
          <p:cNvPicPr>
            <a:picLocks noChangeAspect="1"/>
          </p:cNvPicPr>
          <p:nvPr/>
        </p:nvPicPr>
        <p:blipFill>
          <a:blip r:embed="rId2"/>
          <a:stretch>
            <a:fillRect/>
          </a:stretch>
        </p:blipFill>
        <p:spPr>
          <a:xfrm>
            <a:off x="4581624" y="2672296"/>
            <a:ext cx="3794001" cy="623204"/>
          </a:xfrm>
          <a:prstGeom prst="rect">
            <a:avLst/>
          </a:prstGeom>
        </p:spPr>
      </p:pic>
    </p:spTree>
    <p:extLst>
      <p:ext uri="{BB962C8B-B14F-4D97-AF65-F5344CB8AC3E}">
        <p14:creationId xmlns:p14="http://schemas.microsoft.com/office/powerpoint/2010/main" val="2750268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AF04D9-F258-7EBA-E396-46C3D8BA300E}"/>
              </a:ext>
            </a:extLst>
          </p:cNvPr>
          <p:cNvSpPr>
            <a:spLocks noGrp="1"/>
          </p:cNvSpPr>
          <p:nvPr>
            <p:ph type="title"/>
          </p:nvPr>
        </p:nvSpPr>
        <p:spPr>
          <a:xfrm>
            <a:off x="808638" y="386930"/>
            <a:ext cx="9236700" cy="1188950"/>
          </a:xfrm>
        </p:spPr>
        <p:txBody>
          <a:bodyPr anchor="b">
            <a:normAutofit/>
          </a:bodyPr>
          <a:lstStyle/>
          <a:p>
            <a:pPr algn="ctr"/>
            <a:r>
              <a:rPr lang="en-US" sz="5400" dirty="0"/>
              <a:t>Final updates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F280B3-B741-2300-B778-A0D60701BE34}"/>
              </a:ext>
            </a:extLst>
          </p:cNvPr>
          <p:cNvSpPr>
            <a:spLocks noGrp="1"/>
          </p:cNvSpPr>
          <p:nvPr>
            <p:ph idx="1"/>
          </p:nvPr>
        </p:nvSpPr>
        <p:spPr>
          <a:xfrm>
            <a:off x="793660" y="2599509"/>
            <a:ext cx="10143668" cy="3435531"/>
          </a:xfrm>
        </p:spPr>
        <p:txBody>
          <a:bodyPr anchor="ctr">
            <a:normAutofit/>
          </a:bodyPr>
          <a:lstStyle/>
          <a:p>
            <a:pPr marL="0" indent="0">
              <a:buNone/>
            </a:pPr>
            <a:endParaRPr lang="en-US" sz="2400" dirty="0">
              <a:hlinkClick r:id="rId2"/>
            </a:endParaRPr>
          </a:p>
          <a:p>
            <a:r>
              <a:rPr lang="en-US" sz="2400" dirty="0"/>
              <a:t>Submit TEAs and Statement to </a:t>
            </a:r>
            <a:r>
              <a:rPr lang="en-US" sz="2400"/>
              <a:t>hire forms to </a:t>
            </a:r>
            <a:r>
              <a:rPr lang="en-US" sz="2400">
                <a:hlinkClick r:id="rId2"/>
              </a:rPr>
              <a:t>HRonboarding</a:t>
            </a:r>
            <a:r>
              <a:rPr lang="en-US" sz="2400" dirty="0">
                <a:hlinkClick r:id="rId2"/>
              </a:rPr>
              <a:t>@bakersfieldcollege.edu</a:t>
            </a:r>
            <a:r>
              <a:rPr lang="en-US" sz="2400" dirty="0"/>
              <a:t> </a:t>
            </a:r>
          </a:p>
          <a:p>
            <a:r>
              <a:rPr lang="en-US" sz="2400" dirty="0"/>
              <a:t>FRISK Training coming soon</a:t>
            </a:r>
          </a:p>
          <a:p>
            <a:r>
              <a:rPr lang="en-US" sz="2400" dirty="0"/>
              <a:t>HR ACHRO: October 24</a:t>
            </a:r>
            <a:r>
              <a:rPr lang="en-US" sz="2400" baseline="30000" dirty="0"/>
              <a:t>th</a:t>
            </a:r>
            <a:r>
              <a:rPr lang="en-US" sz="2400" dirty="0"/>
              <a:t> -October 28</a:t>
            </a:r>
            <a:r>
              <a:rPr lang="en-US" sz="2400" baseline="30000" dirty="0"/>
              <a:t>th</a:t>
            </a:r>
            <a:r>
              <a:rPr lang="en-US" sz="2400" dirty="0"/>
              <a:t> </a:t>
            </a:r>
          </a:p>
          <a:p>
            <a:pPr marL="0" indent="0">
              <a:buNone/>
            </a:pPr>
            <a:endParaRPr lang="en-US" sz="2400" dirty="0"/>
          </a:p>
          <a:p>
            <a:endParaRPr lang="en-US" sz="2400" dirty="0"/>
          </a:p>
        </p:txBody>
      </p:sp>
    </p:spTree>
    <p:extLst>
      <p:ext uri="{BB962C8B-B14F-4D97-AF65-F5344CB8AC3E}">
        <p14:creationId xmlns:p14="http://schemas.microsoft.com/office/powerpoint/2010/main" val="2361800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F26204994F4C820DC3CF82A5C593" ma:contentTypeVersion="" ma:contentTypeDescription="Create a new document." ma:contentTypeScope="" ma:versionID="223dd9a8c5d806f173c81c3a0360f6a2">
  <xsd:schema xmlns:xsd="http://www.w3.org/2001/XMLSchema" xmlns:xs="http://www.w3.org/2001/XMLSchema" xmlns:p="http://schemas.microsoft.com/office/2006/metadata/properties" xmlns:ns2="454fd486-4e42-4a7f-bc2f-e2145d19cd8b" xmlns:ns3="1d82f014-3bbf-4efb-8a96-bc315d6ad8ed" targetNamespace="http://schemas.microsoft.com/office/2006/metadata/properties" ma:root="true" ma:fieldsID="e16011f1efbc72175c7db9b34e4e46dd" ns2:_="" ns3:_="">
    <xsd:import namespace="454fd486-4e42-4a7f-bc2f-e2145d19cd8b"/>
    <xsd:import namespace="1d82f014-3bbf-4efb-8a96-bc315d6ad8e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82f014-3bbf-4efb-8a96-bc315d6ad8e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AAACE0-6F3A-45B3-9788-E5E72C0B4BC0}"/>
</file>

<file path=customXml/itemProps2.xml><?xml version="1.0" encoding="utf-8"?>
<ds:datastoreItem xmlns:ds="http://schemas.openxmlformats.org/officeDocument/2006/customXml" ds:itemID="{E474AFBD-BEFC-4544-8D1F-736821156136}"/>
</file>

<file path=customXml/itemProps3.xml><?xml version="1.0" encoding="utf-8"?>
<ds:datastoreItem xmlns:ds="http://schemas.openxmlformats.org/officeDocument/2006/customXml" ds:itemID="{A5E0B07A-EA63-45D7-BE6D-A60AD09E9B7E}"/>
</file>

<file path=docProps/app.xml><?xml version="1.0" encoding="utf-8"?>
<Properties xmlns="http://schemas.openxmlformats.org/officeDocument/2006/extended-properties" xmlns:vt="http://schemas.openxmlformats.org/officeDocument/2006/docPropsVTypes">
  <Template/>
  <TotalTime>86</TotalTime>
  <Words>450</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Tinos</vt:lpstr>
      <vt:lpstr>Office Theme</vt:lpstr>
      <vt:lpstr>HR Updates </vt:lpstr>
      <vt:lpstr>Staff Changes </vt:lpstr>
      <vt:lpstr>HR Staff</vt:lpstr>
      <vt:lpstr>Classified Updates</vt:lpstr>
      <vt:lpstr>Classified Evaluations </vt:lpstr>
      <vt:lpstr>NeoEd Updates </vt:lpstr>
      <vt:lpstr>Final updates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Updates </dc:title>
  <dc:creator>Amalia Calderon</dc:creator>
  <cp:lastModifiedBy>Amalia Calderon</cp:lastModifiedBy>
  <cp:revision>1</cp:revision>
  <dcterms:created xsi:type="dcterms:W3CDTF">2022-09-12T03:40:22Z</dcterms:created>
  <dcterms:modified xsi:type="dcterms:W3CDTF">2022-09-12T05:07:09Z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0x0101003DE1F26204994F4C820DC3CF82A5C593</vt:lpwstr>
  </property>
</Properties>
</file>