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89" r:id="rId5"/>
    <p:sldId id="276" r:id="rId6"/>
    <p:sldId id="287" r:id="rId7"/>
    <p:sldId id="286" r:id="rId8"/>
    <p:sldId id="305" r:id="rId9"/>
    <p:sldId id="279" r:id="rId10"/>
    <p:sldId id="280" r:id="rId11"/>
    <p:sldId id="282" r:id="rId12"/>
    <p:sldId id="281" r:id="rId13"/>
    <p:sldId id="283" r:id="rId14"/>
    <p:sldId id="285" r:id="rId15"/>
    <p:sldId id="284" r:id="rId16"/>
    <p:sldId id="288" r:id="rId17"/>
    <p:sldId id="314" r:id="rId18"/>
    <p:sldId id="261" r:id="rId19"/>
    <p:sldId id="292" r:id="rId20"/>
    <p:sldId id="290" r:id="rId21"/>
    <p:sldId id="262" r:id="rId22"/>
    <p:sldId id="309" r:id="rId23"/>
    <p:sldId id="315" r:id="rId24"/>
    <p:sldId id="264" r:id="rId25"/>
    <p:sldId id="293" r:id="rId26"/>
    <p:sldId id="294" r:id="rId27"/>
    <p:sldId id="272" r:id="rId28"/>
    <p:sldId id="265" r:id="rId29"/>
    <p:sldId id="295" r:id="rId30"/>
    <p:sldId id="296" r:id="rId31"/>
    <p:sldId id="297" r:id="rId32"/>
    <p:sldId id="310" r:id="rId33"/>
    <p:sldId id="298" r:id="rId34"/>
    <p:sldId id="299" r:id="rId35"/>
    <p:sldId id="306" r:id="rId36"/>
    <p:sldId id="269" r:id="rId37"/>
    <p:sldId id="316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977" autoAdjust="0"/>
  </p:normalViewPr>
  <p:slideViewPr>
    <p:cSldViewPr>
      <p:cViewPr varScale="1">
        <p:scale>
          <a:sx n="105" d="100"/>
          <a:sy n="105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4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2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14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1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Sandy Hook Elementary School shooting occurred on December 14, 2012, in Newtown, Connecticut, when 20-year-old Adam Lanza fatally shot 20 children and 6 adult staff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DA4B9-31A9-4E67-A760-26C6310D83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6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9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711025-3174-422F-87F9-988594388E2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55A443-CB73-4061-ACE1-95E410D80EE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68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7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2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52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50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8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6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1025-3174-422F-87F9-988594388E23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5A443-CB73-4061-ACE1-95E410D8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5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0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2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hyperlink" Target="http://images.google.com/imgres?imgurl=http://bztv.typepad.com/instanthistory/images/2007/04/22/1101990503_400_2.jpg&amp;imgrefurl=http://www.sodahead.com/koolbreeze/blogs/&amp;usg=__7p0J92ZQcxekVXfof8M_HcuLSdA=&amp;h=421&amp;w=320&amp;sz=33&amp;hl=en&amp;start=37&amp;tbnid=xAjdAElo-M2prM:&amp;tbnh=125&amp;tbnw=95&amp;prev=/images?q=columbine+high+school+shooting&amp;gbv=2&amp;ndsp=20&amp;hl=en&amp;sa=N&amp;start=20" TargetMode="External"/><Relationship Id="rId2" Type="http://schemas.openxmlformats.org/officeDocument/2006/relationships/hyperlink" Target="http://images.google.com/imgres?imgurl=http://farm4.static.flickr.com/3540/3459203619_7a3cafe268.jpg&amp;imgrefurl=http://wdunleavy.wordpress.com/2009/04/20/columbine-was-an-inside-job/&amp;usg=__caHSqt68OFFjg9fP4OhCS-hQ9OA=&amp;h=295&amp;w=500&amp;sz=88&amp;hl=en&amp;start=47&amp;tbnid=OhVwNG8NSzlvFM:&amp;tbnh=77&amp;tbnw=130&amp;prev=/images?q=columbine+high+school+shooting&amp;gbv=2&amp;ndsp=20&amp;hl=en&amp;sa=N&amp;start=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imgres?imgurl=http://www2.liu.edu/cwis/cwp/library/african/2000/1999_02b.jpg&amp;imgrefurl=http://www2.liu.edu/cwis/cwp/library/african/2000/1990.htm&amp;usg=__3PWreduuZ39mAcx6aboCGguFFkI=&amp;h=730&amp;w=509&amp;sz=53&amp;hl=en&amp;start=8&amp;zoom=1&amp;um=1&amp;itbs=1&amp;tbnid=mjJhQQxntAlCHM:&amp;tbnh=141&amp;tbnw=98&amp;prev=/images?q=columbine+high+school+shooting&amp;um=1&amp;hl=en&amp;sa=X&amp;rls=com.microsoft:en-us&amp;tbs=isch:1&amp;ei=bBphTa_NA5LWtQPs48m9CA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extras.mnginteractive.com/live/media/site36/2006/0927/20060927_090733_CD28_platte1_400.jpg&amp;imgrefurl=http://www.denverpost.com/ci_4407536&amp;usg=__-hKNR8JkI7LVBzzOg39q1e_JoMY=&amp;h=262&amp;w=400&amp;sz=19&amp;hl=en&amp;start=2&amp;zoom=1&amp;um=1&amp;itbs=1&amp;tbnid=9zKFgBWZR2whRM:&amp;tbnh=81&amp;tbnw=124&amp;prev=/images?q=platte+canyon+high+school+hostage+crisi&amp;um=1&amp;hl=en&amp;rls=com.microsoft:en-us&amp;tbs=isch:1&amp;ei=HxxhTdmcFZScsQP01KjOCA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imgres?imgurl=http://extras.mnginteractive.com/live/media/site36/2006/0928/20060928_095842_ol28morrison_200.jpg&amp;imgrefurl=http://www.denverpost.com/ci_5530608&amp;usg=__N-xeO8nRiR6HnjOQl6VNAWevR4c=&amp;h=157&amp;w=200&amp;sz=5&amp;hl=en&amp;start=12&amp;zoom=1&amp;um=1&amp;itbs=1&amp;tbnid=uf_999S5UH_BzM:&amp;tbnh=82&amp;tbnw=104&amp;prev=/images?q=platte+canyon+high+school+shooting&amp;um=1&amp;hl=en&amp;sa=N&amp;rls=com.microsoft:en-us&amp;tbs=isch:1&amp;ei=0xthTd9ZivizA8CbudA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extras.mnginteractive.com/live/media/site36/2006/0929/20060929_120059_CD29_bailey3_400.jpg&amp;imgrefurl=http://www.denverpost.com/news/ci_4414369&amp;usg=__KLBgA8w3rhP8_c6OAe3ghx7-w9c=&amp;h=296&amp;w=400&amp;sz=23&amp;hl=en&amp;start=6&amp;zoom=1&amp;um=1&amp;itbs=1&amp;tbnid=R5Ih1-nqPdKzfM:&amp;tbnh=92&amp;tbnw=124&amp;prev=/images?q=platte+canyon+high+school+hostage+crisi&amp;um=1&amp;hl=en&amp;rls=com.microsoft:en-us&amp;tbs=isch:1&amp;ei=HxxhTdmcFZScsQP01KjOCA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imgres?imgurl=http://www.smh.com.au/ffximage/2006/09/28/siege_wideweb__470x314,0.jpg&amp;imgrefurl=http://www.smh.com.au/news/world/gunman-dead-after-school-siege/2006/09/28/1159337247320.html?from=rss&amp;usg=__-yJ9TdoOyxkQYR6XNUjt8bk8p-I=&amp;h=314&amp;w=470&amp;sz=29&amp;hl=en&amp;start=1&amp;zoom=1&amp;um=1&amp;itbs=1&amp;tbnid=YcnuGtBR_IGiAM:&amp;tbnh=86&amp;tbnw=129&amp;prev=/images?q=platte+canyon+high+school+hostage+crisi&amp;um=1&amp;hl=en&amp;rls=com.microsoft:en-us&amp;tbs=isch:1&amp;ei=HxxhTdmcFZScsQP01KjOCA" TargetMode="Externa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ypost.com/2018/02/14/student-arrested-on-suspicion-of-school-shooting-plan/" TargetMode="External"/><Relationship Id="rId2" Type="http://schemas.openxmlformats.org/officeDocument/2006/relationships/hyperlink" Target="http://time.com/5159578/student-suspect-washington-state-school-shooting-plo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ccounts@bakersfieldcollege.edu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a.abcnews.com/images/TheLaw/fbi_gun_vt_071129_mn.jpg&amp;imgrefurl=http://abcnews.go.com/TheLaw/story?id=3931894&amp;page=1&amp;usg=__wFCxydRxfyvFIzy9Nrr0yjIdkTc=&amp;h=240&amp;w=320&amp;sz=31&amp;hl=en&amp;start=33&amp;zoom=1&amp;um=1&amp;itbs=1&amp;tbnid=ZRdWdRIUp56H6M:&amp;tbnh=89&amp;tbnw=118&amp;prev=/images?q=virginia+tech+shooting&amp;start=18&amp;um=1&amp;hl=en&amp;sa=N&amp;rls=com.microsoft:en-us&amp;ndsp=18&amp;tbs=isch:1&amp;ei=MCNhTY3RPIuWsgPj7sDNCA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photos.upi.com/slideshow/lbox/f9259eab9987eb3bba6a9bb98b01d1da/VIRGINIA-TECH.jpg&amp;imgrefurl=http://www.upi.com/enl-win/f9259eab9987eb3bba6a9bb98b01d1da/&amp;usg=__LVj5Pzyxzvnv9sX6Xj8QnB7rda8=&amp;h=571&amp;w=800&amp;sz=66&amp;hl=en&amp;start=27&amp;zoom=1&amp;um=1&amp;itbs=1&amp;tbnid=BMwmsKi8L36kvM:&amp;tbnh=102&amp;tbnw=143&amp;prev=/images?q=virginia+tech+shooting&amp;start=18&amp;um=1&amp;hl=en&amp;sa=N&amp;rls=com.microsoft:en-us&amp;ndsp=18&amp;tbs=isch:1&amp;ei=MCNhTY3RPIuWsgPj7sDN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www.sfgate.com/blogs/images/sfgate/nwzchik/2007/04/18/Virginia_Tech_Shooting_NY136498x378.JPG&amp;imgrefurl=http://www.sfgate.com/cgi-bin/blogs/nwzchik/detail?entry_id=15521&amp;h=378&amp;w=498&amp;sz=21&amp;tbnid=5-Ct7Hj_LO4fHM:&amp;tbnh=99&amp;tbnw=130&amp;prev=/images?q=virginia+tech+shooting&amp;zoom=1&amp;q=virginia+tech+shooting&amp;usg=__O2pvCIvqxLKFV9UC9sf9biKbzu4=&amp;sa=X&amp;ei=0yJhTcScFJC4sQP1gcHWCA&amp;ved=0CCwQ9QEwA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com/imgres?imgurl=http://3.bp.blogspot.com/_0LxOsOCPWm4/SNKhv74jhbI/AAAAAAAAAIA/xM97tbVaNNc/s400/capt.2bed729403a543529e664fccd3d936a8.correction_virginia_tech_shooting_ny140.jpg&amp;imgrefurl=http://gonzosjournalism.blogspot.com/&amp;usg=__8JQjnUnmWbM0jalXclx7snFudwA=&amp;h=281&amp;w=379&amp;sz=23&amp;hl=en&amp;start=24&amp;zoom=1&amp;um=1&amp;itbs=1&amp;tbnid=Et_qK30nLhCqwM:&amp;tbnh=91&amp;tbnw=123&amp;prev=/images?q=virginia+tech+shooting&amp;start=18&amp;um=1&amp;hl=en&amp;sa=N&amp;rls=com.microsoft:en-us&amp;ndsp=18&amp;tbs=isch:1&amp;ei=MCNhTY3RPIuWsgPj7sDNCA" TargetMode="External"/><Relationship Id="rId4" Type="http://schemas.openxmlformats.org/officeDocument/2006/relationships/hyperlink" Target="http://www.google.com/imgres?imgurl=http://www.totalcreditrestoration.com/welcome/uploads/Image/virginia_tech_shooting.jpg&amp;imgrefurl=https://global-challenge.wikispaces.com/Pictures+of+Violence+in+Schools&amp;usg=__qsaECu5-AYoWZEvwNs1yImvJLh0=&amp;h=314&amp;w=379&amp;sz=35&amp;hl=en&amp;start=9&amp;zoom=1&amp;um=1&amp;itbs=1&amp;tbnid=m0M5G6u6dol-aM:&amp;tbnh=102&amp;tbnw=123&amp;prev=/images?q=virginia+tech+shooting&amp;um=1&amp;hl=en&amp;sa=X&amp;rls=com.microsoft:en-us&amp;tbs=isch:1&amp;ei=9yJhTcKrOInSsAOt5ITECA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oxnews.com/images/432002/2_61_jonesboro_shooter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sychceu.com/school_violence/shooters_files/KiplandKinke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381000" y="3200400"/>
            <a:ext cx="83820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Chief Chris Counts</a:t>
            </a:r>
            <a:br>
              <a:rPr lang="en-US" sz="24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Department of Public Safety </a:t>
            </a:r>
            <a:br>
              <a:rPr lang="en-US" sz="24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n-lt"/>
              </a:rPr>
              <a:t>Bakersfield College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2514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Shooter Response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Higher Education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COLORADO</a:t>
            </a:r>
            <a:endParaRPr lang="en-US" dirty="0"/>
          </a:p>
        </p:txBody>
      </p:sp>
      <p:pic>
        <p:nvPicPr>
          <p:cNvPr id="4" name="Picture 9" descr="3459203619_7a3cafe268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4047094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tatic.guim.co.uk/sys-images/Guardian/Pix/pictures/2009/4/16/1239896581897/Columbine-shootings-The-1-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4762500" cy="1971676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QWTl_Y3fIw0FvdPcUXV8fMjLpbD_1XKYeM7vDAfz1naroHhc1yaOft2Ga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752600"/>
            <a:ext cx="3429000" cy="4933565"/>
          </a:xfrm>
          <a:prstGeom prst="rect">
            <a:avLst/>
          </a:prstGeom>
          <a:noFill/>
        </p:spPr>
      </p:pic>
      <p:pic>
        <p:nvPicPr>
          <p:cNvPr id="6" name="Picture 7" descr="1101990503_400_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581400"/>
            <a:ext cx="1981200" cy="22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0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COLORADO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20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1999 – Littleton, Colorado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Columbine High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gunmen Dylan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KELbold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17 and Eric Harris, 18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 students, 1 teacher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23 wounded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Planned to kill 500 and blow up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IEDs lit and thrown, timed devices utilized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both suspects killed themselves</a:t>
            </a:r>
          </a:p>
        </p:txBody>
      </p:sp>
    </p:spTree>
    <p:extLst>
      <p:ext uri="{BB962C8B-B14F-4D97-AF65-F5344CB8AC3E}">
        <p14:creationId xmlns:p14="http://schemas.microsoft.com/office/powerpoint/2010/main" val="15192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MINNESOTA</a:t>
            </a:r>
            <a:endParaRPr lang="en-US" sz="5400" dirty="0"/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1"/>
            <a:ext cx="8763000" cy="37338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 21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2005 – Red Lake, Minnesota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Indian reservation high school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Lone gunman  Jeff Weise, 16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students, a teacher, </a:t>
            </a:r>
          </a:p>
          <a:p>
            <a:pPr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and a guard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Murdered his grandfather, a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tribal policeman, before the incident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suspect killed himself</a:t>
            </a:r>
          </a:p>
        </p:txBody>
      </p:sp>
      <p:pic>
        <p:nvPicPr>
          <p:cNvPr id="45058" name="Picture 2" descr="http://64.38.12.138/news/images/jeffweise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2362200" cy="2842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3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COLORADO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t1.gstatic.com/images?q=tbn:ANd9GcRilZpScOINqz1k5TEs2Gi-FV93L5JGZKOTPuoMVjHlA73Pbr2WgWKu4e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68" y="4038600"/>
            <a:ext cx="3382532" cy="2667000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TcAQXl542_Ku6nPvNCqKpwTfE0gBOKQVsn8EFrUMqGCHp1Xs_5l8nri5p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00200"/>
            <a:ext cx="4457695" cy="2971800"/>
          </a:xfrm>
          <a:prstGeom prst="rect">
            <a:avLst/>
          </a:prstGeom>
          <a:noFill/>
        </p:spPr>
      </p:pic>
      <p:pic>
        <p:nvPicPr>
          <p:cNvPr id="27654" name="Picture 6" descr="http://t1.gstatic.com/images?q=tbn:ANd9GcSNh1lO_GvZdToNIWDGsFnFTXUvYMP8ARoIvoyi6GdEmS7w7krbnIFH1i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644445"/>
            <a:ext cx="3124200" cy="2317955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ANd9GcTfJwywMBcK7MPcKozC5mlSF2fR09ShdmUA41YmBG3GaPzTppoagoR---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3348" y="4648200"/>
            <a:ext cx="326625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6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2">
                <a:tint val="80000"/>
                <a:satMod val="300000"/>
              </a:schemeClr>
            </a:gs>
            <a:gs pos="95000">
              <a:srgbClr val="AFA8A3"/>
            </a:gs>
          </a:gsLst>
          <a:path path="circle">
            <a:fillToRect l="100000" t="10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COLORADO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8382000" cy="3810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26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2006 – Bailey, Colorado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Platte Canyon High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Lone gunman, Duane R. Morrison, 53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student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students sexually assaulted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SWAT team entered room and suspect killed one hostage and himself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8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CONNECTICUT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229600" cy="43529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14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2012-Sandy Hook Elementary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Lone gunman, Adam Lanza 20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Heavily armed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 children and 6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adults killed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suspect killed himself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62" y="2667000"/>
            <a:ext cx="4416802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14, 2018 –  Parkland Florida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Marjory Stoneman Douglas High School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Lone gunman,  Nikolas Cruz 19 yrs. old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Heavily armed, Simi automatic rifle with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 magazines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 children and 3 teachers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law enforcement took him into custody an hour after the shooting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87" y="1845734"/>
            <a:ext cx="2848373" cy="22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2895600"/>
            <a:ext cx="8229600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profile of an Active Shooter?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Who Are Active Shooters?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individual but not always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Actively engaged in killing or attempting to kill people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Confined and populated area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most cases weapons used are firearms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Usually no pattern or method to their selection of victims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have a history mental health related illnesses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nearly all incidents, somebody else knew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5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7772400" cy="3810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endParaRPr lang="en-US" sz="6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Active Shooter Response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Active Shooter Events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 are the Shooters?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Culture and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Culture and Prevention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a culture where, when somebody else knows, they tell and the school responds appropriately 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shooters are not living, going to school and planning these events in a vacuum – somebody else knows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see something, say something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culture of safety</a:t>
            </a:r>
          </a:p>
          <a:p>
            <a:pPr lvl="1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do this?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School Shooting Averted!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Someone </a:t>
            </a:r>
            <a:r>
              <a:rPr lang="en-US" sz="3600" dirty="0"/>
              <a:t>Said </a:t>
            </a:r>
            <a:r>
              <a:rPr lang="en-US" sz="3600" dirty="0" smtClean="0"/>
              <a:t>Something....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woman prevented a potential tragedy this week when she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reported her 18-year-old grandson to police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after learning of his plot to carry out a mass shooting at his high school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"I need to make this count," O’Connor reportedly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wrote in the journal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"I’ve been reviewing many mass shootings/bombings (and attempted bombings) I’m learning from past shooters/bombers mistakes."</a:t>
            </a:r>
          </a:p>
        </p:txBody>
      </p:sp>
    </p:spTree>
    <p:extLst>
      <p:ext uri="{BB962C8B-B14F-4D97-AF65-F5344CB8AC3E}">
        <p14:creationId xmlns:p14="http://schemas.microsoft.com/office/powerpoint/2010/main" val="341470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of saying something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5175604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Since the Florida high school shooting on February 14, 2018 there have been six arrests for people planning mass shootings at schools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because someone who knew said something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telling how many lives have been saved because these courageous people decided to say something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see something, say something so we can do something about it!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 you be that person to speak up and save lives?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83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and Prevention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Behavioral Intervention/Threat Assessment/ Students of Concern Team Strategies</a:t>
            </a:r>
          </a:p>
          <a:p>
            <a:pPr lvl="1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Team effort to determining threats</a:t>
            </a:r>
          </a:p>
          <a:p>
            <a:pPr lvl="1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Multi-disciplined approach</a:t>
            </a:r>
          </a:p>
          <a:p>
            <a:pPr lvl="2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 Professionals</a:t>
            </a:r>
          </a:p>
          <a:p>
            <a:pPr lvl="2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</a:p>
          <a:p>
            <a:pPr lvl="2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Educators</a:t>
            </a:r>
          </a:p>
          <a:p>
            <a:pPr lvl="2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lvl="2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Administrators</a:t>
            </a:r>
          </a:p>
          <a:p>
            <a:pPr lvl="2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Workers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09600" y="2590800"/>
            <a:ext cx="7772400" cy="12065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US" sz="6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83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Response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886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Unpredictable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Evolve quickly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last 10-15 minutes or less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Police response usually 5-10 minutes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 occur anywhere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Stores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“What if?”</a:t>
            </a:r>
          </a:p>
        </p:txBody>
      </p:sp>
    </p:spTree>
    <p:extLst>
      <p:ext uri="{BB962C8B-B14F-4D97-AF65-F5344CB8AC3E}">
        <p14:creationId xmlns:p14="http://schemas.microsoft.com/office/powerpoint/2010/main" val="11009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Response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962400"/>
          </a:xfrm>
        </p:spPr>
        <p:txBody>
          <a:bodyPr>
            <a:normAutofit fontScale="85000" lnSpcReduction="10000"/>
          </a:bodyPr>
          <a:lstStyle/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of the two nearest exits in any facility you visit</a:t>
            </a:r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aware of your environment and any possible dangers</a:t>
            </a:r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in an office, stay there and secure the door</a:t>
            </a:r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 a hallway, get into a room and secure the door</a:t>
            </a:r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action against the shooter ONLY as a LAST RESORT</a:t>
            </a:r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 9-1-1 AS SOON AS IT IS SAFE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Response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81000" y="1837766"/>
            <a:ext cx="8229600" cy="3801034"/>
          </a:xfrm>
        </p:spPr>
        <p:txBody>
          <a:bodyPr>
            <a:normAutofit fontScale="77500" lnSpcReduction="20000"/>
          </a:bodyPr>
          <a:lstStyle/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is an escape path:</a:t>
            </a:r>
          </a:p>
          <a:p>
            <a:pPr marL="1394460" lvl="2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predetermined routes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mind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belongings behind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others escape if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</a:p>
          <a:p>
            <a:pPr marL="1394460" lvl="2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Evacuate regardless of whether others agree to follow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is your friend in a shooting situation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Response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81000" y="2057400"/>
            <a:ext cx="8229600" cy="3429000"/>
          </a:xfrm>
        </p:spPr>
        <p:txBody>
          <a:bodyPr>
            <a:normAutofit fontScale="70000" lnSpcReduction="20000"/>
          </a:bodyPr>
          <a:lstStyle/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individuals from entering an area where the shooter may be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Keep your hands visible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Follow the instructions of any police officers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not attempt to move wounded people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Call 9-1-1 when you are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safe if you have something to report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886200"/>
          </a:xfrm>
        </p:spPr>
        <p:txBody>
          <a:bodyPr rtlCol="0">
            <a:normAutofit fontScale="55000" lnSpcReduction="20000"/>
          </a:bodyPr>
          <a:lstStyle/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4000" dirty="0" smtClean="0"/>
          </a:p>
          <a:p>
            <a:pPr marL="594360" indent="-457200" fontAlgn="auto"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 evacuation is not possible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Choose a hiding place that:</a:t>
            </a:r>
          </a:p>
          <a:p>
            <a:pPr marL="1241298" lvl="2" indent="-41148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 out of shooter’s view</a:t>
            </a:r>
          </a:p>
          <a:p>
            <a:pPr marL="1241298" lvl="2" indent="-41148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protection if shots are fired toward you</a:t>
            </a:r>
          </a:p>
          <a:p>
            <a:pPr marL="1241298" lvl="2" indent="-41148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trap you or restrict your options for movement</a:t>
            </a:r>
          </a:p>
          <a:p>
            <a:pPr marL="994410" lvl="1" indent="-4572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to:</a:t>
            </a:r>
          </a:p>
          <a:p>
            <a:pPr marL="1241298" lvl="2" indent="-41148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Lock the door</a:t>
            </a:r>
          </a:p>
          <a:p>
            <a:pPr marL="1241298" lvl="2" indent="-41148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Blockade the door with heavy furniture</a:t>
            </a:r>
          </a:p>
          <a:p>
            <a:pPr marL="548640" indent="-411480">
              <a:buClr>
                <a:srgbClr val="FFC000"/>
              </a:buClr>
              <a:buSzPct val="100000"/>
              <a:buFont typeface="Wingdings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Ongoing Trend</a:t>
            </a:r>
          </a:p>
          <a:p>
            <a:endParaRPr lang="en-US" sz="6600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Response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the shooter is nearby: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Lock the door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Silence your cell phone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Turn off any source of noise (radios, TV’s, etc.)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Hide behind large items (Cabinets, desks)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Remain quiet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Active shooters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 not breaching locked doors!!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 this fact to your advantage</a:t>
            </a:r>
          </a:p>
        </p:txBody>
      </p:sp>
    </p:spTree>
    <p:extLst>
      <p:ext uri="{BB962C8B-B14F-4D97-AF65-F5344CB8AC3E}">
        <p14:creationId xmlns:p14="http://schemas.microsoft.com/office/powerpoint/2010/main" val="1630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LOCK THE DOOR!!!!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Survivor of Florida High School Active Shooter Incident</a:t>
            </a:r>
            <a:endParaRPr lang="en-US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praised the school’s practice of locking classroom doors in an active-shooter situation.</a:t>
            </a:r>
          </a:p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"We have had meetings and teachers talking about what to do in these type of situations, actually, pretty recently and had initiatives to lock all the doors,” he said, “and I think, honestly, that worked and easily saved a couple hundred if not a thousand lives because all those doors were locked."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Response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EVACUATION OR HIDING IS NOT POSSIBLE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Try to remain calm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Staying calm will help others calm down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Dial 9-1-1, if possible, to alert police to the shooter’s location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cannot speak, leave the line open and allow the dispatcher to listen</a:t>
            </a:r>
          </a:p>
        </p:txBody>
      </p:sp>
    </p:spTree>
    <p:extLst>
      <p:ext uri="{BB962C8B-B14F-4D97-AF65-F5344CB8AC3E}">
        <p14:creationId xmlns:p14="http://schemas.microsoft.com/office/powerpoint/2010/main" val="11622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Response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AGAINST THE ACTIVE SHOOTER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FIGHT!!!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a last resort, and only when your life is in imminent danger, attempt to disrupt his/her plan and/or incapacitate the active shooter by: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Acting as aggressively as possible against him/her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Throwing items and improvising weapons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Yelling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Committing to your actions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Buy first responders time</a:t>
            </a:r>
          </a:p>
        </p:txBody>
      </p:sp>
    </p:spTree>
    <p:extLst>
      <p:ext uri="{BB962C8B-B14F-4D97-AF65-F5344CB8AC3E}">
        <p14:creationId xmlns:p14="http://schemas.microsoft.com/office/powerpoint/2010/main" val="19986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 smtClean="0"/>
              <a:t>Response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343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Take ACTION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AGAINST THE ACTIVE SHOOTER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FIGHT!!!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Disrupt the shooter’s plan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Overwhelm the shooter with numbers of people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the point where it’s okay to get angry and fight back!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Ask yourself.... Will I be a sheep or will I be a sheep dog?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810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Stop the Bleeding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91491" y="1524000"/>
            <a:ext cx="8229600" cy="4267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Literally…STOP THE BLEEDING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Initiate basic bleeding control – B-CON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person can bleed to death within three minutes of a major arterial wound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B-CON attempts to control that bleeding for 15-20 minutes until first responders arrive on scene to provide advanced life saving measures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Tourniquets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Wound packing material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7619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143000"/>
            <a:ext cx="7796030" cy="423888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schedule an active shooter presentation for your class, individual department or student club please contact public safety 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Chris Counts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661-395-4554</a:t>
            </a:r>
          </a:p>
          <a:p>
            <a:r>
              <a:rPr lang="en-US" dirty="0" smtClean="0">
                <a:hlinkClick r:id="rId2"/>
              </a:rPr>
              <a:t>ccounts@bakersfieldcollege.edu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28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7724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b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b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74607" cy="1139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Umpqua Community College, OR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2353"/>
            <a:ext cx="8686800" cy="427024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1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 – Umpqua Community College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 gunman – 26 year old Chris Harper Mercer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students killed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9 wounded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Incident ended when Two police detectives arrived on-scene and engaged the suspect who entered a classroom and killed himself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41577"/>
            <a:ext cx="1981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t2.gstatic.com/images?q=tbn:ANd9GcRTfF0bbVp_eIg3aLZknJ8SN6vlyxjZa_g6zT1eolIFhxbG1T4-7qZbUuO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343400"/>
            <a:ext cx="3276600" cy="23371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VIRGINIA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0" name="Picture 4" descr="http://t1.gstatic.com/images?q=tbn:ANd9GcQFe0DQRAKb7SY7rbnmZcUwOmee0Q7Yhs_qnYHg0iUAodGKI4Vyq62D6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8600"/>
            <a:ext cx="3285002" cy="2724151"/>
          </a:xfrm>
          <a:prstGeom prst="rect">
            <a:avLst/>
          </a:prstGeom>
          <a:noFill/>
        </p:spPr>
      </p:pic>
      <p:pic>
        <p:nvPicPr>
          <p:cNvPr id="29698" name="Picture 2" descr="http://www.google.com/images?q=tbn:5-Ct7Hj_LO4fHM::www.sfgate.com/blogs/images/sfgate/nwzchik/2007/04/18/Virginia_Tech_Shooting_NY136498x378.JPG&amp;t=1&amp;h=78&amp;w=102&amp;usg=__YF_ysTgHvhtXoA4S4ilWF08xRCM=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1600200"/>
            <a:ext cx="3733800" cy="2855263"/>
          </a:xfrm>
          <a:prstGeom prst="rect">
            <a:avLst/>
          </a:prstGeom>
          <a:noFill/>
        </p:spPr>
      </p:pic>
      <p:pic>
        <p:nvPicPr>
          <p:cNvPr id="29706" name="Picture 10" descr="http://t2.gstatic.com/images?q=tbn:ANd9GcSZuVZWy2ziU9gVghQl7-EqLMILgcWa2uGlJ8ky0pgc4F-xyy2K5G9f7w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1600200"/>
            <a:ext cx="3124200" cy="2356388"/>
          </a:xfrm>
          <a:prstGeom prst="rect">
            <a:avLst/>
          </a:prstGeom>
          <a:noFill/>
        </p:spPr>
      </p:pic>
      <p:pic>
        <p:nvPicPr>
          <p:cNvPr id="29702" name="Picture 6" descr="http://t2.gstatic.com/images?q=tbn:ANd9GcRo3_K83E1skweANc29kSnkZDgCX2JAQx4cOsvTuJKrinZk6DEIr-pn5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2743200"/>
            <a:ext cx="3295856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VIRGINIA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1"/>
            <a:ext cx="8229600" cy="4114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16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2007 – Virginia Tech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Lone gunman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-hui Cho, 23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Handguns only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32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29 wounded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Blocked escape routes / chained doors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suspect killed himself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ILLINOIS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14, 2008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Illinois University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Lone gunman – Stephen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Kazmierczak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 graduate student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Legally purchased shotgun and 3 handguns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 wounded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suspect killed himself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7" y="1676400"/>
            <a:ext cx="32470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ARKANSAS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8382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 24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1998 – Jonesboro, Arkansas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gunmen (Mitchell Johnson 13/Andrew Golden 11)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 rifles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False fire alarm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students, 1 teacher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wounded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police </a:t>
            </a:r>
          </a:p>
          <a:p>
            <a:pPr marL="11887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caught the fleeing suspects</a:t>
            </a:r>
          </a:p>
        </p:txBody>
      </p:sp>
      <p:pic>
        <p:nvPicPr>
          <p:cNvPr id="4098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725545" cy="281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82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OREGON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458200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May 21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1998 – Springfield, Oregon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Lone gunman, Kip Kinkel, 14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pistols, one rifle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 killed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 wounded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Killed both parents the day prior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Incident ended when seven students subdued suspect and held him until police arrived</a:t>
            </a:r>
          </a:p>
          <a:p>
            <a:endParaRPr lang="en-US" dirty="0"/>
          </a:p>
        </p:txBody>
      </p:sp>
      <p:pic>
        <p:nvPicPr>
          <p:cNvPr id="3074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084070" cy="252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5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2178E4-2F0C-4A34-8B52-79BAFAEA72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1335</Words>
  <Application>Microsoft Office PowerPoint</Application>
  <PresentationFormat>On-screen Show (4:3)</PresentationFormat>
  <Paragraphs>255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Impact</vt:lpstr>
      <vt:lpstr>Wingdings</vt:lpstr>
      <vt:lpstr>Main Event</vt:lpstr>
      <vt:lpstr>Chief Chris Counts Department of Public Safety  Bakersfield College</vt:lpstr>
      <vt:lpstr>Active Shooter Response</vt:lpstr>
      <vt:lpstr>PowerPoint Presentation</vt:lpstr>
      <vt:lpstr> Umpqua Community College, OR </vt:lpstr>
      <vt:lpstr>VIRGINIA</vt:lpstr>
      <vt:lpstr>VIRGINIA</vt:lpstr>
      <vt:lpstr>ILLINOIS</vt:lpstr>
      <vt:lpstr>ARKANSAS</vt:lpstr>
      <vt:lpstr>OREGON</vt:lpstr>
      <vt:lpstr>COLORADO</vt:lpstr>
      <vt:lpstr>COLORADO</vt:lpstr>
      <vt:lpstr>MINNESOTA</vt:lpstr>
      <vt:lpstr>COLORADO</vt:lpstr>
      <vt:lpstr>COLORADO</vt:lpstr>
      <vt:lpstr>CONNECTICUT</vt:lpstr>
      <vt:lpstr>Florida</vt:lpstr>
      <vt:lpstr>PowerPoint Presentation</vt:lpstr>
      <vt:lpstr>Who Are Active Shooters?</vt:lpstr>
      <vt:lpstr>PowerPoint Presentation</vt:lpstr>
      <vt:lpstr>Culture and Prevention</vt:lpstr>
      <vt:lpstr>School Shooting Averted!  Someone Said Something....</vt:lpstr>
      <vt:lpstr>Results of saying something</vt:lpstr>
      <vt:lpstr>Culture and Prevention</vt:lpstr>
      <vt:lpstr>PowerPoint Presentation</vt:lpstr>
      <vt:lpstr>Response</vt:lpstr>
      <vt:lpstr>Response</vt:lpstr>
      <vt:lpstr>Response</vt:lpstr>
      <vt:lpstr>Response</vt:lpstr>
      <vt:lpstr>Response</vt:lpstr>
      <vt:lpstr>Response</vt:lpstr>
      <vt:lpstr>LOCK THE DOOR!!!! </vt:lpstr>
      <vt:lpstr>Response</vt:lpstr>
      <vt:lpstr>Response</vt:lpstr>
      <vt:lpstr>Response</vt:lpstr>
      <vt:lpstr>Stop the Bleeding</vt:lpstr>
      <vt:lpstr>PowerPoint Presentation</vt:lpstr>
      <vt:lpstr>Question  and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2016-10-25T19:39:13Z</dcterms:created>
  <dcterms:modified xsi:type="dcterms:W3CDTF">2019-02-06T19:16:21Z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