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4.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5.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6.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3.xml" ContentType="application/vnd.openxmlformats-officedocument.presentationml.notesSlid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40"/>
  </p:notesMasterIdLst>
  <p:handoutMasterIdLst>
    <p:handoutMasterId r:id="rId41"/>
  </p:handoutMasterIdLst>
  <p:sldIdLst>
    <p:sldId id="256" r:id="rId5"/>
    <p:sldId id="257" r:id="rId6"/>
    <p:sldId id="332" r:id="rId7"/>
    <p:sldId id="258" r:id="rId8"/>
    <p:sldId id="324" r:id="rId9"/>
    <p:sldId id="260" r:id="rId10"/>
    <p:sldId id="335" r:id="rId11"/>
    <p:sldId id="298" r:id="rId12"/>
    <p:sldId id="333" r:id="rId13"/>
    <p:sldId id="299" r:id="rId14"/>
    <p:sldId id="300" r:id="rId15"/>
    <p:sldId id="336" r:id="rId16"/>
    <p:sldId id="301" r:id="rId17"/>
    <p:sldId id="334" r:id="rId18"/>
    <p:sldId id="302" r:id="rId19"/>
    <p:sldId id="337" r:id="rId20"/>
    <p:sldId id="326" r:id="rId21"/>
    <p:sldId id="304" r:id="rId22"/>
    <p:sldId id="327" r:id="rId23"/>
    <p:sldId id="305" r:id="rId24"/>
    <p:sldId id="338" r:id="rId25"/>
    <p:sldId id="306" r:id="rId26"/>
    <p:sldId id="340" r:id="rId27"/>
    <p:sldId id="309" r:id="rId28"/>
    <p:sldId id="339" r:id="rId29"/>
    <p:sldId id="329" r:id="rId30"/>
    <p:sldId id="308" r:id="rId31"/>
    <p:sldId id="296" r:id="rId32"/>
    <p:sldId id="310" r:id="rId33"/>
    <p:sldId id="312" r:id="rId34"/>
    <p:sldId id="297" r:id="rId35"/>
    <p:sldId id="313" r:id="rId36"/>
    <p:sldId id="314" r:id="rId37"/>
    <p:sldId id="315" r:id="rId38"/>
    <p:sldId id="283"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yers" initials="MM" lastIdx="2" clrIdx="0">
    <p:extLst>
      <p:ext uri="{19B8F6BF-5375-455C-9EA6-DF929625EA0E}">
        <p15:presenceInfo xmlns:p15="http://schemas.microsoft.com/office/powerpoint/2012/main" userId="S-1-5-21-1233836580-496834097-1642054019-1271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717"/>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9FB40-2D46-48C9-A06F-75D613C652B0}" v="25" dt="2022-01-25T16:08:47.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11" autoAdjust="0"/>
  </p:normalViewPr>
  <p:slideViewPr>
    <p:cSldViewPr snapToGrid="0">
      <p:cViewPr varScale="1">
        <p:scale>
          <a:sx n="48" d="100"/>
          <a:sy n="48" d="100"/>
        </p:scale>
        <p:origin x="15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84387322048083"/>
          <c:y val="4.348338843258172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Gender Identity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76-422B-84B0-1F08CA346A1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E76-422B-84B0-1F08CA346A1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6E76-422B-84B0-1F08CA346A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Female</c:v>
                </c:pt>
                <c:pt idx="1">
                  <c:v>Male</c:v>
                </c:pt>
                <c:pt idx="2">
                  <c:v>Another gender identity</c:v>
                </c:pt>
              </c:strCache>
            </c:strRef>
          </c:cat>
          <c:val>
            <c:numRef>
              <c:f>Sheet1!$B$2:$B$4</c:f>
              <c:numCache>
                <c:formatCode>0%</c:formatCode>
                <c:ptCount val="3"/>
                <c:pt idx="0">
                  <c:v>0.72</c:v>
                </c:pt>
                <c:pt idx="1">
                  <c:v>0.27</c:v>
                </c:pt>
                <c:pt idx="2">
                  <c:v>0.01</c:v>
                </c:pt>
              </c:numCache>
            </c:numRef>
          </c:val>
          <c:extLst>
            <c:ext xmlns:c16="http://schemas.microsoft.com/office/drawing/2014/chart" uri="{C3380CC4-5D6E-409C-BE32-E72D297353CC}">
              <c16:uniqueId val="{00000000-330D-4FDC-8160-D35557884AB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59969823886884976"/>
          <c:w val="1"/>
          <c:h val="0.399166601653767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1"/>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a:t>% of students who indicated they mostly</a:t>
            </a:r>
            <a:r>
              <a:rPr lang="en-US" sz="1800" baseline="0"/>
              <a:t> or strongly matter in classes with</a:t>
            </a:r>
            <a:r>
              <a:rPr lang="en-US" sz="1800"/>
              <a:t> White professors</a:t>
            </a:r>
            <a:r>
              <a:rPr lang="en-US" sz="1800" baseline="0"/>
              <a:t> vs Professors of color</a:t>
            </a:r>
            <a:r>
              <a:rPr lang="en-US" sz="1800"/>
              <a:t> </a:t>
            </a:r>
          </a:p>
        </c:rich>
      </c:tx>
      <c:layout>
        <c:manualLayout>
          <c:xMode val="edge"/>
          <c:yMode val="edge"/>
          <c:x val="9.2499778094893445E-2"/>
          <c:y val="4.1208415875401326E-2"/>
        </c:manualLayout>
      </c:layout>
      <c:overlay val="0"/>
      <c:spPr>
        <a:noFill/>
        <a:ln>
          <a:noFill/>
        </a:ln>
        <a:effectLst/>
      </c:spPr>
    </c:title>
    <c:autoTitleDeleted val="0"/>
    <c:plotArea>
      <c:layout>
        <c:manualLayout>
          <c:layoutTarget val="inner"/>
          <c:xMode val="edge"/>
          <c:yMode val="edge"/>
          <c:x val="2.7199795217745376E-2"/>
          <c:y val="0.20439810705197589"/>
          <c:w val="0.945600271025135"/>
          <c:h val="0.4635347883605459"/>
        </c:manualLayout>
      </c:layout>
      <c:barChart>
        <c:barDir val="col"/>
        <c:grouping val="clustered"/>
        <c:varyColors val="1"/>
        <c:ser>
          <c:idx val="0"/>
          <c:order val="0"/>
          <c:tx>
            <c:strRef>
              <c:f>Sheet1!$B$1</c:f>
              <c:strCache>
                <c:ptCount val="1"/>
                <c:pt idx="0">
                  <c:v>White Professors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Overall</c:v>
                </c:pt>
                <c:pt idx="1">
                  <c:v>Students of Color</c:v>
                </c:pt>
                <c:pt idx="2">
                  <c:v>White</c:v>
                </c:pt>
                <c:pt idx="3">
                  <c:v>Asian</c:v>
                </c:pt>
                <c:pt idx="4">
                  <c:v>Black</c:v>
                </c:pt>
                <c:pt idx="5">
                  <c:v>Hispanic or Latinx</c:v>
                </c:pt>
                <c:pt idx="6">
                  <c:v>Two or more races</c:v>
                </c:pt>
              </c:strCache>
            </c:strRef>
          </c:cat>
          <c:val>
            <c:numRef>
              <c:f>Sheet1!$B$2:$B$8</c:f>
              <c:numCache>
                <c:formatCode>0%</c:formatCode>
                <c:ptCount val="7"/>
                <c:pt idx="0">
                  <c:v>0.66400000000000003</c:v>
                </c:pt>
                <c:pt idx="1">
                  <c:v>0.64400000000000002</c:v>
                </c:pt>
                <c:pt idx="2">
                  <c:v>0.73799999999999999</c:v>
                </c:pt>
                <c:pt idx="3">
                  <c:v>0.73699999999999999</c:v>
                </c:pt>
                <c:pt idx="4">
                  <c:v>0.48699999999999999</c:v>
                </c:pt>
                <c:pt idx="5">
                  <c:v>0.64800000000000002</c:v>
                </c:pt>
                <c:pt idx="6">
                  <c:v>0.63800000000000001</c:v>
                </c:pt>
              </c:numCache>
            </c:numRef>
          </c:val>
          <c:extLst>
            <c:ext xmlns:c16="http://schemas.microsoft.com/office/drawing/2014/chart" uri="{C3380CC4-5D6E-409C-BE32-E72D297353CC}">
              <c16:uniqueId val="{00000000-AB5D-4DB5-8DF6-6848E036CA83}"/>
            </c:ext>
          </c:extLst>
        </c:ser>
        <c:ser>
          <c:idx val="1"/>
          <c:order val="1"/>
          <c:tx>
            <c:strRef>
              <c:f>Sheet1!$C$1</c:f>
              <c:strCache>
                <c:ptCount val="1"/>
                <c:pt idx="0">
                  <c:v>Professors  of Color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Overall</c:v>
                </c:pt>
                <c:pt idx="1">
                  <c:v>Students of Color</c:v>
                </c:pt>
                <c:pt idx="2">
                  <c:v>White</c:v>
                </c:pt>
                <c:pt idx="3">
                  <c:v>Asian</c:v>
                </c:pt>
                <c:pt idx="4">
                  <c:v>Black</c:v>
                </c:pt>
                <c:pt idx="5">
                  <c:v>Hispanic or Latinx</c:v>
                </c:pt>
                <c:pt idx="6">
                  <c:v>Two or more races</c:v>
                </c:pt>
              </c:strCache>
            </c:strRef>
          </c:cat>
          <c:val>
            <c:numRef>
              <c:f>Sheet1!$C$2:$C$8</c:f>
              <c:numCache>
                <c:formatCode>0%</c:formatCode>
                <c:ptCount val="7"/>
                <c:pt idx="0">
                  <c:v>0.753</c:v>
                </c:pt>
                <c:pt idx="1">
                  <c:v>0.753</c:v>
                </c:pt>
                <c:pt idx="2">
                  <c:v>0.754</c:v>
                </c:pt>
                <c:pt idx="3">
                  <c:v>0.69299999999999995</c:v>
                </c:pt>
                <c:pt idx="4">
                  <c:v>0.70899999999999996</c:v>
                </c:pt>
                <c:pt idx="5">
                  <c:v>0.75800000000000001</c:v>
                </c:pt>
                <c:pt idx="6">
                  <c:v>0.76700000000000002</c:v>
                </c:pt>
              </c:numCache>
            </c:numRef>
          </c:val>
          <c:extLst>
            <c:ext xmlns:c16="http://schemas.microsoft.com/office/drawing/2014/chart" uri="{C3380CC4-5D6E-409C-BE32-E72D297353CC}">
              <c16:uniqueId val="{00000000-9386-4B6C-BED6-0EDD540223D9}"/>
            </c:ext>
          </c:extLst>
        </c:ser>
        <c:dLbls>
          <c:dLblPos val="inBase"/>
          <c:showLegendKey val="0"/>
          <c:showVal val="1"/>
          <c:showCatName val="0"/>
          <c:showSerName val="0"/>
          <c:showPercent val="0"/>
          <c:showBubbleSize val="0"/>
        </c:dLbls>
        <c:gapWidth val="65"/>
        <c:axId val="683159296"/>
        <c:axId val="683161792"/>
      </c:barChart>
      <c:catAx>
        <c:axId val="6831592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83161792"/>
        <c:crosses val="autoZero"/>
        <c:auto val="1"/>
        <c:lblAlgn val="ctr"/>
        <c:lblOffset val="100"/>
        <c:noMultiLvlLbl val="0"/>
      </c:catAx>
      <c:valAx>
        <c:axId val="683161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683159296"/>
        <c:crosses val="autoZero"/>
        <c:crossBetween val="between"/>
      </c:valAx>
      <c:spPr>
        <a:noFill/>
        <a:ln>
          <a:noFill/>
        </a:ln>
        <a:effectLst/>
      </c:spPr>
    </c:plotArea>
    <c:legend>
      <c:legendPos val="b"/>
      <c:layout>
        <c:manualLayout>
          <c:xMode val="edge"/>
          <c:yMode val="edge"/>
          <c:x val="0.21078902628039248"/>
          <c:y val="0.82016992280893508"/>
          <c:w val="0.66790765577549349"/>
          <c:h val="4.173706374303304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a:t>% of students who often or almost always experience concern for feelings or experiences from White professors</a:t>
            </a:r>
            <a:r>
              <a:rPr lang="en-US" sz="1800" baseline="0"/>
              <a:t> vs professors of color</a:t>
            </a:r>
            <a:r>
              <a:rPr lang="en-US" sz="1800"/>
              <a:t> </a:t>
            </a:r>
          </a:p>
        </c:rich>
      </c:tx>
      <c:layout>
        <c:manualLayout>
          <c:xMode val="edge"/>
          <c:yMode val="edge"/>
          <c:x val="9.2499778094893445E-2"/>
          <c:y val="4.1208415875401326E-2"/>
        </c:manualLayout>
      </c:layout>
      <c:overlay val="0"/>
      <c:spPr>
        <a:noFill/>
        <a:ln>
          <a:noFill/>
        </a:ln>
        <a:effectLst/>
      </c:spPr>
    </c:title>
    <c:autoTitleDeleted val="0"/>
    <c:plotArea>
      <c:layout>
        <c:manualLayout>
          <c:layoutTarget val="inner"/>
          <c:xMode val="edge"/>
          <c:yMode val="edge"/>
          <c:x val="2.7199795217745376E-2"/>
          <c:y val="0.20439810705197589"/>
          <c:w val="0.945600271025135"/>
          <c:h val="0.4635347883605459"/>
        </c:manualLayout>
      </c:layout>
      <c:barChart>
        <c:barDir val="col"/>
        <c:grouping val="clustered"/>
        <c:varyColors val="1"/>
        <c:ser>
          <c:idx val="0"/>
          <c:order val="0"/>
          <c:tx>
            <c:strRef>
              <c:f>Sheet1!$B$1</c:f>
              <c:strCache>
                <c:ptCount val="1"/>
                <c:pt idx="0">
                  <c:v>White Professors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Overall</c:v>
                </c:pt>
                <c:pt idx="1">
                  <c:v>Student of Color</c:v>
                </c:pt>
                <c:pt idx="2">
                  <c:v>White</c:v>
                </c:pt>
                <c:pt idx="3">
                  <c:v>Asian</c:v>
                </c:pt>
                <c:pt idx="4">
                  <c:v>Black</c:v>
                </c:pt>
                <c:pt idx="5">
                  <c:v>Hispanic or Latinx</c:v>
                </c:pt>
                <c:pt idx="6">
                  <c:v>Two or more races</c:v>
                </c:pt>
              </c:strCache>
            </c:strRef>
          </c:cat>
          <c:val>
            <c:numRef>
              <c:f>Sheet1!$B$2:$B$8</c:f>
              <c:numCache>
                <c:formatCode>0%</c:formatCode>
                <c:ptCount val="7"/>
                <c:pt idx="0">
                  <c:v>0.61</c:v>
                </c:pt>
                <c:pt idx="1">
                  <c:v>0.59</c:v>
                </c:pt>
                <c:pt idx="2">
                  <c:v>0.72</c:v>
                </c:pt>
                <c:pt idx="3">
                  <c:v>0.61</c:v>
                </c:pt>
                <c:pt idx="4">
                  <c:v>0.56000000000000005</c:v>
                </c:pt>
                <c:pt idx="5">
                  <c:v>0.56000000000000005</c:v>
                </c:pt>
                <c:pt idx="6">
                  <c:v>0.64</c:v>
                </c:pt>
              </c:numCache>
            </c:numRef>
          </c:val>
          <c:extLst>
            <c:ext xmlns:c16="http://schemas.microsoft.com/office/drawing/2014/chart" uri="{C3380CC4-5D6E-409C-BE32-E72D297353CC}">
              <c16:uniqueId val="{00000000-AB5D-4DB5-8DF6-6848E036CA83}"/>
            </c:ext>
          </c:extLst>
        </c:ser>
        <c:ser>
          <c:idx val="1"/>
          <c:order val="1"/>
          <c:tx>
            <c:strRef>
              <c:f>Sheet1!$C$1</c:f>
              <c:strCache>
                <c:ptCount val="1"/>
                <c:pt idx="0">
                  <c:v>Professors  of Color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Overall</c:v>
                </c:pt>
                <c:pt idx="1">
                  <c:v>Student of Color</c:v>
                </c:pt>
                <c:pt idx="2">
                  <c:v>White</c:v>
                </c:pt>
                <c:pt idx="3">
                  <c:v>Asian</c:v>
                </c:pt>
                <c:pt idx="4">
                  <c:v>Black</c:v>
                </c:pt>
                <c:pt idx="5">
                  <c:v>Hispanic or Latinx</c:v>
                </c:pt>
                <c:pt idx="6">
                  <c:v>Two or more races</c:v>
                </c:pt>
              </c:strCache>
            </c:strRef>
          </c:cat>
          <c:val>
            <c:numRef>
              <c:f>Sheet1!$C$2:$C$8</c:f>
              <c:numCache>
                <c:formatCode>0%</c:formatCode>
                <c:ptCount val="7"/>
                <c:pt idx="0">
                  <c:v>0.73</c:v>
                </c:pt>
                <c:pt idx="1">
                  <c:v>0.73</c:v>
                </c:pt>
                <c:pt idx="2">
                  <c:v>0.75</c:v>
                </c:pt>
                <c:pt idx="3">
                  <c:v>0.73</c:v>
                </c:pt>
                <c:pt idx="4">
                  <c:v>0.79</c:v>
                </c:pt>
                <c:pt idx="5">
                  <c:v>0.72</c:v>
                </c:pt>
                <c:pt idx="6">
                  <c:v>0.72</c:v>
                </c:pt>
              </c:numCache>
            </c:numRef>
          </c:val>
          <c:extLst>
            <c:ext xmlns:c16="http://schemas.microsoft.com/office/drawing/2014/chart" uri="{C3380CC4-5D6E-409C-BE32-E72D297353CC}">
              <c16:uniqueId val="{00000000-9386-4B6C-BED6-0EDD540223D9}"/>
            </c:ext>
          </c:extLst>
        </c:ser>
        <c:dLbls>
          <c:dLblPos val="inBase"/>
          <c:showLegendKey val="0"/>
          <c:showVal val="1"/>
          <c:showCatName val="0"/>
          <c:showSerName val="0"/>
          <c:showPercent val="0"/>
          <c:showBubbleSize val="0"/>
        </c:dLbls>
        <c:gapWidth val="65"/>
        <c:axId val="683159296"/>
        <c:axId val="683161792"/>
      </c:barChart>
      <c:catAx>
        <c:axId val="6831592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83161792"/>
        <c:crosses val="autoZero"/>
        <c:auto val="1"/>
        <c:lblAlgn val="ctr"/>
        <c:lblOffset val="100"/>
        <c:noMultiLvlLbl val="0"/>
      </c:catAx>
      <c:valAx>
        <c:axId val="683161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683159296"/>
        <c:crosses val="autoZero"/>
        <c:crossBetween val="between"/>
      </c:valAx>
      <c:spPr>
        <a:noFill/>
        <a:ln>
          <a:noFill/>
        </a:ln>
        <a:effectLst/>
      </c:spPr>
    </c:plotArea>
    <c:legend>
      <c:legendPos val="b"/>
      <c:layout>
        <c:manualLayout>
          <c:xMode val="edge"/>
          <c:yMode val="edge"/>
          <c:x val="0.21078902628039248"/>
          <c:y val="0.82016992280893508"/>
          <c:w val="0.67846800149911768"/>
          <c:h val="4.173706374303304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26773630839411E-2"/>
          <c:y val="0"/>
          <c:w val="0.94007322636916058"/>
          <c:h val="1"/>
        </c:manualLayout>
      </c:layout>
      <c:barChart>
        <c:barDir val="bar"/>
        <c:grouping val="percentStacked"/>
        <c:varyColors val="0"/>
        <c:ser>
          <c:idx val="0"/>
          <c:order val="0"/>
          <c:tx>
            <c:strRef>
              <c:f>Sheet1!$B$1</c:f>
              <c:strCache>
                <c:ptCount val="1"/>
                <c:pt idx="0">
                  <c:v>Almost always or often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White Student</c:v>
                </c:pt>
                <c:pt idx="1">
                  <c:v>Student of Color</c:v>
                </c:pt>
              </c:strCache>
            </c:strRef>
          </c:cat>
          <c:val>
            <c:numRef>
              <c:f>Sheet1!$B$2:$B$5</c:f>
              <c:numCache>
                <c:formatCode>0%</c:formatCode>
                <c:ptCount val="4"/>
                <c:pt idx="0">
                  <c:v>0.8</c:v>
                </c:pt>
                <c:pt idx="1">
                  <c:v>0.67</c:v>
                </c:pt>
              </c:numCache>
            </c:numRef>
          </c:val>
          <c:extLst>
            <c:ext xmlns:c16="http://schemas.microsoft.com/office/drawing/2014/chart" uri="{C3380CC4-5D6E-409C-BE32-E72D297353CC}">
              <c16:uniqueId val="{00000000-4B0C-410B-9184-2E72C9AAD0A8}"/>
            </c:ext>
          </c:extLst>
        </c:ser>
        <c:ser>
          <c:idx val="1"/>
          <c:order val="1"/>
          <c:tx>
            <c:strRef>
              <c:f>Sheet1!$C$1</c:f>
              <c:strCache>
                <c:ptCount val="1"/>
                <c:pt idx="0">
                  <c:v>Sometimes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White Student</c:v>
                </c:pt>
                <c:pt idx="1">
                  <c:v>Student of Color</c:v>
                </c:pt>
              </c:strCache>
            </c:strRef>
          </c:cat>
          <c:val>
            <c:numRef>
              <c:f>Sheet1!$C$2:$C$5</c:f>
              <c:numCache>
                <c:formatCode>0%</c:formatCode>
                <c:ptCount val="4"/>
                <c:pt idx="0">
                  <c:v>0.13</c:v>
                </c:pt>
                <c:pt idx="1">
                  <c:v>0.19</c:v>
                </c:pt>
              </c:numCache>
            </c:numRef>
          </c:val>
          <c:extLst>
            <c:ext xmlns:c16="http://schemas.microsoft.com/office/drawing/2014/chart" uri="{C3380CC4-5D6E-409C-BE32-E72D297353CC}">
              <c16:uniqueId val="{00000001-4B0C-410B-9184-2E72C9AAD0A8}"/>
            </c:ext>
          </c:extLst>
        </c:ser>
        <c:ser>
          <c:idx val="2"/>
          <c:order val="2"/>
          <c:tx>
            <c:strRef>
              <c:f>Sheet1!$D$1</c:f>
              <c:strCache>
                <c:ptCount val="1"/>
                <c:pt idx="0">
                  <c:v>Never or once in a while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White Student</c:v>
                </c:pt>
                <c:pt idx="1">
                  <c:v>Student of Color</c:v>
                </c:pt>
              </c:strCache>
            </c:strRef>
          </c:cat>
          <c:val>
            <c:numRef>
              <c:f>Sheet1!$D$2:$D$5</c:f>
              <c:numCache>
                <c:formatCode>0%</c:formatCode>
                <c:ptCount val="4"/>
                <c:pt idx="0">
                  <c:v>0.08</c:v>
                </c:pt>
                <c:pt idx="1">
                  <c:v>0.14000000000000001</c:v>
                </c:pt>
              </c:numCache>
            </c:numRef>
          </c:val>
          <c:extLst>
            <c:ext xmlns:c16="http://schemas.microsoft.com/office/drawing/2014/chart" uri="{C3380CC4-5D6E-409C-BE32-E72D297353CC}">
              <c16:uniqueId val="{00000002-4B0C-410B-9184-2E72C9AAD0A8}"/>
            </c:ext>
          </c:extLst>
        </c:ser>
        <c:dLbls>
          <c:dLblPos val="ctr"/>
          <c:showLegendKey val="0"/>
          <c:showVal val="1"/>
          <c:showCatName val="0"/>
          <c:showSerName val="0"/>
          <c:showPercent val="0"/>
          <c:showBubbleSize val="0"/>
        </c:dLbls>
        <c:gapWidth val="150"/>
        <c:overlap val="100"/>
        <c:axId val="331776904"/>
        <c:axId val="331773296"/>
      </c:barChart>
      <c:catAx>
        <c:axId val="331776904"/>
        <c:scaling>
          <c:orientation val="minMax"/>
        </c:scaling>
        <c:delete val="1"/>
        <c:axPos val="l"/>
        <c:numFmt formatCode="General" sourceLinked="1"/>
        <c:majorTickMark val="out"/>
        <c:minorTickMark val="none"/>
        <c:tickLblPos val="nextTo"/>
        <c:crossAx val="331773296"/>
        <c:crosses val="autoZero"/>
        <c:auto val="1"/>
        <c:lblAlgn val="ctr"/>
        <c:lblOffset val="100"/>
        <c:noMultiLvlLbl val="0"/>
      </c:catAx>
      <c:valAx>
        <c:axId val="331773296"/>
        <c:scaling>
          <c:orientation val="minMax"/>
        </c:scaling>
        <c:delete val="1"/>
        <c:axPos val="b"/>
        <c:numFmt formatCode="0%" sourceLinked="1"/>
        <c:majorTickMark val="out"/>
        <c:minorTickMark val="none"/>
        <c:tickLblPos val="nextTo"/>
        <c:crossAx val="331776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Almost always or often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White Student</c:v>
                </c:pt>
                <c:pt idx="1">
                  <c:v>Student of Color</c:v>
                </c:pt>
              </c:strCache>
            </c:strRef>
          </c:cat>
          <c:val>
            <c:numRef>
              <c:f>Sheet1!$B$2:$B$3</c:f>
              <c:numCache>
                <c:formatCode>0%</c:formatCode>
                <c:ptCount val="2"/>
                <c:pt idx="0">
                  <c:v>0.79</c:v>
                </c:pt>
                <c:pt idx="1">
                  <c:v>0.76</c:v>
                </c:pt>
              </c:numCache>
            </c:numRef>
          </c:val>
          <c:extLst>
            <c:ext xmlns:c16="http://schemas.microsoft.com/office/drawing/2014/chart" uri="{C3380CC4-5D6E-409C-BE32-E72D297353CC}">
              <c16:uniqueId val="{00000000-1CC8-4EC7-A554-3672D59658F7}"/>
            </c:ext>
          </c:extLst>
        </c:ser>
        <c:ser>
          <c:idx val="1"/>
          <c:order val="1"/>
          <c:tx>
            <c:strRef>
              <c:f>Sheet1!$C$1</c:f>
              <c:strCache>
                <c:ptCount val="1"/>
                <c:pt idx="0">
                  <c:v>Sometimes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White Student</c:v>
                </c:pt>
                <c:pt idx="1">
                  <c:v>Student of Color</c:v>
                </c:pt>
              </c:strCache>
            </c:strRef>
          </c:cat>
          <c:val>
            <c:numRef>
              <c:f>Sheet1!$C$2:$C$3</c:f>
              <c:numCache>
                <c:formatCode>0%</c:formatCode>
                <c:ptCount val="2"/>
                <c:pt idx="0">
                  <c:v>0.11</c:v>
                </c:pt>
                <c:pt idx="1">
                  <c:v>0.17</c:v>
                </c:pt>
              </c:numCache>
            </c:numRef>
          </c:val>
          <c:extLst>
            <c:ext xmlns:c16="http://schemas.microsoft.com/office/drawing/2014/chart" uri="{C3380CC4-5D6E-409C-BE32-E72D297353CC}">
              <c16:uniqueId val="{00000001-1CC8-4EC7-A554-3672D59658F7}"/>
            </c:ext>
          </c:extLst>
        </c:ser>
        <c:ser>
          <c:idx val="2"/>
          <c:order val="2"/>
          <c:tx>
            <c:strRef>
              <c:f>Sheet1!$D$1</c:f>
              <c:strCache>
                <c:ptCount val="1"/>
                <c:pt idx="0">
                  <c:v>Never or once in a while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White Student</c:v>
                </c:pt>
                <c:pt idx="1">
                  <c:v>Student of Color</c:v>
                </c:pt>
              </c:strCache>
            </c:strRef>
          </c:cat>
          <c:val>
            <c:numRef>
              <c:f>Sheet1!$D$2:$D$3</c:f>
              <c:numCache>
                <c:formatCode>0%</c:formatCode>
                <c:ptCount val="2"/>
                <c:pt idx="0">
                  <c:v>0.1</c:v>
                </c:pt>
                <c:pt idx="1">
                  <c:v>7.0000000000000007E-2</c:v>
                </c:pt>
              </c:numCache>
            </c:numRef>
          </c:val>
          <c:extLst>
            <c:ext xmlns:c16="http://schemas.microsoft.com/office/drawing/2014/chart" uri="{C3380CC4-5D6E-409C-BE32-E72D297353CC}">
              <c16:uniqueId val="{00000002-1CC8-4EC7-A554-3672D59658F7}"/>
            </c:ext>
          </c:extLst>
        </c:ser>
        <c:dLbls>
          <c:dLblPos val="ctr"/>
          <c:showLegendKey val="0"/>
          <c:showVal val="1"/>
          <c:showCatName val="0"/>
          <c:showSerName val="0"/>
          <c:showPercent val="0"/>
          <c:showBubbleSize val="0"/>
        </c:dLbls>
        <c:gapWidth val="150"/>
        <c:overlap val="100"/>
        <c:axId val="331776904"/>
        <c:axId val="331773296"/>
      </c:barChart>
      <c:catAx>
        <c:axId val="331776904"/>
        <c:scaling>
          <c:orientation val="minMax"/>
        </c:scaling>
        <c:delete val="1"/>
        <c:axPos val="l"/>
        <c:numFmt formatCode="General" sourceLinked="1"/>
        <c:majorTickMark val="out"/>
        <c:minorTickMark val="none"/>
        <c:tickLblPos val="nextTo"/>
        <c:crossAx val="331773296"/>
        <c:crosses val="autoZero"/>
        <c:auto val="1"/>
        <c:lblAlgn val="ctr"/>
        <c:lblOffset val="100"/>
        <c:noMultiLvlLbl val="0"/>
      </c:catAx>
      <c:valAx>
        <c:axId val="331773296"/>
        <c:scaling>
          <c:orientation val="minMax"/>
        </c:scaling>
        <c:delete val="1"/>
        <c:axPos val="b"/>
        <c:numFmt formatCode="0%" sourceLinked="1"/>
        <c:majorTickMark val="out"/>
        <c:minorTickMark val="none"/>
        <c:tickLblPos val="nextTo"/>
        <c:crossAx val="331776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000" b="0"/>
              <a:t>% of</a:t>
            </a:r>
            <a:r>
              <a:rPr lang="en-US" sz="2000" b="0" baseline="0"/>
              <a:t> students who feel </a:t>
            </a:r>
            <a:r>
              <a:rPr lang="en-US" sz="2000" b="1" baseline="0"/>
              <a:t>moderately or completely encouraged </a:t>
            </a:r>
            <a:r>
              <a:rPr lang="en-US" sz="2000" b="0" baseline="0"/>
              <a:t>about having c</a:t>
            </a:r>
            <a:r>
              <a:rPr lang="en-US" sz="2000" b="0"/>
              <a:t>onversations</a:t>
            </a:r>
            <a:r>
              <a:rPr lang="en-US" sz="2000" b="0" baseline="0"/>
              <a:t> about race with </a:t>
            </a:r>
          </a:p>
          <a:p>
            <a:pPr>
              <a:defRPr/>
            </a:pPr>
            <a:r>
              <a:rPr lang="en-US" sz="2000" b="1" baseline="0"/>
              <a:t>Students of Color vs. White Students</a:t>
            </a:r>
            <a:endParaRPr lang="en-US" sz="2000" b="1"/>
          </a:p>
        </c:rich>
      </c:tx>
      <c:layout>
        <c:manualLayout>
          <c:xMode val="edge"/>
          <c:yMode val="edge"/>
          <c:x val="0.10127426351081174"/>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White students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Sheet1!$B$2:$B$8</c:f>
              <c:numCache>
                <c:formatCode>0%</c:formatCode>
                <c:ptCount val="7"/>
                <c:pt idx="0">
                  <c:v>0.23499999999999999</c:v>
                </c:pt>
                <c:pt idx="1">
                  <c:v>0.223</c:v>
                </c:pt>
                <c:pt idx="2">
                  <c:v>0.26300000000000001</c:v>
                </c:pt>
                <c:pt idx="3">
                  <c:v>0.17199999999999999</c:v>
                </c:pt>
                <c:pt idx="4">
                  <c:v>0.28399999999999997</c:v>
                </c:pt>
                <c:pt idx="5">
                  <c:v>0.22900000000000001</c:v>
                </c:pt>
                <c:pt idx="6">
                  <c:v>0.23799999999999999</c:v>
                </c:pt>
              </c:numCache>
            </c:numRef>
          </c:val>
          <c:extLst>
            <c:ext xmlns:c16="http://schemas.microsoft.com/office/drawing/2014/chart" uri="{C3380CC4-5D6E-409C-BE32-E72D297353CC}">
              <c16:uniqueId val="{00000000-5842-4873-AFCC-E33696371D08}"/>
            </c:ext>
          </c:extLst>
        </c:ser>
        <c:ser>
          <c:idx val="1"/>
          <c:order val="1"/>
          <c:tx>
            <c:strRef>
              <c:f>Sheet1!$C$1</c:f>
              <c:strCache>
                <c:ptCount val="1"/>
                <c:pt idx="0">
                  <c:v>Students of color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Sheet1!$C$2:$C$8</c:f>
              <c:numCache>
                <c:formatCode>0%</c:formatCode>
                <c:ptCount val="7"/>
                <c:pt idx="0">
                  <c:v>0.35599999999999998</c:v>
                </c:pt>
                <c:pt idx="1">
                  <c:v>0.33800000000000002</c:v>
                </c:pt>
                <c:pt idx="2">
                  <c:v>0.45400000000000001</c:v>
                </c:pt>
                <c:pt idx="3">
                  <c:v>0.32800000000000001</c:v>
                </c:pt>
                <c:pt idx="4">
                  <c:v>0.27600000000000002</c:v>
                </c:pt>
                <c:pt idx="5">
                  <c:v>0.34799999999999998</c:v>
                </c:pt>
                <c:pt idx="6">
                  <c:v>0.33500000000000002</c:v>
                </c:pt>
              </c:numCache>
            </c:numRef>
          </c:val>
          <c:extLst>
            <c:ext xmlns:c16="http://schemas.microsoft.com/office/drawing/2014/chart" uri="{C3380CC4-5D6E-409C-BE32-E72D297353CC}">
              <c16:uniqueId val="{00000001-436E-41C7-8BEA-308D933BE9EA}"/>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000" b="0"/>
              <a:t>% of</a:t>
            </a:r>
            <a:r>
              <a:rPr lang="en-US" sz="2000" b="0" baseline="0"/>
              <a:t> students who feel </a:t>
            </a:r>
            <a:r>
              <a:rPr lang="en-US" sz="2000" b="1" baseline="0"/>
              <a:t>moderately or extremely open </a:t>
            </a:r>
            <a:r>
              <a:rPr lang="en-US" sz="2000" b="0" baseline="0"/>
              <a:t>about being engaged in c</a:t>
            </a:r>
            <a:r>
              <a:rPr lang="en-US" sz="2000" b="0"/>
              <a:t>onversation</a:t>
            </a:r>
            <a:r>
              <a:rPr lang="en-US" sz="2000" b="0" baseline="0"/>
              <a:t> about race with </a:t>
            </a:r>
          </a:p>
          <a:p>
            <a:pPr>
              <a:defRPr/>
            </a:pPr>
            <a:r>
              <a:rPr lang="en-US" sz="2000" b="1" baseline="0"/>
              <a:t>Students of Color vs. White Students</a:t>
            </a:r>
            <a:endParaRPr lang="en-US" sz="2000" b="1"/>
          </a:p>
        </c:rich>
      </c:tx>
      <c:layout>
        <c:manualLayout>
          <c:xMode val="edge"/>
          <c:yMode val="edge"/>
          <c:x val="0.10127426351081174"/>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White students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Sheet1!$B$2:$B$8</c:f>
              <c:numCache>
                <c:formatCode>0%</c:formatCode>
                <c:ptCount val="7"/>
                <c:pt idx="0">
                  <c:v>0.16</c:v>
                </c:pt>
                <c:pt idx="1">
                  <c:v>0.16</c:v>
                </c:pt>
                <c:pt idx="2">
                  <c:v>0.24</c:v>
                </c:pt>
                <c:pt idx="3">
                  <c:v>0.3</c:v>
                </c:pt>
                <c:pt idx="4">
                  <c:v>0.13</c:v>
                </c:pt>
                <c:pt idx="5">
                  <c:v>0.17</c:v>
                </c:pt>
                <c:pt idx="6">
                  <c:v>0.17</c:v>
                </c:pt>
              </c:numCache>
            </c:numRef>
          </c:val>
          <c:extLst>
            <c:ext xmlns:c16="http://schemas.microsoft.com/office/drawing/2014/chart" uri="{C3380CC4-5D6E-409C-BE32-E72D297353CC}">
              <c16:uniqueId val="{00000000-5842-4873-AFCC-E33696371D08}"/>
            </c:ext>
          </c:extLst>
        </c:ser>
        <c:ser>
          <c:idx val="1"/>
          <c:order val="1"/>
          <c:tx>
            <c:strRef>
              <c:f>Sheet1!$C$1</c:f>
              <c:strCache>
                <c:ptCount val="1"/>
                <c:pt idx="0">
                  <c:v>Students of color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Sheet1!$C$2:$C$8</c:f>
              <c:numCache>
                <c:formatCode>0%</c:formatCode>
                <c:ptCount val="7"/>
                <c:pt idx="0">
                  <c:v>0.36</c:v>
                </c:pt>
                <c:pt idx="1">
                  <c:v>0.34</c:v>
                </c:pt>
                <c:pt idx="2">
                  <c:v>0.55000000000000004</c:v>
                </c:pt>
                <c:pt idx="3">
                  <c:v>0.33</c:v>
                </c:pt>
                <c:pt idx="4">
                  <c:v>0.28000000000000003</c:v>
                </c:pt>
                <c:pt idx="5">
                  <c:v>0.35</c:v>
                </c:pt>
                <c:pt idx="6">
                  <c:v>0.34</c:v>
                </c:pt>
              </c:numCache>
            </c:numRef>
          </c:val>
          <c:extLst>
            <c:ext xmlns:c16="http://schemas.microsoft.com/office/drawing/2014/chart" uri="{C3380CC4-5D6E-409C-BE32-E72D297353CC}">
              <c16:uniqueId val="{00000001-436E-41C7-8BEA-308D933BE9EA}"/>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0492044065496E-2"/>
          <c:y val="8.9062494521254032E-2"/>
          <c:w val="0.97361901591186906"/>
          <c:h val="0.5885259234420569"/>
        </c:manualLayout>
      </c:layout>
      <c:barChart>
        <c:barDir val="col"/>
        <c:grouping val="clustered"/>
        <c:varyColors val="0"/>
        <c:ser>
          <c:idx val="0"/>
          <c:order val="0"/>
          <c:tx>
            <c:strRef>
              <c:f>Sheet1!$A$2</c:f>
              <c:strCache>
                <c:ptCount val="1"/>
                <c:pt idx="0">
                  <c:v>Students of Color</c:v>
                </c:pt>
              </c:strCache>
            </c:strRef>
          </c:tx>
          <c:spPr>
            <a:solidFill>
              <a:schemeClr val="accent1"/>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86BC-4D6E-BEA1-06A7E4E50F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In Class Discussions</c:v>
                </c:pt>
                <c:pt idx="1">
                  <c:v>Campus Clubs or organizations</c:v>
                </c:pt>
                <c:pt idx="2">
                  <c:v>Multicultural or advocacy programs</c:v>
                </c:pt>
                <c:pt idx="3">
                  <c:v>Converstions with other students outside of class</c:v>
                </c:pt>
                <c:pt idx="4">
                  <c:v>Class assigned readings</c:v>
                </c:pt>
                <c:pt idx="5">
                  <c:v>Nowhere on campus</c:v>
                </c:pt>
              </c:strCache>
            </c:strRef>
          </c:cat>
          <c:val>
            <c:numRef>
              <c:f>Sheet1!$B$2:$G$2</c:f>
              <c:numCache>
                <c:formatCode>0%</c:formatCode>
                <c:ptCount val="6"/>
                <c:pt idx="0">
                  <c:v>0.4</c:v>
                </c:pt>
                <c:pt idx="1">
                  <c:v>0.08</c:v>
                </c:pt>
                <c:pt idx="2">
                  <c:v>0.13</c:v>
                </c:pt>
                <c:pt idx="3">
                  <c:v>0.26</c:v>
                </c:pt>
                <c:pt idx="4">
                  <c:v>0.32</c:v>
                </c:pt>
                <c:pt idx="5">
                  <c:v>0.41</c:v>
                </c:pt>
              </c:numCache>
            </c:numRef>
          </c:val>
          <c:extLst>
            <c:ext xmlns:c16="http://schemas.microsoft.com/office/drawing/2014/chart" uri="{C3380CC4-5D6E-409C-BE32-E72D297353CC}">
              <c16:uniqueId val="{00000000-7CA6-425A-812F-A7723628B26E}"/>
            </c:ext>
          </c:extLst>
        </c:ser>
        <c:ser>
          <c:idx val="1"/>
          <c:order val="1"/>
          <c:tx>
            <c:strRef>
              <c:f>Sheet1!$A$3</c:f>
              <c:strCache>
                <c:ptCount val="1"/>
                <c:pt idx="0">
                  <c:v>White</c:v>
                </c:pt>
              </c:strCache>
            </c:strRef>
          </c:tx>
          <c:spPr>
            <a:solidFill>
              <a:schemeClr val="accent2"/>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6BC-4D6E-BEA1-06A7E4E50F9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In Class Discussions</c:v>
                </c:pt>
                <c:pt idx="1">
                  <c:v>Campus Clubs or organizations</c:v>
                </c:pt>
                <c:pt idx="2">
                  <c:v>Multicultural or advocacy programs</c:v>
                </c:pt>
                <c:pt idx="3">
                  <c:v>Converstions with other students outside of class</c:v>
                </c:pt>
                <c:pt idx="4">
                  <c:v>Class assigned readings</c:v>
                </c:pt>
                <c:pt idx="5">
                  <c:v>Nowhere on campus</c:v>
                </c:pt>
              </c:strCache>
            </c:strRef>
          </c:cat>
          <c:val>
            <c:numRef>
              <c:f>Sheet1!$B$3:$G$3</c:f>
              <c:numCache>
                <c:formatCode>0%</c:formatCode>
                <c:ptCount val="6"/>
                <c:pt idx="0">
                  <c:v>0.41</c:v>
                </c:pt>
                <c:pt idx="1">
                  <c:v>0.03</c:v>
                </c:pt>
                <c:pt idx="2">
                  <c:v>0.09</c:v>
                </c:pt>
                <c:pt idx="3">
                  <c:v>0.24</c:v>
                </c:pt>
                <c:pt idx="4">
                  <c:v>0.39</c:v>
                </c:pt>
                <c:pt idx="5">
                  <c:v>0.45</c:v>
                </c:pt>
              </c:numCache>
            </c:numRef>
          </c:val>
          <c:extLst>
            <c:ext xmlns:c16="http://schemas.microsoft.com/office/drawing/2014/chart" uri="{C3380CC4-5D6E-409C-BE32-E72D297353CC}">
              <c16:uniqueId val="{00000001-7CA6-425A-812F-A7723628B26E}"/>
            </c:ext>
          </c:extLst>
        </c:ser>
        <c:dLbls>
          <c:dLblPos val="outEnd"/>
          <c:showLegendKey val="0"/>
          <c:showVal val="1"/>
          <c:showCatName val="0"/>
          <c:showSerName val="0"/>
          <c:showPercent val="0"/>
          <c:showBubbleSize val="0"/>
        </c:dLbls>
        <c:gapWidth val="219"/>
        <c:overlap val="-27"/>
        <c:axId val="523102424"/>
        <c:axId val="523102752"/>
      </c:barChart>
      <c:catAx>
        <c:axId val="52310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23102752"/>
        <c:crosses val="autoZero"/>
        <c:auto val="1"/>
        <c:lblAlgn val="ctr"/>
        <c:lblOffset val="100"/>
        <c:noMultiLvlLbl val="0"/>
      </c:catAx>
      <c:valAx>
        <c:axId val="523102752"/>
        <c:scaling>
          <c:orientation val="minMax"/>
        </c:scaling>
        <c:delete val="1"/>
        <c:axPos val="l"/>
        <c:numFmt formatCode="0%" sourceLinked="1"/>
        <c:majorTickMark val="none"/>
        <c:minorTickMark val="none"/>
        <c:tickLblPos val="nextTo"/>
        <c:crossAx val="523102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Who helps you learn about race </a:t>
            </a:r>
            <a:r>
              <a:rPr lang="en-US" baseline="0">
                <a:solidFill>
                  <a:schemeClr val="tx1"/>
                </a:solidFill>
              </a:rPr>
              <a:t>on campus?</a:t>
            </a:r>
            <a:endParaRPr lang="en-US"/>
          </a:p>
        </c:rich>
      </c:tx>
      <c:layout>
        <c:manualLayout>
          <c:xMode val="edge"/>
          <c:yMode val="edge"/>
          <c:x val="0.11271875000000002"/>
          <c:y val="1.640624899075732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Student of color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 staff</c:v>
                </c:pt>
                <c:pt idx="1">
                  <c:v>White Students</c:v>
                </c:pt>
                <c:pt idx="2">
                  <c:v>Staff of Color</c:v>
                </c:pt>
                <c:pt idx="3">
                  <c:v>White professors</c:v>
                </c:pt>
                <c:pt idx="4">
                  <c:v>Professors of color</c:v>
                </c:pt>
                <c:pt idx="5">
                  <c:v>Students of Color</c:v>
                </c:pt>
              </c:strCache>
            </c:strRef>
          </c:cat>
          <c:val>
            <c:numRef>
              <c:f>Sheet1!$B$2:$B$7</c:f>
              <c:numCache>
                <c:formatCode>0%</c:formatCode>
                <c:ptCount val="6"/>
                <c:pt idx="0">
                  <c:v>0.12</c:v>
                </c:pt>
                <c:pt idx="1">
                  <c:v>0.11</c:v>
                </c:pt>
                <c:pt idx="2">
                  <c:v>0.18</c:v>
                </c:pt>
                <c:pt idx="3">
                  <c:v>0.26</c:v>
                </c:pt>
                <c:pt idx="4">
                  <c:v>0.33</c:v>
                </c:pt>
                <c:pt idx="5">
                  <c:v>0.28000000000000003</c:v>
                </c:pt>
              </c:numCache>
            </c:numRef>
          </c:val>
          <c:extLst>
            <c:ext xmlns:c16="http://schemas.microsoft.com/office/drawing/2014/chart" uri="{C3380CC4-5D6E-409C-BE32-E72D297353CC}">
              <c16:uniqueId val="{00000000-2A1D-4720-B784-2103D47B56BE}"/>
            </c:ext>
          </c:extLst>
        </c:ser>
        <c:ser>
          <c:idx val="1"/>
          <c:order val="1"/>
          <c:tx>
            <c:strRef>
              <c:f>Sheet1!$C$1</c:f>
              <c:strCache>
                <c:ptCount val="1"/>
                <c:pt idx="0">
                  <c:v>White Student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 staff</c:v>
                </c:pt>
                <c:pt idx="1">
                  <c:v>White Students</c:v>
                </c:pt>
                <c:pt idx="2">
                  <c:v>Staff of Color</c:v>
                </c:pt>
                <c:pt idx="3">
                  <c:v>White professors</c:v>
                </c:pt>
                <c:pt idx="4">
                  <c:v>Professors of color</c:v>
                </c:pt>
                <c:pt idx="5">
                  <c:v>Students of Color</c:v>
                </c:pt>
              </c:strCache>
            </c:strRef>
          </c:cat>
          <c:val>
            <c:numRef>
              <c:f>Sheet1!$C$2:$C$7</c:f>
              <c:numCache>
                <c:formatCode>0%</c:formatCode>
                <c:ptCount val="6"/>
                <c:pt idx="0">
                  <c:v>0.16</c:v>
                </c:pt>
                <c:pt idx="1">
                  <c:v>0.19</c:v>
                </c:pt>
                <c:pt idx="2">
                  <c:v>0.21</c:v>
                </c:pt>
                <c:pt idx="3">
                  <c:v>0.32</c:v>
                </c:pt>
                <c:pt idx="4">
                  <c:v>0.35</c:v>
                </c:pt>
                <c:pt idx="5">
                  <c:v>0.31</c:v>
                </c:pt>
              </c:numCache>
            </c:numRef>
          </c:val>
          <c:extLst>
            <c:ext xmlns:c16="http://schemas.microsoft.com/office/drawing/2014/chart" uri="{C3380CC4-5D6E-409C-BE32-E72D297353CC}">
              <c16:uniqueId val="{00000001-2A1D-4720-B784-2103D47B56BE}"/>
            </c:ext>
          </c:extLst>
        </c:ser>
        <c:dLbls>
          <c:dLblPos val="outEnd"/>
          <c:showLegendKey val="0"/>
          <c:showVal val="1"/>
          <c:showCatName val="0"/>
          <c:showSerName val="0"/>
          <c:showPercent val="0"/>
          <c:showBubbleSize val="0"/>
        </c:dLbls>
        <c:gapWidth val="182"/>
        <c:axId val="154642720"/>
        <c:axId val="154645344"/>
      </c:barChart>
      <c:catAx>
        <c:axId val="1546427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645344"/>
        <c:crosses val="autoZero"/>
        <c:auto val="1"/>
        <c:lblAlgn val="ctr"/>
        <c:lblOffset val="100"/>
        <c:noMultiLvlLbl val="0"/>
      </c:catAx>
      <c:valAx>
        <c:axId val="154645344"/>
        <c:scaling>
          <c:orientation val="minMax"/>
        </c:scaling>
        <c:delete val="1"/>
        <c:axPos val="b"/>
        <c:numFmt formatCode="0%" sourceLinked="1"/>
        <c:majorTickMark val="out"/>
        <c:minorTickMark val="none"/>
        <c:tickLblPos val="nextTo"/>
        <c:crossAx val="154642720"/>
        <c:crosses val="autoZero"/>
        <c:crossBetween val="between"/>
      </c:valAx>
      <c:spPr>
        <a:noFill/>
        <a:ln>
          <a:noFill/>
        </a:ln>
        <a:effectLst/>
      </c:spPr>
    </c:plotArea>
    <c:legend>
      <c:legendPos val="b"/>
      <c:layout>
        <c:manualLayout>
          <c:xMode val="edge"/>
          <c:yMode val="edge"/>
          <c:x val="0.32290206692913387"/>
          <c:y val="0.93926310659060619"/>
          <c:w val="0.50419574311023629"/>
          <c:h val="4.66743942744590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0" i="0" baseline="0">
                <a:solidFill>
                  <a:schemeClr val="tx1"/>
                </a:solidFill>
                <a:effectLst/>
              </a:rPr>
              <a:t>How well is BC preparing you for working in a racially diverse setting?</a:t>
            </a:r>
            <a:endParaRPr lang="en-US">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Strongly or mostly preparing you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 of color</c:v>
                </c:pt>
                <c:pt idx="6">
                  <c:v>Overall</c:v>
                </c:pt>
              </c:strCache>
            </c:strRef>
          </c:cat>
          <c:val>
            <c:numRef>
              <c:f>Sheet1!$B$2:$B$8</c:f>
              <c:numCache>
                <c:formatCode>0%</c:formatCode>
                <c:ptCount val="7"/>
                <c:pt idx="0">
                  <c:v>0.53</c:v>
                </c:pt>
                <c:pt idx="1">
                  <c:v>0.47</c:v>
                </c:pt>
                <c:pt idx="2">
                  <c:v>0.48</c:v>
                </c:pt>
                <c:pt idx="3">
                  <c:v>0.47</c:v>
                </c:pt>
                <c:pt idx="4">
                  <c:v>0.56000000000000005</c:v>
                </c:pt>
                <c:pt idx="5">
                  <c:v>0.47</c:v>
                </c:pt>
                <c:pt idx="6">
                  <c:v>0.48</c:v>
                </c:pt>
              </c:numCache>
            </c:numRef>
          </c:val>
          <c:extLst>
            <c:ext xmlns:c16="http://schemas.microsoft.com/office/drawing/2014/chart" uri="{C3380CC4-5D6E-409C-BE32-E72D297353CC}">
              <c16:uniqueId val="{00000000-662A-4ADB-9B95-2E72D46478DD}"/>
            </c:ext>
          </c:extLst>
        </c:ser>
        <c:ser>
          <c:idx val="1"/>
          <c:order val="1"/>
          <c:tx>
            <c:strRef>
              <c:f>Sheet1!$C$1</c:f>
              <c:strCache>
                <c:ptCount val="1"/>
                <c:pt idx="0">
                  <c:v>Somewhat preparing you</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 of color</c:v>
                </c:pt>
                <c:pt idx="6">
                  <c:v>Overall</c:v>
                </c:pt>
              </c:strCache>
            </c:strRef>
          </c:cat>
          <c:val>
            <c:numRef>
              <c:f>Sheet1!$C$2:$C$8</c:f>
              <c:numCache>
                <c:formatCode>0%</c:formatCode>
                <c:ptCount val="7"/>
                <c:pt idx="0">
                  <c:v>0.2</c:v>
                </c:pt>
                <c:pt idx="1">
                  <c:v>0.28999999999999998</c:v>
                </c:pt>
                <c:pt idx="2">
                  <c:v>0.1</c:v>
                </c:pt>
                <c:pt idx="3">
                  <c:v>0.25</c:v>
                </c:pt>
                <c:pt idx="4">
                  <c:v>0.18</c:v>
                </c:pt>
                <c:pt idx="5">
                  <c:v>0.26</c:v>
                </c:pt>
                <c:pt idx="6">
                  <c:v>0.25</c:v>
                </c:pt>
              </c:numCache>
            </c:numRef>
          </c:val>
          <c:extLst>
            <c:ext xmlns:c16="http://schemas.microsoft.com/office/drawing/2014/chart" uri="{C3380CC4-5D6E-409C-BE32-E72D297353CC}">
              <c16:uniqueId val="{00000001-662A-4ADB-9B95-2E72D46478DD}"/>
            </c:ext>
          </c:extLst>
        </c:ser>
        <c:ser>
          <c:idx val="2"/>
          <c:order val="2"/>
          <c:tx>
            <c:strRef>
              <c:f>Sheet1!$D$1</c:f>
              <c:strCache>
                <c:ptCount val="1"/>
                <c:pt idx="0">
                  <c:v>Slightly or not preparing you</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 of color</c:v>
                </c:pt>
                <c:pt idx="6">
                  <c:v>Overall</c:v>
                </c:pt>
              </c:strCache>
            </c:strRef>
          </c:cat>
          <c:val>
            <c:numRef>
              <c:f>Sheet1!$D$2:$D$8</c:f>
              <c:numCache>
                <c:formatCode>0%</c:formatCode>
                <c:ptCount val="7"/>
                <c:pt idx="0">
                  <c:v>0.27</c:v>
                </c:pt>
                <c:pt idx="1">
                  <c:v>0.24</c:v>
                </c:pt>
                <c:pt idx="2">
                  <c:v>0.43</c:v>
                </c:pt>
                <c:pt idx="3">
                  <c:v>0.28000000000000003</c:v>
                </c:pt>
                <c:pt idx="4">
                  <c:v>0.27</c:v>
                </c:pt>
                <c:pt idx="5">
                  <c:v>0.27</c:v>
                </c:pt>
                <c:pt idx="6">
                  <c:v>0.27</c:v>
                </c:pt>
              </c:numCache>
            </c:numRef>
          </c:val>
          <c:extLst>
            <c:ext xmlns:c16="http://schemas.microsoft.com/office/drawing/2014/chart" uri="{C3380CC4-5D6E-409C-BE32-E72D297353CC}">
              <c16:uniqueId val="{00000002-662A-4ADB-9B95-2E72D46478DD}"/>
            </c:ext>
          </c:extLst>
        </c:ser>
        <c:dLbls>
          <c:dLblPos val="ctr"/>
          <c:showLegendKey val="0"/>
          <c:showVal val="1"/>
          <c:showCatName val="0"/>
          <c:showSerName val="0"/>
          <c:showPercent val="0"/>
          <c:showBubbleSize val="0"/>
        </c:dLbls>
        <c:gapWidth val="150"/>
        <c:overlap val="100"/>
        <c:axId val="527822920"/>
        <c:axId val="527824232"/>
      </c:barChart>
      <c:catAx>
        <c:axId val="527822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27824232"/>
        <c:crosses val="autoZero"/>
        <c:auto val="1"/>
        <c:lblAlgn val="ctr"/>
        <c:lblOffset val="100"/>
        <c:noMultiLvlLbl val="0"/>
      </c:catAx>
      <c:valAx>
        <c:axId val="527824232"/>
        <c:scaling>
          <c:orientation val="minMax"/>
        </c:scaling>
        <c:delete val="1"/>
        <c:axPos val="b"/>
        <c:numFmt formatCode="0%" sourceLinked="1"/>
        <c:majorTickMark val="none"/>
        <c:minorTickMark val="none"/>
        <c:tickLblPos val="nextTo"/>
        <c:crossAx val="527822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Race/Ethnicity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257554133858265"/>
          <c:y val="0.17909954713678133"/>
          <c:w val="0.39242445866141734"/>
          <c:h val="0.63393143461536361"/>
        </c:manualLayout>
      </c:layout>
      <c:barChart>
        <c:barDir val="bar"/>
        <c:grouping val="clustered"/>
        <c:varyColors val="0"/>
        <c:ser>
          <c:idx val="0"/>
          <c:order val="0"/>
          <c:tx>
            <c:strRef>
              <c:f>Sheet1!$B$1</c:f>
              <c:strCache>
                <c:ptCount val="1"/>
                <c:pt idx="0">
                  <c:v>Race/Ethnicity</c:v>
                </c:pt>
              </c:strCache>
            </c:strRef>
          </c:tx>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highlight>
                        <a:srgbClr val="FFFF00"/>
                      </a:highlight>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E5F-47FA-B8F8-DC99C419894B}"/>
                </c:ext>
              </c:extLst>
            </c:dLbl>
            <c:dLbl>
              <c:idx val="6"/>
              <c:tx>
                <c:rich>
                  <a:bodyPr/>
                  <a:lstStyle/>
                  <a:p>
                    <a:fld id="{2C7B149C-B261-457F-9189-AF0E55F70CE4}" type="VALUE">
                      <a:rPr lang="en-US">
                        <a:highlight>
                          <a:srgbClr val="FFFF00"/>
                        </a:highlight>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5F-47FA-B8F8-DC99C41989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African American/Black</c:v>
                </c:pt>
                <c:pt idx="1">
                  <c:v>Asian American/Asian</c:v>
                </c:pt>
                <c:pt idx="2">
                  <c:v>Native American or Alasks Native</c:v>
                </c:pt>
                <c:pt idx="3">
                  <c:v>Hispanic/Latino</c:v>
                </c:pt>
                <c:pt idx="4">
                  <c:v>Native Hawaiian or other PI</c:v>
                </c:pt>
                <c:pt idx="5">
                  <c:v>White</c:v>
                </c:pt>
                <c:pt idx="6">
                  <c:v>Multi</c:v>
                </c:pt>
                <c:pt idx="7">
                  <c:v>Other </c:v>
                </c:pt>
              </c:strCache>
            </c:strRef>
          </c:cat>
          <c:val>
            <c:numRef>
              <c:f>Sheet1!$B$2:$B$9</c:f>
              <c:numCache>
                <c:formatCode>0%</c:formatCode>
                <c:ptCount val="8"/>
                <c:pt idx="0">
                  <c:v>0.04</c:v>
                </c:pt>
                <c:pt idx="1">
                  <c:v>0.05</c:v>
                </c:pt>
                <c:pt idx="2">
                  <c:v>0.01</c:v>
                </c:pt>
                <c:pt idx="3">
                  <c:v>0.56000000000000005</c:v>
                </c:pt>
                <c:pt idx="4">
                  <c:v>3.0000000000000001E-3</c:v>
                </c:pt>
                <c:pt idx="5">
                  <c:v>0.18</c:v>
                </c:pt>
                <c:pt idx="6">
                  <c:v>0.13</c:v>
                </c:pt>
                <c:pt idx="7">
                  <c:v>0.03</c:v>
                </c:pt>
              </c:numCache>
            </c:numRef>
          </c:val>
          <c:extLst>
            <c:ext xmlns:c16="http://schemas.microsoft.com/office/drawing/2014/chart" uri="{C3380CC4-5D6E-409C-BE32-E72D297353CC}">
              <c16:uniqueId val="{00000000-2C26-4EA0-B531-41BF6B441B4E}"/>
            </c:ext>
          </c:extLst>
        </c:ser>
        <c:dLbls>
          <c:dLblPos val="outEnd"/>
          <c:showLegendKey val="0"/>
          <c:showVal val="1"/>
          <c:showCatName val="0"/>
          <c:showSerName val="0"/>
          <c:showPercent val="0"/>
          <c:showBubbleSize val="0"/>
        </c:dLbls>
        <c:gapWidth val="182"/>
        <c:axId val="1363846304"/>
        <c:axId val="1363840896"/>
      </c:barChart>
      <c:catAx>
        <c:axId val="1363846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3840896"/>
        <c:crosses val="autoZero"/>
        <c:auto val="1"/>
        <c:lblAlgn val="ctr"/>
        <c:lblOffset val="100"/>
        <c:noMultiLvlLbl val="0"/>
      </c:catAx>
      <c:valAx>
        <c:axId val="1363840896"/>
        <c:scaling>
          <c:orientation val="minMax"/>
        </c:scaling>
        <c:delete val="1"/>
        <c:axPos val="b"/>
        <c:numFmt formatCode="0%" sourceLinked="1"/>
        <c:majorTickMark val="none"/>
        <c:minorTickMark val="none"/>
        <c:tickLblPos val="nextTo"/>
        <c:crossAx val="1363846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Being</a:t>
            </a:r>
            <a:r>
              <a:rPr lang="en-US" sz="1800" b="0" baseline="0"/>
              <a:t> asked to represent the view of your entire race in classes</a:t>
            </a:r>
            <a:endParaRPr lang="en-US" sz="1800" b="1"/>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0747070745070637"/>
          <c:y val="0.23311737753028325"/>
          <c:w val="0.63827298576314329"/>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2169-4232-ABE9-C9F40F0E8906}"/>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2169-4232-ABE9-C9F40F0E8906}"/>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2169-4232-ABE9-C9F40F0E8906}"/>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2169-4232-ABE9-C9F40F0E8906}"/>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2169-4232-ABE9-C9F40F0E8906}"/>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AEEC-4B0F-90CA-A7E0E2231B3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Two or more races</c:v>
                </c:pt>
                <c:pt idx="1">
                  <c:v>Hispanic or Latinx</c:v>
                </c:pt>
                <c:pt idx="2">
                  <c:v>Black</c:v>
                </c:pt>
                <c:pt idx="3">
                  <c:v>Asian</c:v>
                </c:pt>
                <c:pt idx="4">
                  <c:v>White</c:v>
                </c:pt>
                <c:pt idx="5">
                  <c:v>Students of Color</c:v>
                </c:pt>
              </c:strCache>
            </c:strRef>
          </c:cat>
          <c:val>
            <c:numRef>
              <c:f>Sheet1!$B$2:$B$7</c:f>
              <c:numCache>
                <c:formatCode>0%</c:formatCode>
                <c:ptCount val="6"/>
                <c:pt idx="0">
                  <c:v>0.08</c:v>
                </c:pt>
                <c:pt idx="1">
                  <c:v>0.04</c:v>
                </c:pt>
                <c:pt idx="2">
                  <c:v>0.22</c:v>
                </c:pt>
                <c:pt idx="3">
                  <c:v>0.06</c:v>
                </c:pt>
                <c:pt idx="4">
                  <c:v>0.03</c:v>
                </c:pt>
                <c:pt idx="5">
                  <c:v>0.06</c:v>
                </c:pt>
              </c:numCache>
            </c:numRef>
          </c:val>
          <c:extLst>
            <c:ext xmlns:c16="http://schemas.microsoft.com/office/drawing/2014/chart" uri="{C3380CC4-5D6E-409C-BE32-E72D297353CC}">
              <c16:uniqueId val="{00000000-A660-43C1-9A10-7E5E6A577930}"/>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Being</a:t>
            </a:r>
            <a:r>
              <a:rPr lang="en-US" sz="1800" b="0" baseline="0"/>
              <a:t> viewed as naturally less able than others in class</a:t>
            </a:r>
            <a:endParaRPr lang="en-US" sz="1800" b="1"/>
          </a:p>
        </c:rich>
      </c:tx>
      <c:layout>
        <c:manualLayout>
          <c:xMode val="edge"/>
          <c:yMode val="edge"/>
          <c:x val="0.20860569773558196"/>
          <c:y val="2.5958099131323454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48151710164879763"/>
          <c:y val="0.25901768012263671"/>
          <c:w val="0.27538216519147224"/>
          <c:h val="0.7311325498211548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20B7-49F4-9254-140E45968F00}"/>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20B7-49F4-9254-140E45968F00}"/>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20B7-49F4-9254-140E45968F00}"/>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20B7-49F4-9254-140E45968F00}"/>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20B7-49F4-9254-140E45968F00}"/>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1498-42F6-B454-3A64565F65D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Two or more races</c:v>
                </c:pt>
                <c:pt idx="1">
                  <c:v>Hispanic or Latinx</c:v>
                </c:pt>
                <c:pt idx="2">
                  <c:v>Black</c:v>
                </c:pt>
                <c:pt idx="3">
                  <c:v>Asian</c:v>
                </c:pt>
                <c:pt idx="4">
                  <c:v>White</c:v>
                </c:pt>
                <c:pt idx="5">
                  <c:v>Student of color</c:v>
                </c:pt>
              </c:strCache>
            </c:strRef>
          </c:cat>
          <c:val>
            <c:numRef>
              <c:f>Sheet1!$B$2:$B$7</c:f>
              <c:numCache>
                <c:formatCode>0%</c:formatCode>
                <c:ptCount val="6"/>
                <c:pt idx="0">
                  <c:v>0.11</c:v>
                </c:pt>
                <c:pt idx="1">
                  <c:v>0.06</c:v>
                </c:pt>
                <c:pt idx="2">
                  <c:v>0.12</c:v>
                </c:pt>
                <c:pt idx="3">
                  <c:v>0.05</c:v>
                </c:pt>
                <c:pt idx="4">
                  <c:v>0.04</c:v>
                </c:pt>
                <c:pt idx="5">
                  <c:v>7.0000000000000007E-2</c:v>
                </c:pt>
              </c:numCache>
            </c:numRef>
          </c:val>
          <c:extLst>
            <c:ext xmlns:c16="http://schemas.microsoft.com/office/drawing/2014/chart" uri="{C3380CC4-5D6E-409C-BE32-E72D297353CC}">
              <c16:uniqueId val="{00000000-CCCA-4408-8445-C4B30D576EB8}"/>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Jokes related to race that make you uncomfortable</a:t>
            </a:r>
            <a:endParaRPr lang="en-US" sz="1800" b="1"/>
          </a:p>
        </c:rich>
      </c:tx>
      <c:layout>
        <c:manualLayout>
          <c:xMode val="edge"/>
          <c:yMode val="edge"/>
          <c:x val="0.14637945156652496"/>
          <c:y val="2.0155690808528873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613196093197435"/>
          <c:y val="0.16139312325919106"/>
          <c:w val="0.37019086536938589"/>
          <c:h val="0.74349625676048148"/>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8419-4C1E-BCC4-66A3864072D2}"/>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8419-4C1E-BCC4-66A3864072D2}"/>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8419-4C1E-BCC4-66A3864072D2}"/>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8419-4C1E-BCC4-66A3864072D2}"/>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8419-4C1E-BCC4-66A3864072D2}"/>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CAF6-4BD8-B1FD-2E939493474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Two or more races</c:v>
                </c:pt>
                <c:pt idx="1">
                  <c:v>Hispanic or Latinx</c:v>
                </c:pt>
                <c:pt idx="2">
                  <c:v>Black</c:v>
                </c:pt>
                <c:pt idx="3">
                  <c:v>Asian</c:v>
                </c:pt>
                <c:pt idx="4">
                  <c:v>White</c:v>
                </c:pt>
                <c:pt idx="5">
                  <c:v>Students of Color</c:v>
                </c:pt>
              </c:strCache>
            </c:strRef>
          </c:cat>
          <c:val>
            <c:numRef>
              <c:f>Sheet1!$B$2:$B$7</c:f>
              <c:numCache>
                <c:formatCode>0%</c:formatCode>
                <c:ptCount val="6"/>
                <c:pt idx="0">
                  <c:v>0.13</c:v>
                </c:pt>
                <c:pt idx="1">
                  <c:v>0.08</c:v>
                </c:pt>
                <c:pt idx="2">
                  <c:v>0.12</c:v>
                </c:pt>
                <c:pt idx="3">
                  <c:v>0.1</c:v>
                </c:pt>
                <c:pt idx="4">
                  <c:v>0.06</c:v>
                </c:pt>
                <c:pt idx="5">
                  <c:v>0.09</c:v>
                </c:pt>
              </c:numCache>
            </c:numRef>
          </c:val>
          <c:extLst>
            <c:ext xmlns:c16="http://schemas.microsoft.com/office/drawing/2014/chart" uri="{C3380CC4-5D6E-409C-BE32-E72D297353CC}">
              <c16:uniqueId val="{00000000-D934-4A7E-9B1E-F2D3181F52A5}"/>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Students of Color (N=179)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Increase in personal motivation or activism to make change</c:v>
                </c:pt>
                <c:pt idx="1">
                  <c:v>Decline in academic performance</c:v>
                </c:pt>
                <c:pt idx="2">
                  <c:v>Decline in physical health</c:v>
                </c:pt>
                <c:pt idx="3">
                  <c:v>Decline in emotional well-being</c:v>
                </c:pt>
                <c:pt idx="4">
                  <c:v>Feelings of frustation and/or anger</c:v>
                </c:pt>
                <c:pt idx="5">
                  <c:v>Feelings of lonliness, not belonging, and/or isolation</c:v>
                </c:pt>
              </c:strCache>
            </c:strRef>
          </c:cat>
          <c:val>
            <c:numRef>
              <c:f>Sheet1!$B$2:$B$7</c:f>
              <c:numCache>
                <c:formatCode>0%</c:formatCode>
                <c:ptCount val="6"/>
                <c:pt idx="0">
                  <c:v>0.30199999999999999</c:v>
                </c:pt>
                <c:pt idx="1">
                  <c:v>0.307</c:v>
                </c:pt>
                <c:pt idx="2">
                  <c:v>0.13400000000000001</c:v>
                </c:pt>
                <c:pt idx="3">
                  <c:v>0.36899999999999999</c:v>
                </c:pt>
                <c:pt idx="4">
                  <c:v>0.54700000000000004</c:v>
                </c:pt>
                <c:pt idx="5">
                  <c:v>0.41899999999999998</c:v>
                </c:pt>
              </c:numCache>
            </c:numRef>
          </c:val>
          <c:extLst>
            <c:ext xmlns:c16="http://schemas.microsoft.com/office/drawing/2014/chart" uri="{C3380CC4-5D6E-409C-BE32-E72D297353CC}">
              <c16:uniqueId val="{00000000-E531-4EA6-8404-1748DF21A965}"/>
            </c:ext>
          </c:extLst>
        </c:ser>
        <c:ser>
          <c:idx val="1"/>
          <c:order val="1"/>
          <c:tx>
            <c:strRef>
              <c:f>Sheet1!$C$1</c:f>
              <c:strCache>
                <c:ptCount val="1"/>
                <c:pt idx="0">
                  <c:v>White (N=39)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Increase in personal motivation or activism to make change</c:v>
                </c:pt>
                <c:pt idx="1">
                  <c:v>Decline in academic performance</c:v>
                </c:pt>
                <c:pt idx="2">
                  <c:v>Decline in physical health</c:v>
                </c:pt>
                <c:pt idx="3">
                  <c:v>Decline in emotional well-being</c:v>
                </c:pt>
                <c:pt idx="4">
                  <c:v>Feelings of frustation and/or anger</c:v>
                </c:pt>
                <c:pt idx="5">
                  <c:v>Feelings of lonliness, not belonging, and/or isolation</c:v>
                </c:pt>
              </c:strCache>
            </c:strRef>
          </c:cat>
          <c:val>
            <c:numRef>
              <c:f>Sheet1!$C$2:$C$7</c:f>
              <c:numCache>
                <c:formatCode>0%</c:formatCode>
                <c:ptCount val="6"/>
                <c:pt idx="0">
                  <c:v>0.25600000000000001</c:v>
                </c:pt>
                <c:pt idx="1">
                  <c:v>0.17899999999999999</c:v>
                </c:pt>
                <c:pt idx="2">
                  <c:v>5.0999999999999997E-2</c:v>
                </c:pt>
                <c:pt idx="3">
                  <c:v>0.28199999999999997</c:v>
                </c:pt>
                <c:pt idx="4">
                  <c:v>0.56399999999999995</c:v>
                </c:pt>
                <c:pt idx="5">
                  <c:v>0.25600000000000001</c:v>
                </c:pt>
              </c:numCache>
            </c:numRef>
          </c:val>
          <c:extLst>
            <c:ext xmlns:c16="http://schemas.microsoft.com/office/drawing/2014/chart" uri="{C3380CC4-5D6E-409C-BE32-E72D297353CC}">
              <c16:uniqueId val="{00000001-E531-4EA6-8404-1748DF21A965}"/>
            </c:ext>
          </c:extLst>
        </c:ser>
        <c:dLbls>
          <c:dLblPos val="outEnd"/>
          <c:showLegendKey val="0"/>
          <c:showVal val="1"/>
          <c:showCatName val="0"/>
          <c:showSerName val="0"/>
          <c:showPercent val="0"/>
          <c:showBubbleSize val="0"/>
        </c:dLbls>
        <c:gapWidth val="219"/>
        <c:overlap val="-27"/>
        <c:axId val="667908079"/>
        <c:axId val="667906415"/>
      </c:barChart>
      <c:catAx>
        <c:axId val="6679080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7906415"/>
        <c:crosses val="autoZero"/>
        <c:auto val="1"/>
        <c:lblAlgn val="ctr"/>
        <c:lblOffset val="100"/>
        <c:noMultiLvlLbl val="0"/>
      </c:catAx>
      <c:valAx>
        <c:axId val="66790641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67908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Racist signs, symbols or graffiti</a:t>
            </a:r>
            <a:endParaRPr lang="en-US" sz="1800" b="1"/>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4974435713841307"/>
          <c:y val="0.20234841912696372"/>
          <c:w val="0.20086466161388511"/>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FADC-4D50-9093-408AF70D954C}"/>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FADC-4D50-9093-408AF70D954C}"/>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FADC-4D50-9093-408AF70D954C}"/>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FADC-4D50-9093-408AF70D954C}"/>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FADC-4D50-9093-408AF70D954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Two or more races</c:v>
                </c:pt>
                <c:pt idx="1">
                  <c:v>Hispanic or Latinx</c:v>
                </c:pt>
                <c:pt idx="2">
                  <c:v>Black</c:v>
                </c:pt>
                <c:pt idx="3">
                  <c:v>Asian</c:v>
                </c:pt>
                <c:pt idx="4">
                  <c:v>White</c:v>
                </c:pt>
              </c:strCache>
            </c:strRef>
          </c:cat>
          <c:val>
            <c:numRef>
              <c:f>Sheet1!$B$2:$B$6</c:f>
              <c:numCache>
                <c:formatCode>0%</c:formatCode>
                <c:ptCount val="5"/>
                <c:pt idx="0">
                  <c:v>0.14000000000000001</c:v>
                </c:pt>
                <c:pt idx="1">
                  <c:v>0.09</c:v>
                </c:pt>
                <c:pt idx="2">
                  <c:v>0.16</c:v>
                </c:pt>
                <c:pt idx="3">
                  <c:v>0.02</c:v>
                </c:pt>
                <c:pt idx="4">
                  <c:v>0.06</c:v>
                </c:pt>
              </c:numCache>
            </c:numRef>
          </c:val>
          <c:extLst>
            <c:ext xmlns:c16="http://schemas.microsoft.com/office/drawing/2014/chart" uri="{C3380CC4-5D6E-409C-BE32-E72D297353CC}">
              <c16:uniqueId val="{00000000-EFF1-403C-B869-78C0AF03DF5F}"/>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Race-based verbal attack</a:t>
            </a:r>
            <a:endParaRPr lang="en-US" sz="1800" b="1"/>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9801610446842292"/>
          <c:y val="0.14596874102062371"/>
          <c:w val="0.58461144062483406"/>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F381-42D8-BFE3-FD6E4919FB6A}"/>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F381-42D8-BFE3-FD6E4919FB6A}"/>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F381-42D8-BFE3-FD6E4919FB6A}"/>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F381-42D8-BFE3-FD6E4919FB6A}"/>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F381-42D8-BFE3-FD6E4919FB6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Two or more races</c:v>
                </c:pt>
                <c:pt idx="1">
                  <c:v>Hispanic or Latinx</c:v>
                </c:pt>
                <c:pt idx="2">
                  <c:v>Black</c:v>
                </c:pt>
                <c:pt idx="3">
                  <c:v>Asian</c:v>
                </c:pt>
                <c:pt idx="4">
                  <c:v>White</c:v>
                </c:pt>
              </c:strCache>
            </c:strRef>
          </c:cat>
          <c:val>
            <c:numRef>
              <c:f>Sheet1!$B$2:$B$6</c:f>
              <c:numCache>
                <c:formatCode>0%</c:formatCode>
                <c:ptCount val="5"/>
                <c:pt idx="0">
                  <c:v>0.17</c:v>
                </c:pt>
                <c:pt idx="1">
                  <c:v>0.08</c:v>
                </c:pt>
                <c:pt idx="2">
                  <c:v>0.2</c:v>
                </c:pt>
                <c:pt idx="3">
                  <c:v>0.08</c:v>
                </c:pt>
                <c:pt idx="4">
                  <c:v>7.0000000000000007E-2</c:v>
                </c:pt>
              </c:numCache>
            </c:numRef>
          </c:val>
          <c:extLst>
            <c:ext xmlns:c16="http://schemas.microsoft.com/office/drawing/2014/chart" uri="{C3380CC4-5D6E-409C-BE32-E72D297353CC}">
              <c16:uniqueId val="{00000000-003F-4118-ADBC-7EFF59C7BFE2}"/>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Race-based physical aggression</a:t>
            </a:r>
            <a:endParaRPr lang="en-US" sz="1800" b="1"/>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6746053050186911"/>
          <c:y val="0.21434267118903624"/>
          <c:w val="0.45834874333890085"/>
          <c:h val="0.73889297656862218"/>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BDBD-4243-8C4F-8D343391F54D}"/>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BDBD-4243-8C4F-8D343391F54D}"/>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BDBD-4243-8C4F-8D343391F54D}"/>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BDBD-4243-8C4F-8D343391F54D}"/>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BDBD-4243-8C4F-8D343391F54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Two or more races</c:v>
                </c:pt>
                <c:pt idx="1">
                  <c:v>Hispanic or Latinx</c:v>
                </c:pt>
                <c:pt idx="2">
                  <c:v>Black</c:v>
                </c:pt>
                <c:pt idx="3">
                  <c:v>Asian</c:v>
                </c:pt>
                <c:pt idx="4">
                  <c:v>White</c:v>
                </c:pt>
              </c:strCache>
            </c:strRef>
          </c:cat>
          <c:val>
            <c:numRef>
              <c:f>Sheet1!$B$2:$B$6</c:f>
              <c:numCache>
                <c:formatCode>0%</c:formatCode>
                <c:ptCount val="5"/>
                <c:pt idx="0">
                  <c:v>7.0000000000000007E-2</c:v>
                </c:pt>
                <c:pt idx="1">
                  <c:v>0.04</c:v>
                </c:pt>
                <c:pt idx="2">
                  <c:v>0.14000000000000001</c:v>
                </c:pt>
                <c:pt idx="3">
                  <c:v>0.05</c:v>
                </c:pt>
                <c:pt idx="4">
                  <c:v>0.02</c:v>
                </c:pt>
              </c:numCache>
            </c:numRef>
          </c:val>
          <c:extLst>
            <c:ext xmlns:c16="http://schemas.microsoft.com/office/drawing/2014/chart" uri="{C3380CC4-5D6E-409C-BE32-E72D297353CC}">
              <c16:uniqueId val="{00000000-F289-44B2-8C3F-701BB80CDD1D}"/>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Students of Color (N=166)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Increase in personal motivation or activism to make change</c:v>
                </c:pt>
                <c:pt idx="1">
                  <c:v>Decline in academic performance</c:v>
                </c:pt>
                <c:pt idx="2">
                  <c:v>Decline in physical health</c:v>
                </c:pt>
                <c:pt idx="3">
                  <c:v>Decline in emotional well-being</c:v>
                </c:pt>
                <c:pt idx="4">
                  <c:v>Feelings of frustation and/or anger</c:v>
                </c:pt>
                <c:pt idx="5">
                  <c:v>Feelings of lonliness, not belonging, and/or isolation</c:v>
                </c:pt>
              </c:strCache>
            </c:strRef>
          </c:cat>
          <c:val>
            <c:numRef>
              <c:f>Sheet1!$B$2:$B$7</c:f>
              <c:numCache>
                <c:formatCode>0%</c:formatCode>
                <c:ptCount val="6"/>
                <c:pt idx="0">
                  <c:v>0.307</c:v>
                </c:pt>
                <c:pt idx="1">
                  <c:v>0.187</c:v>
                </c:pt>
                <c:pt idx="2">
                  <c:v>0.12</c:v>
                </c:pt>
                <c:pt idx="3">
                  <c:v>0.27100000000000002</c:v>
                </c:pt>
                <c:pt idx="4">
                  <c:v>0.58399999999999996</c:v>
                </c:pt>
                <c:pt idx="5">
                  <c:v>0.30099999999999999</c:v>
                </c:pt>
              </c:numCache>
            </c:numRef>
          </c:val>
          <c:extLst>
            <c:ext xmlns:c16="http://schemas.microsoft.com/office/drawing/2014/chart" uri="{C3380CC4-5D6E-409C-BE32-E72D297353CC}">
              <c16:uniqueId val="{00000000-E531-4EA6-8404-1748DF21A965}"/>
            </c:ext>
          </c:extLst>
        </c:ser>
        <c:ser>
          <c:idx val="1"/>
          <c:order val="1"/>
          <c:tx>
            <c:strRef>
              <c:f>Sheet1!$C$1</c:f>
              <c:strCache>
                <c:ptCount val="1"/>
                <c:pt idx="0">
                  <c:v>White (N=22)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Increase in personal motivation or activism to make change</c:v>
                </c:pt>
                <c:pt idx="1">
                  <c:v>Decline in academic performance</c:v>
                </c:pt>
                <c:pt idx="2">
                  <c:v>Decline in physical health</c:v>
                </c:pt>
                <c:pt idx="3">
                  <c:v>Decline in emotional well-being</c:v>
                </c:pt>
                <c:pt idx="4">
                  <c:v>Feelings of frustation and/or anger</c:v>
                </c:pt>
                <c:pt idx="5">
                  <c:v>Feelings of lonliness, not belonging, and/or isolation</c:v>
                </c:pt>
              </c:strCache>
            </c:strRef>
          </c:cat>
          <c:val>
            <c:numRef>
              <c:f>Sheet1!$C$2:$C$7</c:f>
              <c:numCache>
                <c:formatCode>0%</c:formatCode>
                <c:ptCount val="6"/>
                <c:pt idx="0">
                  <c:v>0.36399999999999999</c:v>
                </c:pt>
                <c:pt idx="1">
                  <c:v>9.0999999999999998E-2</c:v>
                </c:pt>
                <c:pt idx="2">
                  <c:v>4.4999999999999998E-2</c:v>
                </c:pt>
                <c:pt idx="3">
                  <c:v>0.22700000000000001</c:v>
                </c:pt>
                <c:pt idx="4">
                  <c:v>0.68200000000000005</c:v>
                </c:pt>
                <c:pt idx="5">
                  <c:v>0.13600000000000001</c:v>
                </c:pt>
              </c:numCache>
            </c:numRef>
          </c:val>
          <c:extLst>
            <c:ext xmlns:c16="http://schemas.microsoft.com/office/drawing/2014/chart" uri="{C3380CC4-5D6E-409C-BE32-E72D297353CC}">
              <c16:uniqueId val="{00000001-E531-4EA6-8404-1748DF21A965}"/>
            </c:ext>
          </c:extLst>
        </c:ser>
        <c:dLbls>
          <c:dLblPos val="outEnd"/>
          <c:showLegendKey val="0"/>
          <c:showVal val="1"/>
          <c:showCatName val="0"/>
          <c:showSerName val="0"/>
          <c:showPercent val="0"/>
          <c:showBubbleSize val="0"/>
        </c:dLbls>
        <c:gapWidth val="219"/>
        <c:overlap val="-27"/>
        <c:axId val="667908079"/>
        <c:axId val="667906415"/>
      </c:barChart>
      <c:catAx>
        <c:axId val="6679080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7906415"/>
        <c:crosses val="autoZero"/>
        <c:auto val="1"/>
        <c:lblAlgn val="ctr"/>
        <c:lblOffset val="100"/>
        <c:noMultiLvlLbl val="0"/>
      </c:catAx>
      <c:valAx>
        <c:axId val="66790641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67908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0" i="0" baseline="0">
                <a:solidFill>
                  <a:schemeClr val="tx1"/>
                </a:solidFill>
                <a:effectLst/>
              </a:rPr>
              <a:t>How racist is the overall environment of BC?</a:t>
            </a:r>
            <a:endParaRPr lang="en-US">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Not at all racist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Sheet1!$B$2:$B$8</c:f>
              <c:numCache>
                <c:formatCode>0%</c:formatCode>
                <c:ptCount val="7"/>
                <c:pt idx="0">
                  <c:v>0.62</c:v>
                </c:pt>
                <c:pt idx="1">
                  <c:v>0.67</c:v>
                </c:pt>
                <c:pt idx="2">
                  <c:v>0.59</c:v>
                </c:pt>
                <c:pt idx="3">
                  <c:v>0.59</c:v>
                </c:pt>
                <c:pt idx="4">
                  <c:v>0.74</c:v>
                </c:pt>
                <c:pt idx="5">
                  <c:v>0.65</c:v>
                </c:pt>
                <c:pt idx="6">
                  <c:v>0.67</c:v>
                </c:pt>
              </c:numCache>
            </c:numRef>
          </c:val>
          <c:extLst>
            <c:ext xmlns:c16="http://schemas.microsoft.com/office/drawing/2014/chart" uri="{C3380CC4-5D6E-409C-BE32-E72D297353CC}">
              <c16:uniqueId val="{00000000-662A-4ADB-9B95-2E72D46478DD}"/>
            </c:ext>
          </c:extLst>
        </c:ser>
        <c:ser>
          <c:idx val="1"/>
          <c:order val="1"/>
          <c:tx>
            <c:strRef>
              <c:f>Sheet1!$C$1</c:f>
              <c:strCache>
                <c:ptCount val="1"/>
                <c:pt idx="0">
                  <c:v>Slightly racist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Sheet1!$C$2:$C$8</c:f>
              <c:numCache>
                <c:formatCode>0%</c:formatCode>
                <c:ptCount val="7"/>
                <c:pt idx="0">
                  <c:v>0.21</c:v>
                </c:pt>
                <c:pt idx="1">
                  <c:v>0.2</c:v>
                </c:pt>
                <c:pt idx="2">
                  <c:v>0.2</c:v>
                </c:pt>
                <c:pt idx="3">
                  <c:v>0.3</c:v>
                </c:pt>
                <c:pt idx="4">
                  <c:v>0.13</c:v>
                </c:pt>
                <c:pt idx="5">
                  <c:v>0.21</c:v>
                </c:pt>
                <c:pt idx="6">
                  <c:v>0.19</c:v>
                </c:pt>
              </c:numCache>
            </c:numRef>
          </c:val>
          <c:extLst>
            <c:ext xmlns:c16="http://schemas.microsoft.com/office/drawing/2014/chart" uri="{C3380CC4-5D6E-409C-BE32-E72D297353CC}">
              <c16:uniqueId val="{00000001-662A-4ADB-9B95-2E72D46478DD}"/>
            </c:ext>
          </c:extLst>
        </c:ser>
        <c:ser>
          <c:idx val="2"/>
          <c:order val="2"/>
          <c:tx>
            <c:strRef>
              <c:f>Sheet1!$D$1</c:f>
              <c:strCache>
                <c:ptCount val="1"/>
                <c:pt idx="0">
                  <c:v>Somewhat racist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Sheet1!$D$2:$D$8</c:f>
              <c:numCache>
                <c:formatCode>0%</c:formatCode>
                <c:ptCount val="7"/>
                <c:pt idx="0">
                  <c:v>0.12</c:v>
                </c:pt>
                <c:pt idx="1">
                  <c:v>0.1</c:v>
                </c:pt>
                <c:pt idx="2">
                  <c:v>0.12</c:v>
                </c:pt>
                <c:pt idx="3">
                  <c:v>0.08</c:v>
                </c:pt>
                <c:pt idx="4">
                  <c:v>0.09</c:v>
                </c:pt>
                <c:pt idx="5">
                  <c:v>0.1</c:v>
                </c:pt>
                <c:pt idx="6">
                  <c:v>0.1</c:v>
                </c:pt>
              </c:numCache>
            </c:numRef>
          </c:val>
          <c:extLst>
            <c:ext xmlns:c16="http://schemas.microsoft.com/office/drawing/2014/chart" uri="{C3380CC4-5D6E-409C-BE32-E72D297353CC}">
              <c16:uniqueId val="{00000002-662A-4ADB-9B95-2E72D46478DD}"/>
            </c:ext>
          </c:extLst>
        </c:ser>
        <c:ser>
          <c:idx val="3"/>
          <c:order val="3"/>
          <c:tx>
            <c:strRef>
              <c:f>Sheet1!$E$1</c:f>
              <c:strCache>
                <c:ptCount val="1"/>
                <c:pt idx="0">
                  <c:v>Mostly or strongly racist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Sheet1!$E$2:$E$8</c:f>
              <c:numCache>
                <c:formatCode>0%</c:formatCode>
                <c:ptCount val="7"/>
                <c:pt idx="0">
                  <c:v>0.05</c:v>
                </c:pt>
                <c:pt idx="1">
                  <c:v>0.03</c:v>
                </c:pt>
                <c:pt idx="2">
                  <c:v>0.1</c:v>
                </c:pt>
                <c:pt idx="3">
                  <c:v>0.03</c:v>
                </c:pt>
                <c:pt idx="4">
                  <c:v>0.04</c:v>
                </c:pt>
                <c:pt idx="5">
                  <c:v>0.05</c:v>
                </c:pt>
                <c:pt idx="6">
                  <c:v>0.04</c:v>
                </c:pt>
              </c:numCache>
            </c:numRef>
          </c:val>
          <c:extLst>
            <c:ext xmlns:c16="http://schemas.microsoft.com/office/drawing/2014/chart" uri="{C3380CC4-5D6E-409C-BE32-E72D297353CC}">
              <c16:uniqueId val="{00000001-CAA9-47EA-87FC-3C7557ABD24A}"/>
            </c:ext>
          </c:extLst>
        </c:ser>
        <c:dLbls>
          <c:dLblPos val="ctr"/>
          <c:showLegendKey val="0"/>
          <c:showVal val="1"/>
          <c:showCatName val="0"/>
          <c:showSerName val="0"/>
          <c:showPercent val="0"/>
          <c:showBubbleSize val="0"/>
        </c:dLbls>
        <c:gapWidth val="150"/>
        <c:overlap val="100"/>
        <c:axId val="527822920"/>
        <c:axId val="527824232"/>
      </c:barChart>
      <c:catAx>
        <c:axId val="527822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824232"/>
        <c:crosses val="autoZero"/>
        <c:auto val="1"/>
        <c:lblAlgn val="ctr"/>
        <c:lblOffset val="100"/>
        <c:noMultiLvlLbl val="0"/>
      </c:catAx>
      <c:valAx>
        <c:axId val="527824232"/>
        <c:scaling>
          <c:orientation val="minMax"/>
        </c:scaling>
        <c:delete val="1"/>
        <c:axPos val="b"/>
        <c:numFmt formatCode="0%" sourceLinked="1"/>
        <c:majorTickMark val="none"/>
        <c:minorTickMark val="none"/>
        <c:tickLblPos val="nextTo"/>
        <c:crossAx val="527822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Hiring Faculty of Color</a:t>
            </a:r>
            <a:endParaRPr lang="en-US" sz="1800" b="1"/>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9511631130241667"/>
          <c:y val="0.13864043914455368"/>
          <c:w val="0.70350636157531332"/>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75EA-439F-B11F-825A884C39B1}"/>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75EA-439F-B11F-825A884C39B1}"/>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75EA-439F-B11F-825A884C39B1}"/>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75EA-439F-B11F-825A884C39B1}"/>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75EA-439F-B11F-825A884C39B1}"/>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3FBC-49BD-8E77-8D2B6CFE95B9}"/>
              </c:ext>
            </c:extLst>
          </c:dPt>
          <c:dPt>
            <c:idx val="6"/>
            <c:invertIfNegative val="0"/>
            <c:bubble3D val="0"/>
            <c:spPr>
              <a:solidFill>
                <a:schemeClr val="accent1">
                  <a:lumMod val="6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3FBC-49BD-8E77-8D2B6CFE95B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Sheet1!$B$2:$B$8</c:f>
              <c:numCache>
                <c:formatCode>0%</c:formatCode>
                <c:ptCount val="7"/>
                <c:pt idx="0">
                  <c:v>0.57999999999999996</c:v>
                </c:pt>
                <c:pt idx="1">
                  <c:v>0.64</c:v>
                </c:pt>
                <c:pt idx="2">
                  <c:v>0.45</c:v>
                </c:pt>
                <c:pt idx="3">
                  <c:v>0.56000000000000005</c:v>
                </c:pt>
                <c:pt idx="4">
                  <c:v>0.8</c:v>
                </c:pt>
                <c:pt idx="5">
                  <c:v>0.61</c:v>
                </c:pt>
                <c:pt idx="6">
                  <c:v>0.64</c:v>
                </c:pt>
              </c:numCache>
            </c:numRef>
          </c:val>
          <c:extLst>
            <c:ext xmlns:c16="http://schemas.microsoft.com/office/drawing/2014/chart" uri="{C3380CC4-5D6E-409C-BE32-E72D297353CC}">
              <c16:uniqueId val="{00000000-ACE1-4AFB-8C32-41DF64B65C46}"/>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Age</a:t>
            </a:r>
            <a:r>
              <a:rPr lang="en-US" baseline="0">
                <a:solidFill>
                  <a:schemeClr val="tx1"/>
                </a:solidFill>
              </a:rPr>
              <a:t> Groups</a:t>
            </a:r>
            <a:endParaRPr lang="en-US">
              <a:solidFill>
                <a:schemeClr val="tx1"/>
              </a:solidFill>
            </a:endParaRPr>
          </a:p>
        </c:rich>
      </c:tx>
      <c:layout>
        <c:manualLayout>
          <c:xMode val="edge"/>
          <c:yMode val="edge"/>
          <c:x val="0.3750899023962837"/>
          <c:y val="5.107198898453604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33-4108-9FE8-A410EFBF6E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F33-4108-9FE8-A410EFBF6E9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F33-4108-9FE8-A410EFBF6E9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F33-4108-9FE8-A410EFBF6E9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18 - 19</c:v>
                </c:pt>
                <c:pt idx="1">
                  <c:v>20 - 24</c:v>
                </c:pt>
                <c:pt idx="2">
                  <c:v>25 - 29</c:v>
                </c:pt>
                <c:pt idx="3">
                  <c:v>30+</c:v>
                </c:pt>
              </c:strCache>
            </c:strRef>
          </c:cat>
          <c:val>
            <c:numRef>
              <c:f>Sheet1!$B$2:$B$5</c:f>
              <c:numCache>
                <c:formatCode>0%</c:formatCode>
                <c:ptCount val="4"/>
                <c:pt idx="0">
                  <c:v>0.22</c:v>
                </c:pt>
                <c:pt idx="1">
                  <c:v>0.3</c:v>
                </c:pt>
                <c:pt idx="2">
                  <c:v>0.15</c:v>
                </c:pt>
                <c:pt idx="3">
                  <c:v>0.33</c:v>
                </c:pt>
              </c:numCache>
            </c:numRef>
          </c:val>
          <c:extLst>
            <c:ext xmlns:c16="http://schemas.microsoft.com/office/drawing/2014/chart" uri="{C3380CC4-5D6E-409C-BE32-E72D297353CC}">
              <c16:uniqueId val="{00000000-FDDB-4C67-B6A2-091064DE21F2}"/>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Sponsoring Activities</a:t>
            </a:r>
            <a:r>
              <a:rPr lang="en-US" sz="1800" b="0" baseline="0"/>
              <a:t> about Racial Diversity</a:t>
            </a:r>
            <a:endParaRPr lang="en-US" sz="1800" b="1"/>
          </a:p>
        </c:rich>
      </c:tx>
      <c:layout>
        <c:manualLayout>
          <c:xMode val="edge"/>
          <c:yMode val="edge"/>
          <c:x val="0.12611393950284183"/>
          <c:y val="1.954215575752108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1513064932095464"/>
          <c:y val="0.13864043914455368"/>
          <c:w val="0.57886314406436379"/>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BC91-4615-9505-D2AA633547AB}"/>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BC91-4615-9505-D2AA633547AB}"/>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BC91-4615-9505-D2AA633547AB}"/>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BC91-4615-9505-D2AA633547AB}"/>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BC91-4615-9505-D2AA633547AB}"/>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8A5D-489D-9910-F95E800AD5A8}"/>
              </c:ext>
            </c:extLst>
          </c:dPt>
          <c:dPt>
            <c:idx val="6"/>
            <c:invertIfNegative val="0"/>
            <c:bubble3D val="0"/>
            <c:spPr>
              <a:solidFill>
                <a:schemeClr val="accent1">
                  <a:lumMod val="6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8A5D-489D-9910-F95E800AD5A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Sheet1!$B$2:$B$8</c:f>
              <c:numCache>
                <c:formatCode>0%</c:formatCode>
                <c:ptCount val="7"/>
                <c:pt idx="0">
                  <c:v>0.61</c:v>
                </c:pt>
                <c:pt idx="1">
                  <c:v>0.65</c:v>
                </c:pt>
                <c:pt idx="2">
                  <c:v>0.45</c:v>
                </c:pt>
                <c:pt idx="3">
                  <c:v>0.67</c:v>
                </c:pt>
                <c:pt idx="4">
                  <c:v>0.76</c:v>
                </c:pt>
                <c:pt idx="5">
                  <c:v>0.63</c:v>
                </c:pt>
                <c:pt idx="6">
                  <c:v>0.65</c:v>
                </c:pt>
              </c:numCache>
            </c:numRef>
          </c:val>
          <c:extLst>
            <c:ext xmlns:c16="http://schemas.microsoft.com/office/drawing/2014/chart" uri="{C3380CC4-5D6E-409C-BE32-E72D297353CC}">
              <c16:uniqueId val="{00000000-13C1-4F4C-AFF9-1644B4ECA149}"/>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dirty="0"/>
              <a:t>Racism</a:t>
            </a:r>
            <a:r>
              <a:rPr lang="en-US" sz="1800" b="0" baseline="0" dirty="0"/>
              <a:t> in Area </a:t>
            </a:r>
            <a:r>
              <a:rPr lang="en-US" sz="1800" b="0" i="0" u="none" strike="noStrike" baseline="0" dirty="0">
                <a:effectLst/>
              </a:rPr>
              <a:t>Surrounding Campus</a:t>
            </a:r>
            <a:r>
              <a:rPr lang="en-US" sz="1800" b="0" baseline="0" dirty="0"/>
              <a:t> </a:t>
            </a:r>
            <a:endParaRPr lang="en-US" sz="1800" b="1"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9801610446842292"/>
          <c:y val="0.14596874102062371"/>
          <c:w val="0.58461144062483406"/>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713F-4D60-9E3B-B63EAFC4E1CB}"/>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713F-4D60-9E3B-B63EAFC4E1CB}"/>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713F-4D60-9E3B-B63EAFC4E1CB}"/>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713F-4D60-9E3B-B63EAFC4E1CB}"/>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713F-4D60-9E3B-B63EAFC4E1CB}"/>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1C77-4DB8-94B3-0E67B3BEA764}"/>
              </c:ext>
            </c:extLst>
          </c:dPt>
          <c:dPt>
            <c:idx val="6"/>
            <c:invertIfNegative val="0"/>
            <c:bubble3D val="0"/>
            <c:spPr>
              <a:solidFill>
                <a:schemeClr val="accent1">
                  <a:lumMod val="6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1C77-4DB8-94B3-0E67B3BEA76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 of Color </c:v>
                </c:pt>
                <c:pt idx="6">
                  <c:v>Overall</c:v>
                </c:pt>
              </c:strCache>
            </c:strRef>
          </c:cat>
          <c:val>
            <c:numRef>
              <c:f>Sheet1!$B$2:$B$8</c:f>
              <c:numCache>
                <c:formatCode>0%</c:formatCode>
                <c:ptCount val="7"/>
                <c:pt idx="0">
                  <c:v>0.45</c:v>
                </c:pt>
                <c:pt idx="1">
                  <c:v>0.38</c:v>
                </c:pt>
                <c:pt idx="2">
                  <c:v>0.69</c:v>
                </c:pt>
                <c:pt idx="3">
                  <c:v>0.33</c:v>
                </c:pt>
                <c:pt idx="4">
                  <c:v>0.28000000000000003</c:v>
                </c:pt>
                <c:pt idx="5">
                  <c:v>0.4</c:v>
                </c:pt>
                <c:pt idx="6">
                  <c:v>0.38</c:v>
                </c:pt>
              </c:numCache>
            </c:numRef>
          </c:val>
          <c:extLst>
            <c:ext xmlns:c16="http://schemas.microsoft.com/office/drawing/2014/chart" uri="{C3380CC4-5D6E-409C-BE32-E72D297353CC}">
              <c16:uniqueId val="{00000000-AC59-402E-A3A3-4B788599D481}"/>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Racism</a:t>
            </a:r>
            <a:r>
              <a:rPr lang="en-US" sz="1800" b="0" baseline="0"/>
              <a:t> on Social Media</a:t>
            </a:r>
            <a:endParaRPr lang="en-US" sz="1800" b="1"/>
          </a:p>
        </c:rich>
      </c:tx>
      <c:layout>
        <c:manualLayout>
          <c:xMode val="edge"/>
          <c:yMode val="edge"/>
          <c:x val="0.24396517869873768"/>
          <c:y val="3.985733288206837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9801610446842292"/>
          <c:y val="0.14596874102062371"/>
          <c:w val="0.51632532275062315"/>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0624-406B-8FD6-8FBFEE9DB009}"/>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0624-406B-8FD6-8FBFEE9DB009}"/>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0624-406B-8FD6-8FBFEE9DB009}"/>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0624-406B-8FD6-8FBFEE9DB009}"/>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0624-406B-8FD6-8FBFEE9DB009}"/>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1907-438E-AEBD-BBF7ED72E313}"/>
              </c:ext>
            </c:extLst>
          </c:dPt>
          <c:dPt>
            <c:idx val="6"/>
            <c:invertIfNegative val="0"/>
            <c:bubble3D val="0"/>
            <c:spPr>
              <a:solidFill>
                <a:schemeClr val="accent1">
                  <a:lumMod val="6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1907-438E-AEBD-BBF7ED72E31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Sheet1!$B$2:$B$8</c:f>
              <c:numCache>
                <c:formatCode>0%</c:formatCode>
                <c:ptCount val="7"/>
                <c:pt idx="0">
                  <c:v>0.41</c:v>
                </c:pt>
                <c:pt idx="1">
                  <c:v>0.36</c:v>
                </c:pt>
                <c:pt idx="2">
                  <c:v>0.67</c:v>
                </c:pt>
                <c:pt idx="3">
                  <c:v>0.45</c:v>
                </c:pt>
                <c:pt idx="4">
                  <c:v>0.35</c:v>
                </c:pt>
                <c:pt idx="5">
                  <c:v>0.39</c:v>
                </c:pt>
                <c:pt idx="6">
                  <c:v>0.39</c:v>
                </c:pt>
              </c:numCache>
            </c:numRef>
          </c:val>
          <c:extLst>
            <c:ext xmlns:c16="http://schemas.microsoft.com/office/drawing/2014/chart" uri="{C3380CC4-5D6E-409C-BE32-E72D297353CC}">
              <c16:uniqueId val="{00000000-318C-470B-9C31-1E340289BC46}"/>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a:t>% of students who feel moderately or completely safe</a:t>
            </a:r>
            <a:r>
              <a:rPr lang="en-US" sz="1800" baseline="0"/>
              <a:t> in the area surrounding BC</a:t>
            </a:r>
            <a:endParaRPr lang="en-US" sz="1800"/>
          </a:p>
        </c:rich>
      </c:tx>
      <c:layout>
        <c:manualLayout>
          <c:xMode val="edge"/>
          <c:yMode val="edge"/>
          <c:x val="9.2499778094893445E-2"/>
          <c:y val="4.120841587540132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7199795217745376E-2"/>
          <c:y val="0.20439810705197589"/>
          <c:w val="0.945600271025135"/>
          <c:h val="0.4635347883605459"/>
        </c:manualLayout>
      </c:layout>
      <c:barChart>
        <c:barDir val="col"/>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968B-46FA-B9A9-5F708A6092FB}"/>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968B-46FA-B9A9-5F708A6092FB}"/>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968B-46FA-B9A9-5F708A6092FB}"/>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968B-46FA-B9A9-5F708A6092FB}"/>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968B-46FA-B9A9-5F708A6092FB}"/>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2773-4A45-B9B9-91C396DE5427}"/>
              </c:ext>
            </c:extLst>
          </c:dPt>
          <c:dPt>
            <c:idx val="6"/>
            <c:invertIfNegative val="0"/>
            <c:bubble3D val="0"/>
            <c:spPr>
              <a:solidFill>
                <a:schemeClr val="accent1">
                  <a:lumMod val="6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2773-4A45-B9B9-91C396DE542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Overall</c:v>
                </c:pt>
                <c:pt idx="1">
                  <c:v>Students of color</c:v>
                </c:pt>
                <c:pt idx="2">
                  <c:v>White</c:v>
                </c:pt>
                <c:pt idx="3">
                  <c:v>Asian</c:v>
                </c:pt>
                <c:pt idx="4">
                  <c:v>Black</c:v>
                </c:pt>
                <c:pt idx="5">
                  <c:v>Hispanic or Latinx</c:v>
                </c:pt>
                <c:pt idx="6">
                  <c:v>Two or more races</c:v>
                </c:pt>
              </c:strCache>
            </c:strRef>
          </c:cat>
          <c:val>
            <c:numRef>
              <c:f>Sheet1!$B$2:$B$8</c:f>
              <c:numCache>
                <c:formatCode>0%</c:formatCode>
                <c:ptCount val="7"/>
                <c:pt idx="0">
                  <c:v>0.34</c:v>
                </c:pt>
                <c:pt idx="1">
                  <c:v>0.34</c:v>
                </c:pt>
                <c:pt idx="2">
                  <c:v>0.34</c:v>
                </c:pt>
                <c:pt idx="3">
                  <c:v>0.33</c:v>
                </c:pt>
                <c:pt idx="4">
                  <c:v>0.31</c:v>
                </c:pt>
                <c:pt idx="5">
                  <c:v>0.35</c:v>
                </c:pt>
                <c:pt idx="6">
                  <c:v>0.3</c:v>
                </c:pt>
              </c:numCache>
            </c:numRef>
          </c:val>
          <c:extLst>
            <c:ext xmlns:c16="http://schemas.microsoft.com/office/drawing/2014/chart" uri="{C3380CC4-5D6E-409C-BE32-E72D297353CC}">
              <c16:uniqueId val="{00000000-9A6C-427E-AEE1-C8C3FAEA2D29}"/>
            </c:ext>
          </c:extLst>
        </c:ser>
        <c:dLbls>
          <c:dLblPos val="inBase"/>
          <c:showLegendKey val="0"/>
          <c:showVal val="1"/>
          <c:showCatName val="0"/>
          <c:showSerName val="0"/>
          <c:showPercent val="0"/>
          <c:showBubbleSize val="0"/>
        </c:dLbls>
        <c:gapWidth val="65"/>
        <c:axId val="683159296"/>
        <c:axId val="683161792"/>
      </c:barChart>
      <c:catAx>
        <c:axId val="6831592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83161792"/>
        <c:crosses val="autoZero"/>
        <c:auto val="1"/>
        <c:lblAlgn val="ctr"/>
        <c:lblOffset val="100"/>
        <c:noMultiLvlLbl val="0"/>
      </c:catAx>
      <c:valAx>
        <c:axId val="683161792"/>
        <c:scaling>
          <c:orientation val="minMax"/>
        </c:scaling>
        <c:delete val="1"/>
        <c:axPos val="l"/>
        <c:numFmt formatCode="0%" sourceLinked="1"/>
        <c:majorTickMark val="none"/>
        <c:minorTickMark val="none"/>
        <c:tickLblPos val="nextTo"/>
        <c:crossAx val="68315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PT vs FT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FT vs PT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AF-47BA-91B4-6A98B3F264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AF-47BA-91B4-6A98B3F264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46-4360-B24E-E9EB2F8E231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Full-Time</c:v>
                </c:pt>
                <c:pt idx="1">
                  <c:v>Part-Time</c:v>
                </c:pt>
                <c:pt idx="2">
                  <c:v>Other</c:v>
                </c:pt>
              </c:strCache>
            </c:strRef>
          </c:cat>
          <c:val>
            <c:numRef>
              <c:f>Sheet1!$B$2:$B$4</c:f>
              <c:numCache>
                <c:formatCode>0%</c:formatCode>
                <c:ptCount val="3"/>
                <c:pt idx="0">
                  <c:v>0.6</c:v>
                </c:pt>
                <c:pt idx="1">
                  <c:v>0.38</c:v>
                </c:pt>
                <c:pt idx="2">
                  <c:v>0.02</c:v>
                </c:pt>
              </c:numCache>
            </c:numRef>
          </c:val>
          <c:extLst>
            <c:ext xmlns:c16="http://schemas.microsoft.com/office/drawing/2014/chart" uri="{C3380CC4-5D6E-409C-BE32-E72D297353CC}">
              <c16:uniqueId val="{00000000-EA8C-44BA-8801-9B2CE85FDC9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PT vs FT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FT vs PT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FF-475D-9B09-A3AF690441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FF-475D-9B09-A3AF690441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FF-475D-9B09-A3AF6904418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Full-Time</c:v>
                </c:pt>
                <c:pt idx="1">
                  <c:v>Part-Time</c:v>
                </c:pt>
                <c:pt idx="2">
                  <c:v>Other</c:v>
                </c:pt>
              </c:strCache>
            </c:strRef>
          </c:cat>
          <c:val>
            <c:numRef>
              <c:f>Sheet1!$B$2:$B$4</c:f>
              <c:numCache>
                <c:formatCode>0%</c:formatCode>
                <c:ptCount val="3"/>
                <c:pt idx="0">
                  <c:v>0.26</c:v>
                </c:pt>
                <c:pt idx="1">
                  <c:v>0.72</c:v>
                </c:pt>
                <c:pt idx="2">
                  <c:v>0.02</c:v>
                </c:pt>
              </c:numCache>
            </c:numRef>
          </c:val>
          <c:extLst>
            <c:ext xmlns:c16="http://schemas.microsoft.com/office/drawing/2014/chart" uri="{C3380CC4-5D6E-409C-BE32-E72D297353CC}">
              <c16:uniqueId val="{00000006-B3FF-475D-9B09-A3AF6904418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84387322048083"/>
          <c:y val="4.348338843258172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Gender Identity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11-4040-A9BC-62656BA463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11-4040-A9BC-62656BA463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11-4040-A9BC-62656BA463D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Female</c:v>
                </c:pt>
                <c:pt idx="1">
                  <c:v>Male</c:v>
                </c:pt>
                <c:pt idx="2">
                  <c:v>Another gender identity</c:v>
                </c:pt>
              </c:strCache>
            </c:strRef>
          </c:cat>
          <c:val>
            <c:numRef>
              <c:f>Sheet1!$B$2:$B$4</c:f>
              <c:numCache>
                <c:formatCode>0%</c:formatCode>
                <c:ptCount val="3"/>
                <c:pt idx="0">
                  <c:v>0.56000000000000005</c:v>
                </c:pt>
                <c:pt idx="1">
                  <c:v>0.42</c:v>
                </c:pt>
                <c:pt idx="2">
                  <c:v>0.02</c:v>
                </c:pt>
              </c:numCache>
            </c:numRef>
          </c:val>
          <c:extLst>
            <c:ext xmlns:c16="http://schemas.microsoft.com/office/drawing/2014/chart" uri="{C3380CC4-5D6E-409C-BE32-E72D297353CC}">
              <c16:uniqueId val="{00000008-5D11-4040-A9BC-62656BA463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1"/>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Race/Ethnicity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257554133858265"/>
          <c:y val="0.17909954713678133"/>
          <c:w val="0.39242445866141734"/>
          <c:h val="0.63393143461536361"/>
        </c:manualLayout>
      </c:layout>
      <c:barChart>
        <c:barDir val="bar"/>
        <c:grouping val="clustered"/>
        <c:varyColors val="0"/>
        <c:ser>
          <c:idx val="0"/>
          <c:order val="0"/>
          <c:tx>
            <c:strRef>
              <c:f>Sheet1!$B$1</c:f>
              <c:strCache>
                <c:ptCount val="1"/>
                <c:pt idx="0">
                  <c:v>Race/Ethnicity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African American/Black</c:v>
                </c:pt>
                <c:pt idx="1">
                  <c:v>Asian American/Asian</c:v>
                </c:pt>
                <c:pt idx="2">
                  <c:v>Native American or Alasks Native</c:v>
                </c:pt>
                <c:pt idx="3">
                  <c:v>Hispanic/Latino</c:v>
                </c:pt>
                <c:pt idx="4">
                  <c:v>Native Hawaiian or other PI</c:v>
                </c:pt>
                <c:pt idx="5">
                  <c:v>White</c:v>
                </c:pt>
                <c:pt idx="6">
                  <c:v>Multi</c:v>
                </c:pt>
                <c:pt idx="7">
                  <c:v>Other</c:v>
                </c:pt>
              </c:strCache>
            </c:strRef>
          </c:cat>
          <c:val>
            <c:numRef>
              <c:f>Sheet1!$B$2:$B$9</c:f>
              <c:numCache>
                <c:formatCode>0%</c:formatCode>
                <c:ptCount val="8"/>
                <c:pt idx="0">
                  <c:v>0.04</c:v>
                </c:pt>
                <c:pt idx="1">
                  <c:v>0.05</c:v>
                </c:pt>
                <c:pt idx="2">
                  <c:v>3.0000000000000001E-3</c:v>
                </c:pt>
                <c:pt idx="3">
                  <c:v>0.67</c:v>
                </c:pt>
                <c:pt idx="4">
                  <c:v>1.1000000000000001E-3</c:v>
                </c:pt>
                <c:pt idx="5">
                  <c:v>0.2</c:v>
                </c:pt>
                <c:pt idx="6">
                  <c:v>0.04</c:v>
                </c:pt>
                <c:pt idx="7">
                  <c:v>0.01</c:v>
                </c:pt>
              </c:numCache>
            </c:numRef>
          </c:val>
          <c:extLst>
            <c:ext xmlns:c16="http://schemas.microsoft.com/office/drawing/2014/chart" uri="{C3380CC4-5D6E-409C-BE32-E72D297353CC}">
              <c16:uniqueId val="{00000000-02DB-4F6B-8909-1630841EF154}"/>
            </c:ext>
          </c:extLst>
        </c:ser>
        <c:dLbls>
          <c:dLblPos val="outEnd"/>
          <c:showLegendKey val="0"/>
          <c:showVal val="1"/>
          <c:showCatName val="0"/>
          <c:showSerName val="0"/>
          <c:showPercent val="0"/>
          <c:showBubbleSize val="0"/>
        </c:dLbls>
        <c:gapWidth val="182"/>
        <c:axId val="1363846304"/>
        <c:axId val="1363840896"/>
      </c:barChart>
      <c:catAx>
        <c:axId val="1363846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3840896"/>
        <c:crosses val="autoZero"/>
        <c:auto val="1"/>
        <c:lblAlgn val="ctr"/>
        <c:lblOffset val="100"/>
        <c:noMultiLvlLbl val="0"/>
      </c:catAx>
      <c:valAx>
        <c:axId val="1363840896"/>
        <c:scaling>
          <c:orientation val="minMax"/>
        </c:scaling>
        <c:delete val="1"/>
        <c:axPos val="b"/>
        <c:numFmt formatCode="0%" sourceLinked="1"/>
        <c:majorTickMark val="none"/>
        <c:minorTickMark val="none"/>
        <c:tickLblPos val="nextTo"/>
        <c:crossAx val="1363846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Age</a:t>
            </a:r>
            <a:r>
              <a:rPr lang="en-US" baseline="0">
                <a:solidFill>
                  <a:schemeClr val="tx1"/>
                </a:solidFill>
              </a:rPr>
              <a:t> Groups</a:t>
            </a:r>
            <a:endParaRPr lang="en-US">
              <a:solidFill>
                <a:schemeClr val="tx1"/>
              </a:solidFill>
            </a:endParaRPr>
          </a:p>
        </c:rich>
      </c:tx>
      <c:layout>
        <c:manualLayout>
          <c:xMode val="edge"/>
          <c:yMode val="edge"/>
          <c:x val="0.3546442762912439"/>
          <c:y val="3.5750392289175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39-482C-917D-980B4D49DE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39-482C-917D-980B4D49DE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39-482C-917D-980B4D49DE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39-482C-917D-980B4D49DE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18 - 19</c:v>
                </c:pt>
                <c:pt idx="1">
                  <c:v>20 - 24</c:v>
                </c:pt>
                <c:pt idx="2">
                  <c:v>25 - 29</c:v>
                </c:pt>
                <c:pt idx="3">
                  <c:v>30+</c:v>
                </c:pt>
              </c:strCache>
            </c:strRef>
          </c:cat>
          <c:val>
            <c:numRef>
              <c:f>Sheet1!$B$2:$B$5</c:f>
              <c:numCache>
                <c:formatCode>0%</c:formatCode>
                <c:ptCount val="4"/>
                <c:pt idx="0">
                  <c:v>0.21</c:v>
                </c:pt>
                <c:pt idx="1">
                  <c:v>0.31</c:v>
                </c:pt>
                <c:pt idx="2">
                  <c:v>0.16</c:v>
                </c:pt>
                <c:pt idx="3">
                  <c:v>0.32</c:v>
                </c:pt>
              </c:numCache>
            </c:numRef>
          </c:val>
          <c:extLst>
            <c:ext xmlns:c16="http://schemas.microsoft.com/office/drawing/2014/chart" uri="{C3380CC4-5D6E-409C-BE32-E72D297353CC}">
              <c16:uniqueId val="{00000008-9739-482C-917D-980B4D49DE7A}"/>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59969823886884976"/>
          <c:w val="1"/>
          <c:h val="0.399166601653767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0.81097</cdr:y>
    </cdr:from>
    <cdr:to>
      <cdr:x>0.17344</cdr:x>
      <cdr:y>1</cdr:y>
    </cdr:to>
    <cdr:sp macro="" textlink="">
      <cdr:nvSpPr>
        <cdr:cNvPr id="2" name="TextBox 1"/>
        <cdr:cNvSpPr txBox="1"/>
      </cdr:nvSpPr>
      <cdr:spPr>
        <a:xfrm xmlns:a="http://schemas.openxmlformats.org/drawingml/2006/main">
          <a:off x="-3921290" y="3642707"/>
          <a:ext cx="1402416" cy="8490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0.69956</cdr:y>
    </cdr:from>
    <cdr:to>
      <cdr:x>0.17344</cdr:x>
      <cdr:y>0.88859</cdr:y>
    </cdr:to>
    <cdr:sp macro="" textlink="">
      <cdr:nvSpPr>
        <cdr:cNvPr id="2" name="TextBox 1"/>
        <cdr:cNvSpPr txBox="1"/>
      </cdr:nvSpPr>
      <cdr:spPr>
        <a:xfrm xmlns:a="http://schemas.openxmlformats.org/drawingml/2006/main">
          <a:off x="0" y="1599202"/>
          <a:ext cx="1381469" cy="4321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dirty="0"/>
        </a:p>
      </cdr:txBody>
    </cdr:sp>
  </cdr:relSizeAnchor>
  <cdr:relSizeAnchor xmlns:cdr="http://schemas.openxmlformats.org/drawingml/2006/chartDrawing">
    <cdr:from>
      <cdr:x>0.00715</cdr:x>
      <cdr:y>0.20375</cdr:y>
    </cdr:from>
    <cdr:to>
      <cdr:x>0.12195</cdr:x>
      <cdr:y>0.4443</cdr:y>
    </cdr:to>
    <cdr:sp macro="" textlink="">
      <cdr:nvSpPr>
        <cdr:cNvPr id="3" name="TextBox 2"/>
        <cdr:cNvSpPr txBox="1"/>
      </cdr:nvSpPr>
      <cdr:spPr>
        <a:xfrm xmlns:a="http://schemas.openxmlformats.org/drawingml/2006/main">
          <a:off x="56919" y="465765"/>
          <a:ext cx="914400" cy="5498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0.01738</cdr:x>
      <cdr:y>0.20101</cdr:y>
    </cdr:from>
    <cdr:to>
      <cdr:x>0.19695</cdr:x>
      <cdr:y>0.26654</cdr:y>
    </cdr:to>
    <cdr:sp macro="" textlink="">
      <cdr:nvSpPr>
        <cdr:cNvPr id="2" name="TextBox 1"/>
        <cdr:cNvSpPr txBox="1"/>
      </cdr:nvSpPr>
      <cdr:spPr>
        <a:xfrm xmlns:a="http://schemas.openxmlformats.org/drawingml/2006/main">
          <a:off x="137159" y="1215394"/>
          <a:ext cx="1417320" cy="3962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u="sng" dirty="0"/>
            <a:t>Student Group</a:t>
          </a:r>
        </a:p>
      </cdr:txBody>
    </cdr:sp>
  </cdr:relSizeAnchor>
</c:userShapes>
</file>

<file path=ppt/drawings/drawing4.xml><?xml version="1.0" encoding="utf-8"?>
<c:userShapes xmlns:c="http://schemas.openxmlformats.org/drawingml/2006/chart">
  <cdr:relSizeAnchor xmlns:cdr="http://schemas.openxmlformats.org/drawingml/2006/chartDrawing">
    <cdr:from>
      <cdr:x>0.01738</cdr:x>
      <cdr:y>0.20101</cdr:y>
    </cdr:from>
    <cdr:to>
      <cdr:x>0.19695</cdr:x>
      <cdr:y>0.26654</cdr:y>
    </cdr:to>
    <cdr:sp macro="" textlink="">
      <cdr:nvSpPr>
        <cdr:cNvPr id="2" name="TextBox 1"/>
        <cdr:cNvSpPr txBox="1"/>
      </cdr:nvSpPr>
      <cdr:spPr>
        <a:xfrm xmlns:a="http://schemas.openxmlformats.org/drawingml/2006/main">
          <a:off x="137159" y="1215394"/>
          <a:ext cx="1417320" cy="3962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u="sng" dirty="0"/>
            <a:t>Student Group</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D13703EF-AAE6-41EA-8CA1-A23017FF08E7}" type="datetimeFigureOut">
              <a:rPr lang="en-US" smtClean="0"/>
              <a:t>2/8/2022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62FEBBC-2500-407B-8968-FA8681258ECA}" type="slidenum">
              <a:rPr lang="en-US" smtClean="0"/>
              <a:t>‹#›</a:t>
            </a:fld>
            <a:endParaRPr lang="en-US"/>
          </a:p>
        </p:txBody>
      </p:sp>
    </p:spTree>
    <p:extLst>
      <p:ext uri="{BB962C8B-B14F-4D97-AF65-F5344CB8AC3E}">
        <p14:creationId xmlns:p14="http://schemas.microsoft.com/office/powerpoint/2010/main" val="3503603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FC98F01C-7865-479F-814E-761567F8DF23}" type="datetimeFigureOut">
              <a:rPr lang="en-US" smtClean="0"/>
              <a:t>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EB4416-612C-4FA0-8D1E-CD785546DEB1}" type="slidenum">
              <a:rPr lang="en-US" smtClean="0"/>
              <a:t>‹#›</a:t>
            </a:fld>
            <a:endParaRPr lang="en-US"/>
          </a:p>
        </p:txBody>
      </p:sp>
    </p:spTree>
    <p:extLst>
      <p:ext uri="{BB962C8B-B14F-4D97-AF65-F5344CB8AC3E}">
        <p14:creationId xmlns:p14="http://schemas.microsoft.com/office/powerpoint/2010/main" val="177386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a:t>
            </a:fld>
            <a:endParaRPr lang="en-US"/>
          </a:p>
        </p:txBody>
      </p:sp>
    </p:spTree>
    <p:extLst>
      <p:ext uri="{BB962C8B-B14F-4D97-AF65-F5344CB8AC3E}">
        <p14:creationId xmlns:p14="http://schemas.microsoft.com/office/powerpoint/2010/main" val="3432100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10</a:t>
            </a:fld>
            <a:endParaRPr lang="en-US"/>
          </a:p>
        </p:txBody>
      </p:sp>
    </p:spTree>
    <p:extLst>
      <p:ext uri="{BB962C8B-B14F-4D97-AF65-F5344CB8AC3E}">
        <p14:creationId xmlns:p14="http://schemas.microsoft.com/office/powerpoint/2010/main" val="823257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EB4416-612C-4FA0-8D1E-CD785546DEB1}" type="slidenum">
              <a:rPr lang="en-US" smtClean="0"/>
              <a:t>11</a:t>
            </a:fld>
            <a:endParaRPr lang="en-US"/>
          </a:p>
        </p:txBody>
      </p:sp>
    </p:spTree>
    <p:extLst>
      <p:ext uri="{BB962C8B-B14F-4D97-AF65-F5344CB8AC3E}">
        <p14:creationId xmlns:p14="http://schemas.microsoft.com/office/powerpoint/2010/main" val="22042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174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13</a:t>
            </a:fld>
            <a:endParaRPr lang="en-US"/>
          </a:p>
        </p:txBody>
      </p:sp>
    </p:spTree>
    <p:extLst>
      <p:ext uri="{BB962C8B-B14F-4D97-AF65-F5344CB8AC3E}">
        <p14:creationId xmlns:p14="http://schemas.microsoft.com/office/powerpoint/2010/main" val="180077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14</a:t>
            </a:fld>
            <a:endParaRPr lang="en-US"/>
          </a:p>
        </p:txBody>
      </p:sp>
    </p:spTree>
    <p:extLst>
      <p:ext uri="{BB962C8B-B14F-4D97-AF65-F5344CB8AC3E}">
        <p14:creationId xmlns:p14="http://schemas.microsoft.com/office/powerpoint/2010/main" val="258568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EB4416-612C-4FA0-8D1E-CD785546DEB1}" type="slidenum">
              <a:rPr lang="en-US" smtClean="0"/>
              <a:t>15</a:t>
            </a:fld>
            <a:endParaRPr lang="en-US"/>
          </a:p>
        </p:txBody>
      </p:sp>
    </p:spTree>
    <p:extLst>
      <p:ext uri="{BB962C8B-B14F-4D97-AF65-F5344CB8AC3E}">
        <p14:creationId xmlns:p14="http://schemas.microsoft.com/office/powerpoint/2010/main" val="202389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931774">
              <a:defRPr/>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879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17</a:t>
            </a:fld>
            <a:endParaRPr lang="en-US"/>
          </a:p>
        </p:txBody>
      </p:sp>
    </p:spTree>
    <p:extLst>
      <p:ext uri="{BB962C8B-B14F-4D97-AF65-F5344CB8AC3E}">
        <p14:creationId xmlns:p14="http://schemas.microsoft.com/office/powerpoint/2010/main" val="4280310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18</a:t>
            </a:fld>
            <a:endParaRPr lang="en-US"/>
          </a:p>
        </p:txBody>
      </p:sp>
    </p:spTree>
    <p:extLst>
      <p:ext uri="{BB962C8B-B14F-4D97-AF65-F5344CB8AC3E}">
        <p14:creationId xmlns:p14="http://schemas.microsoft.com/office/powerpoint/2010/main" val="3258764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19</a:t>
            </a:fld>
            <a:endParaRPr lang="en-US"/>
          </a:p>
        </p:txBody>
      </p:sp>
    </p:spTree>
    <p:extLst>
      <p:ext uri="{BB962C8B-B14F-4D97-AF65-F5344CB8AC3E}">
        <p14:creationId xmlns:p14="http://schemas.microsoft.com/office/powerpoint/2010/main" val="272974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a:p>
            <a:endParaRPr lang="en-US" dirty="0"/>
          </a:p>
        </p:txBody>
      </p:sp>
      <p:sp>
        <p:nvSpPr>
          <p:cNvPr id="4" name="Slide Number Placeholder 3"/>
          <p:cNvSpPr>
            <a:spLocks noGrp="1"/>
          </p:cNvSpPr>
          <p:nvPr>
            <p:ph type="sldNum" sz="quarter" idx="5"/>
          </p:nvPr>
        </p:nvSpPr>
        <p:spPr/>
        <p:txBody>
          <a:bodyPr/>
          <a:lstStyle/>
          <a:p>
            <a:fld id="{6BEB4416-612C-4FA0-8D1E-CD785546DEB1}" type="slidenum">
              <a:rPr lang="en-US" smtClean="0"/>
              <a:t>2</a:t>
            </a:fld>
            <a:endParaRPr lang="en-US"/>
          </a:p>
        </p:txBody>
      </p:sp>
    </p:spTree>
    <p:extLst>
      <p:ext uri="{BB962C8B-B14F-4D97-AF65-F5344CB8AC3E}">
        <p14:creationId xmlns:p14="http://schemas.microsoft.com/office/powerpoint/2010/main" val="1308489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20</a:t>
            </a:fld>
            <a:endParaRPr lang="en-US"/>
          </a:p>
        </p:txBody>
      </p:sp>
    </p:spTree>
    <p:extLst>
      <p:ext uri="{BB962C8B-B14F-4D97-AF65-F5344CB8AC3E}">
        <p14:creationId xmlns:p14="http://schemas.microsoft.com/office/powerpoint/2010/main" val="545938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931774">
              <a:defRPr/>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977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22</a:t>
            </a:fld>
            <a:endParaRPr lang="en-US"/>
          </a:p>
        </p:txBody>
      </p:sp>
    </p:spTree>
    <p:extLst>
      <p:ext uri="{BB962C8B-B14F-4D97-AF65-F5344CB8AC3E}">
        <p14:creationId xmlns:p14="http://schemas.microsoft.com/office/powerpoint/2010/main" val="678595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23</a:t>
            </a:fld>
            <a:endParaRPr lang="en-US"/>
          </a:p>
        </p:txBody>
      </p:sp>
    </p:spTree>
    <p:extLst>
      <p:ext uri="{BB962C8B-B14F-4D97-AF65-F5344CB8AC3E}">
        <p14:creationId xmlns:p14="http://schemas.microsoft.com/office/powerpoint/2010/main" val="1347135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24</a:t>
            </a:fld>
            <a:endParaRPr lang="en-US"/>
          </a:p>
        </p:txBody>
      </p:sp>
    </p:spTree>
    <p:extLst>
      <p:ext uri="{BB962C8B-B14F-4D97-AF65-F5344CB8AC3E}">
        <p14:creationId xmlns:p14="http://schemas.microsoft.com/office/powerpoint/2010/main" val="384070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25</a:t>
            </a:fld>
            <a:endParaRPr lang="en-US"/>
          </a:p>
        </p:txBody>
      </p:sp>
    </p:spTree>
    <p:extLst>
      <p:ext uri="{BB962C8B-B14F-4D97-AF65-F5344CB8AC3E}">
        <p14:creationId xmlns:p14="http://schemas.microsoft.com/office/powerpoint/2010/main" val="3563410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26</a:t>
            </a:fld>
            <a:endParaRPr lang="en-US"/>
          </a:p>
        </p:txBody>
      </p:sp>
    </p:spTree>
    <p:extLst>
      <p:ext uri="{BB962C8B-B14F-4D97-AF65-F5344CB8AC3E}">
        <p14:creationId xmlns:p14="http://schemas.microsoft.com/office/powerpoint/2010/main" val="2687266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EB4416-612C-4FA0-8D1E-CD785546DEB1}" type="slidenum">
              <a:rPr lang="en-US" smtClean="0"/>
              <a:t>27</a:t>
            </a:fld>
            <a:endParaRPr lang="en-US"/>
          </a:p>
        </p:txBody>
      </p:sp>
    </p:spTree>
    <p:extLst>
      <p:ext uri="{BB962C8B-B14F-4D97-AF65-F5344CB8AC3E}">
        <p14:creationId xmlns:p14="http://schemas.microsoft.com/office/powerpoint/2010/main" val="3101916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655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29</a:t>
            </a:fld>
            <a:endParaRPr lang="en-US"/>
          </a:p>
        </p:txBody>
      </p:sp>
    </p:spTree>
    <p:extLst>
      <p:ext uri="{BB962C8B-B14F-4D97-AF65-F5344CB8AC3E}">
        <p14:creationId xmlns:p14="http://schemas.microsoft.com/office/powerpoint/2010/main" val="169621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a:p>
            <a:endParaRPr lang="en-US" dirty="0"/>
          </a:p>
        </p:txBody>
      </p:sp>
      <p:sp>
        <p:nvSpPr>
          <p:cNvPr id="4" name="Slide Number Placeholder 3"/>
          <p:cNvSpPr>
            <a:spLocks noGrp="1"/>
          </p:cNvSpPr>
          <p:nvPr>
            <p:ph type="sldNum" sz="quarter" idx="5"/>
          </p:nvPr>
        </p:nvSpPr>
        <p:spPr/>
        <p:txBody>
          <a:bodyPr/>
          <a:lstStyle/>
          <a:p>
            <a:fld id="{6BEB4416-612C-4FA0-8D1E-CD785546DEB1}" type="slidenum">
              <a:rPr lang="en-US" smtClean="0"/>
              <a:t>3</a:t>
            </a:fld>
            <a:endParaRPr lang="en-US"/>
          </a:p>
        </p:txBody>
      </p:sp>
    </p:spTree>
    <p:extLst>
      <p:ext uri="{BB962C8B-B14F-4D97-AF65-F5344CB8AC3E}">
        <p14:creationId xmlns:p14="http://schemas.microsoft.com/office/powerpoint/2010/main" val="2024251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30</a:t>
            </a:fld>
            <a:endParaRPr lang="en-US"/>
          </a:p>
        </p:txBody>
      </p:sp>
    </p:spTree>
    <p:extLst>
      <p:ext uri="{BB962C8B-B14F-4D97-AF65-F5344CB8AC3E}">
        <p14:creationId xmlns:p14="http://schemas.microsoft.com/office/powerpoint/2010/main" val="1576361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931774">
              <a:defRPr/>
            </a:pPr>
            <a:r>
              <a:rPr lang="en-US" baseline="0" dirty="0"/>
              <a:t>.</a:t>
            </a:r>
            <a:endParaRPr lang="en-US" dirty="0"/>
          </a:p>
          <a:p>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35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EB4416-612C-4FA0-8D1E-CD785546DEB1}" type="slidenum">
              <a:rPr lang="en-US" smtClean="0"/>
              <a:t>32</a:t>
            </a:fld>
            <a:endParaRPr lang="en-US"/>
          </a:p>
        </p:txBody>
      </p:sp>
    </p:spTree>
    <p:extLst>
      <p:ext uri="{BB962C8B-B14F-4D97-AF65-F5344CB8AC3E}">
        <p14:creationId xmlns:p14="http://schemas.microsoft.com/office/powerpoint/2010/main" val="2289899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33</a:t>
            </a:fld>
            <a:endParaRPr lang="en-US"/>
          </a:p>
        </p:txBody>
      </p:sp>
    </p:spTree>
    <p:extLst>
      <p:ext uri="{BB962C8B-B14F-4D97-AF65-F5344CB8AC3E}">
        <p14:creationId xmlns:p14="http://schemas.microsoft.com/office/powerpoint/2010/main" val="1680390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EB4416-612C-4FA0-8D1E-CD785546DEB1}" type="slidenum">
              <a:rPr lang="en-US" smtClean="0"/>
              <a:t>34</a:t>
            </a:fld>
            <a:endParaRPr lang="en-US"/>
          </a:p>
        </p:txBody>
      </p:sp>
    </p:spTree>
    <p:extLst>
      <p:ext uri="{BB962C8B-B14F-4D97-AF65-F5344CB8AC3E}">
        <p14:creationId xmlns:p14="http://schemas.microsoft.com/office/powerpoint/2010/main" val="3896136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35</a:t>
            </a:fld>
            <a:endParaRPr lang="en-US"/>
          </a:p>
        </p:txBody>
      </p:sp>
    </p:spTree>
    <p:extLst>
      <p:ext uri="{BB962C8B-B14F-4D97-AF65-F5344CB8AC3E}">
        <p14:creationId xmlns:p14="http://schemas.microsoft.com/office/powerpoint/2010/main" val="337785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4</a:t>
            </a:fld>
            <a:endParaRPr lang="en-US"/>
          </a:p>
        </p:txBody>
      </p:sp>
    </p:spTree>
    <p:extLst>
      <p:ext uri="{BB962C8B-B14F-4D97-AF65-F5344CB8AC3E}">
        <p14:creationId xmlns:p14="http://schemas.microsoft.com/office/powerpoint/2010/main" val="211841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5</a:t>
            </a:fld>
            <a:endParaRPr lang="en-US"/>
          </a:p>
        </p:txBody>
      </p:sp>
    </p:spTree>
    <p:extLst>
      <p:ext uri="{BB962C8B-B14F-4D97-AF65-F5344CB8AC3E}">
        <p14:creationId xmlns:p14="http://schemas.microsoft.com/office/powerpoint/2010/main" val="59557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6</a:t>
            </a:fld>
            <a:endParaRPr lang="en-US"/>
          </a:p>
        </p:txBody>
      </p:sp>
    </p:spTree>
    <p:extLst>
      <p:ext uri="{BB962C8B-B14F-4D97-AF65-F5344CB8AC3E}">
        <p14:creationId xmlns:p14="http://schemas.microsoft.com/office/powerpoint/2010/main" val="12684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931774">
              <a:defRPr/>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8</a:t>
            </a:fld>
            <a:endParaRPr lang="en-US"/>
          </a:p>
        </p:txBody>
      </p:sp>
    </p:spTree>
    <p:extLst>
      <p:ext uri="{BB962C8B-B14F-4D97-AF65-F5344CB8AC3E}">
        <p14:creationId xmlns:p14="http://schemas.microsoft.com/office/powerpoint/2010/main" val="35668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9</a:t>
            </a:fld>
            <a:endParaRPr lang="en-US"/>
          </a:p>
        </p:txBody>
      </p:sp>
    </p:spTree>
    <p:extLst>
      <p:ext uri="{BB962C8B-B14F-4D97-AF65-F5344CB8AC3E}">
        <p14:creationId xmlns:p14="http://schemas.microsoft.com/office/powerpoint/2010/main" val="7805508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AB729BB-701D-42BB-9BF1-E1AC12BDB5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DECEBEF-058B-475C-A488-2F57F47A5C7C}" type="slidenum">
              <a:rPr lang="en-US" smtClean="0"/>
              <a:t>‹#›</a:t>
            </a:fld>
            <a:endParaRPr lang="en-US"/>
          </a:p>
        </p:txBody>
      </p:sp>
    </p:spTree>
    <p:extLst>
      <p:ext uri="{BB962C8B-B14F-4D97-AF65-F5344CB8AC3E}">
        <p14:creationId xmlns:p14="http://schemas.microsoft.com/office/powerpoint/2010/main" val="203668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B729BB-701D-42BB-9BF1-E1AC12BDB5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126925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B729BB-701D-42BB-9BF1-E1AC12BDB5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16033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B729BB-701D-42BB-9BF1-E1AC12BDB5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51166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FAB729BB-701D-42BB-9BF1-E1AC12BDB52C}" type="datetimeFigureOut">
              <a:rPr lang="en-US" smtClean="0"/>
              <a:t>2/8/2022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DECEBEF-058B-475C-A488-2F57F47A5C7C}" type="slidenum">
              <a:rPr lang="en-US" smtClean="0"/>
              <a:t>‹#›</a:t>
            </a:fld>
            <a:endParaRPr lang="en-US"/>
          </a:p>
        </p:txBody>
      </p:sp>
    </p:spTree>
    <p:extLst>
      <p:ext uri="{BB962C8B-B14F-4D97-AF65-F5344CB8AC3E}">
        <p14:creationId xmlns:p14="http://schemas.microsoft.com/office/powerpoint/2010/main" val="417286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B729BB-701D-42BB-9BF1-E1AC12BDB52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346907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B729BB-701D-42BB-9BF1-E1AC12BDB52C}"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242184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729BB-701D-42BB-9BF1-E1AC12BDB52C}"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117508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729BB-701D-42BB-9BF1-E1AC12BDB52C}"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367801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B729BB-701D-42BB-9BF1-E1AC12BDB52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415391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B729BB-701D-42BB-9BF1-E1AC12BDB52C}" type="datetimeFigureOut">
              <a:rPr lang="en-US" smtClean="0"/>
              <a:t>2/8/2022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172880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AB729BB-701D-42BB-9BF1-E1AC12BDB52C}" type="datetimeFigureOut">
              <a:rPr lang="en-US" smtClean="0"/>
              <a:t>2/8/2022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DECEBEF-058B-475C-A488-2F57F47A5C7C}" type="slidenum">
              <a:rPr lang="en-US" smtClean="0"/>
              <a:t>‹#›</a:t>
            </a:fld>
            <a:endParaRPr lang="en-US"/>
          </a:p>
        </p:txBody>
      </p:sp>
    </p:spTree>
    <p:extLst>
      <p:ext uri="{BB962C8B-B14F-4D97-AF65-F5344CB8AC3E}">
        <p14:creationId xmlns:p14="http://schemas.microsoft.com/office/powerpoint/2010/main" val="13639232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hart" Target="../charts/chart22.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hart" Target="../charts/chart26.xml"/><Relationship Id="rId4" Type="http://schemas.openxmlformats.org/officeDocument/2006/relationships/chart" Target="../charts/chart2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8.png"/><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3.xml"/><Relationship Id="rId11" Type="http://schemas.openxmlformats.org/officeDocument/2006/relationships/chart" Target="../charts/chart8.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301139-AA4E-43E2-9BEE-C0AEF48FD826}"/>
              </a:ext>
            </a:extLst>
          </p:cNvPr>
          <p:cNvSpPr>
            <a:spLocks noGrp="1"/>
          </p:cNvSpPr>
          <p:nvPr>
            <p:ph sz="half" idx="1"/>
          </p:nvPr>
        </p:nvSpPr>
        <p:spPr>
          <a:xfrm>
            <a:off x="838198" y="1149531"/>
            <a:ext cx="7657619" cy="5027432"/>
          </a:xfrm>
          <a:solidFill>
            <a:srgbClr val="B60717"/>
          </a:solidFill>
        </p:spPr>
        <p:txBody>
          <a:bodyPr>
            <a:normAutofit/>
          </a:bodyPr>
          <a:lstStyle/>
          <a:p>
            <a:pPr marL="0" indent="0">
              <a:buNone/>
            </a:pPr>
            <a:endParaRPr lang="en-US">
              <a:solidFill>
                <a:schemeClr val="bg1"/>
              </a:solidFill>
            </a:endParaRPr>
          </a:p>
          <a:p>
            <a:pPr marL="0" indent="0" algn="ctr">
              <a:buNone/>
            </a:pPr>
            <a:r>
              <a:rPr lang="en-US" sz="4800">
                <a:solidFill>
                  <a:schemeClr val="bg1"/>
                </a:solidFill>
              </a:rPr>
              <a:t>NACCC Survey SP 2021 </a:t>
            </a:r>
          </a:p>
          <a:p>
            <a:pPr marL="0" indent="0" algn="ctr">
              <a:buNone/>
            </a:pPr>
            <a:r>
              <a:rPr lang="en-US" sz="4800">
                <a:solidFill>
                  <a:schemeClr val="bg1"/>
                </a:solidFill>
              </a:rPr>
              <a:t>BC Campus Racial Climate</a:t>
            </a:r>
          </a:p>
          <a:p>
            <a:pPr marL="0" indent="0" algn="ctr">
              <a:buNone/>
            </a:pPr>
            <a:r>
              <a:rPr lang="en-US" sz="3600">
                <a:solidFill>
                  <a:schemeClr val="bg1"/>
                </a:solidFill>
              </a:rPr>
              <a:t>Listening to Student Voices</a:t>
            </a:r>
          </a:p>
          <a:p>
            <a:pPr marL="0" indent="0" algn="ctr">
              <a:buNone/>
            </a:pPr>
            <a:endParaRPr lang="en-US" sz="1400">
              <a:solidFill>
                <a:schemeClr val="bg1"/>
              </a:solidFill>
            </a:endParaRPr>
          </a:p>
          <a:p>
            <a:pPr marL="0" indent="0" algn="ctr">
              <a:buNone/>
            </a:pPr>
            <a:r>
              <a:rPr lang="en-US" sz="2400">
                <a:solidFill>
                  <a:schemeClr val="bg1"/>
                </a:solidFill>
              </a:rPr>
              <a:t>Craig Hayward, Dean of Institutional Effectiveness</a:t>
            </a:r>
          </a:p>
          <a:p>
            <a:pPr marL="0" indent="0" algn="ctr">
              <a:buNone/>
            </a:pPr>
            <a:r>
              <a:rPr lang="en-US" sz="2400">
                <a:solidFill>
                  <a:schemeClr val="bg1"/>
                </a:solidFill>
              </a:rPr>
              <a:t>Sooyeon Kim, Director of Institutional Research</a:t>
            </a:r>
          </a:p>
        </p:txBody>
      </p:sp>
      <p:sp>
        <p:nvSpPr>
          <p:cNvPr id="6" name="Content Placeholder 5">
            <a:extLst>
              <a:ext uri="{FF2B5EF4-FFF2-40B4-BE49-F238E27FC236}">
                <a16:creationId xmlns:a16="http://schemas.microsoft.com/office/drawing/2014/main" id="{4B7E1396-0C85-4704-9825-A4DF05C02B09}"/>
              </a:ext>
            </a:extLst>
          </p:cNvPr>
          <p:cNvSpPr>
            <a:spLocks noGrp="1"/>
          </p:cNvSpPr>
          <p:nvPr>
            <p:ph sz="half" idx="2"/>
          </p:nvPr>
        </p:nvSpPr>
        <p:spPr>
          <a:xfrm>
            <a:off x="8386354" y="1149531"/>
            <a:ext cx="2963590" cy="5027432"/>
          </a:xfrm>
          <a:solidFill>
            <a:schemeClr val="bg1">
              <a:lumMod val="85000"/>
            </a:schemeClr>
          </a:solidFill>
          <a:ln>
            <a:solidFill>
              <a:schemeClr val="bg1">
                <a:lumMod val="50000"/>
              </a:schemeClr>
            </a:solidFill>
          </a:ln>
        </p:spPr>
        <p:txBody>
          <a:bodyPr>
            <a:normAutofit/>
          </a:bodyPr>
          <a:lstStyle/>
          <a:p>
            <a:pPr marL="1371600" lvl="3" indent="0">
              <a:buNone/>
            </a:pPr>
            <a:endParaRPr lang="en-US"/>
          </a:p>
          <a:p>
            <a:pPr marL="1371600" lvl="3" indent="0">
              <a:buNone/>
            </a:pPr>
            <a:endParaRPr lang="en-US"/>
          </a:p>
          <a:p>
            <a:pPr marL="1371600" lvl="3" indent="0">
              <a:buNone/>
            </a:pPr>
            <a:endParaRPr lang="en-US"/>
          </a:p>
          <a:p>
            <a:pPr marL="1371600" lvl="3" indent="0">
              <a:buNone/>
            </a:pPr>
            <a:endParaRPr lang="en-US"/>
          </a:p>
          <a:p>
            <a:pPr marL="1371600" lvl="3" indent="0">
              <a:buNone/>
            </a:pPr>
            <a:endParaRPr lang="en-US"/>
          </a:p>
          <a:p>
            <a:pPr marL="1371600" lvl="3" indent="0">
              <a:buNone/>
            </a:pPr>
            <a:endParaRPr lang="en-US"/>
          </a:p>
          <a:p>
            <a:pPr marL="1371600" lvl="3" indent="0">
              <a:buNone/>
            </a:pPr>
            <a:endParaRPr lang="en-US"/>
          </a:p>
          <a:p>
            <a:pPr marL="1371600" lvl="3" indent="0">
              <a:buNone/>
            </a:pPr>
            <a:endParaRPr lang="en-US"/>
          </a:p>
          <a:p>
            <a:pPr marL="1371600" lvl="3" indent="0">
              <a:lnSpc>
                <a:spcPct val="100000"/>
              </a:lnSpc>
              <a:buNone/>
            </a:pPr>
            <a:endParaRPr lang="en-US"/>
          </a:p>
        </p:txBody>
      </p:sp>
      <p:pic>
        <p:nvPicPr>
          <p:cNvPr id="12" name="Picture 11">
            <a:extLst>
              <a:ext uri="{FF2B5EF4-FFF2-40B4-BE49-F238E27FC236}">
                <a16:creationId xmlns:a16="http://schemas.microsoft.com/office/drawing/2014/main" id="{3A7E3FDB-A4E1-4955-932E-17D373376DB1}"/>
              </a:ext>
            </a:extLst>
          </p:cNvPr>
          <p:cNvPicPr>
            <a:picLocks noChangeAspect="1"/>
          </p:cNvPicPr>
          <p:nvPr/>
        </p:nvPicPr>
        <p:blipFill>
          <a:blip r:embed="rId3"/>
          <a:stretch>
            <a:fillRect/>
          </a:stretch>
        </p:blipFill>
        <p:spPr>
          <a:xfrm>
            <a:off x="8403220" y="2128042"/>
            <a:ext cx="2950580" cy="2913183"/>
          </a:xfrm>
          <a:prstGeom prst="rect">
            <a:avLst/>
          </a:prstGeom>
        </p:spPr>
      </p:pic>
      <p:pic>
        <p:nvPicPr>
          <p:cNvPr id="16" name="Picture 15">
            <a:extLst>
              <a:ext uri="{FF2B5EF4-FFF2-40B4-BE49-F238E27FC236}">
                <a16:creationId xmlns:a16="http://schemas.microsoft.com/office/drawing/2014/main" id="{165DA001-C8EE-4544-B25A-7E2F2202822D}"/>
              </a:ext>
            </a:extLst>
          </p:cNvPr>
          <p:cNvPicPr>
            <a:picLocks noChangeAspect="1"/>
          </p:cNvPicPr>
          <p:nvPr/>
        </p:nvPicPr>
        <p:blipFill>
          <a:blip r:embed="rId4"/>
          <a:stretch>
            <a:fillRect/>
          </a:stretch>
        </p:blipFill>
        <p:spPr>
          <a:xfrm>
            <a:off x="8634661" y="5041225"/>
            <a:ext cx="2466975" cy="990600"/>
          </a:xfrm>
          <a:prstGeom prst="rect">
            <a:avLst/>
          </a:prstGeom>
        </p:spPr>
      </p:pic>
      <p:pic>
        <p:nvPicPr>
          <p:cNvPr id="18" name="Picture 17">
            <a:extLst>
              <a:ext uri="{FF2B5EF4-FFF2-40B4-BE49-F238E27FC236}">
                <a16:creationId xmlns:a16="http://schemas.microsoft.com/office/drawing/2014/main" id="{0064AC86-C510-4944-9520-07FC579A20D6}"/>
              </a:ext>
            </a:extLst>
          </p:cNvPr>
          <p:cNvPicPr>
            <a:picLocks noChangeAspect="1"/>
          </p:cNvPicPr>
          <p:nvPr/>
        </p:nvPicPr>
        <p:blipFill>
          <a:blip r:embed="rId5"/>
          <a:stretch>
            <a:fillRect/>
          </a:stretch>
        </p:blipFill>
        <p:spPr>
          <a:xfrm>
            <a:off x="8403220" y="1149531"/>
            <a:ext cx="2946724" cy="1009650"/>
          </a:xfrm>
          <a:prstGeom prst="rect">
            <a:avLst/>
          </a:prstGeom>
        </p:spPr>
      </p:pic>
      <p:pic>
        <p:nvPicPr>
          <p:cNvPr id="7" name="Picture 6">
            <a:extLst>
              <a:ext uri="{FF2B5EF4-FFF2-40B4-BE49-F238E27FC236}">
                <a16:creationId xmlns:a16="http://schemas.microsoft.com/office/drawing/2014/main" id="{D3632F61-6EB7-4185-83AC-8EDFD63F6C13}"/>
              </a:ext>
            </a:extLst>
          </p:cNvPr>
          <p:cNvPicPr>
            <a:picLocks noChangeAspect="1"/>
          </p:cNvPicPr>
          <p:nvPr/>
        </p:nvPicPr>
        <p:blipFill>
          <a:blip r:embed="rId6"/>
          <a:stretch>
            <a:fillRect/>
          </a:stretch>
        </p:blipFill>
        <p:spPr>
          <a:xfrm>
            <a:off x="10980730" y="5904980"/>
            <a:ext cx="1211270" cy="953020"/>
          </a:xfrm>
          <a:prstGeom prst="rect">
            <a:avLst/>
          </a:prstGeom>
        </p:spPr>
      </p:pic>
    </p:spTree>
    <p:extLst>
      <p:ext uri="{BB962C8B-B14F-4D97-AF65-F5344CB8AC3E}">
        <p14:creationId xmlns:p14="http://schemas.microsoft.com/office/powerpoint/2010/main" val="661005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16480705"/>
              </p:ext>
            </p:extLst>
          </p:nvPr>
        </p:nvGraphicFramePr>
        <p:xfrm>
          <a:off x="4004802" y="-1193106"/>
          <a:ext cx="8085885" cy="4491790"/>
        </p:xfrm>
        <a:graphic>
          <a:graphicData uri="http://schemas.openxmlformats.org/drawingml/2006/chart">
            <c:chart xmlns:c="http://schemas.openxmlformats.org/drawingml/2006/chart" xmlns:r="http://schemas.openxmlformats.org/officeDocument/2006/relationships" r:id="rId3"/>
          </a:graphicData>
        </a:graphic>
      </p:graphicFrame>
      <p:sp>
        <p:nvSpPr>
          <p:cNvPr id="3"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1: Mattering and Affirmation</a:t>
            </a:r>
            <a:endParaRPr lang="en-US" sz="3200"/>
          </a:p>
        </p:txBody>
      </p:sp>
      <p:sp>
        <p:nvSpPr>
          <p:cNvPr id="4" name="TextBox 3"/>
          <p:cNvSpPr txBox="1"/>
          <p:nvPr/>
        </p:nvSpPr>
        <p:spPr>
          <a:xfrm>
            <a:off x="176131" y="957234"/>
            <a:ext cx="3079752" cy="2677656"/>
          </a:xfrm>
          <a:prstGeom prst="rect">
            <a:avLst/>
          </a:prstGeom>
          <a:noFill/>
        </p:spPr>
        <p:txBody>
          <a:bodyPr wrap="square" rtlCol="0">
            <a:spAutoFit/>
          </a:bodyPr>
          <a:lstStyle/>
          <a:p>
            <a:r>
              <a:rPr lang="en-US" sz="2400"/>
              <a:t>How often have you experienced support for contributions to class discussions from </a:t>
            </a:r>
            <a:r>
              <a:rPr lang="en-US" sz="2400" b="1"/>
              <a:t>White professors</a:t>
            </a:r>
            <a:r>
              <a:rPr lang="en-US" sz="2400"/>
              <a:t>?</a:t>
            </a:r>
          </a:p>
        </p:txBody>
      </p:sp>
      <p:sp>
        <p:nvSpPr>
          <p:cNvPr id="5" name="TextBox 4"/>
          <p:cNvSpPr txBox="1"/>
          <p:nvPr/>
        </p:nvSpPr>
        <p:spPr>
          <a:xfrm>
            <a:off x="3121680" y="1496006"/>
            <a:ext cx="1401346" cy="276999"/>
          </a:xfrm>
          <a:prstGeom prst="rect">
            <a:avLst/>
          </a:prstGeom>
          <a:noFill/>
        </p:spPr>
        <p:txBody>
          <a:bodyPr wrap="none" rtlCol="0">
            <a:spAutoFit/>
          </a:bodyPr>
          <a:lstStyle/>
          <a:p>
            <a:r>
              <a:rPr lang="en-US" sz="1200"/>
              <a:t>Students of Color</a:t>
            </a:r>
          </a:p>
        </p:txBody>
      </p:sp>
      <p:sp>
        <p:nvSpPr>
          <p:cNvPr id="6" name="Rectangle 5"/>
          <p:cNvSpPr/>
          <p:nvPr/>
        </p:nvSpPr>
        <p:spPr>
          <a:xfrm>
            <a:off x="98338" y="3881271"/>
            <a:ext cx="3157545" cy="2308324"/>
          </a:xfrm>
          <a:prstGeom prst="rect">
            <a:avLst/>
          </a:prstGeom>
        </p:spPr>
        <p:txBody>
          <a:bodyPr wrap="square">
            <a:spAutoFit/>
          </a:bodyPr>
          <a:lstStyle/>
          <a:p>
            <a:r>
              <a:rPr lang="en-US" sz="2400"/>
              <a:t>How often have you experienced support for contributions to class discussions from  </a:t>
            </a:r>
            <a:r>
              <a:rPr lang="en-US" sz="2400" b="1"/>
              <a:t>professors of color</a:t>
            </a:r>
            <a:r>
              <a:rPr lang="en-US" sz="2400"/>
              <a:t>?</a:t>
            </a:r>
          </a:p>
        </p:txBody>
      </p:sp>
      <p:graphicFrame>
        <p:nvGraphicFramePr>
          <p:cNvPr id="7" name="Chart 6"/>
          <p:cNvGraphicFramePr/>
          <p:nvPr>
            <p:extLst>
              <p:ext uri="{D42A27DB-BD31-4B8C-83A1-F6EECF244321}">
                <p14:modId xmlns:p14="http://schemas.microsoft.com/office/powerpoint/2010/main" val="319914552"/>
              </p:ext>
            </p:extLst>
          </p:nvPr>
        </p:nvGraphicFramePr>
        <p:xfrm>
          <a:off x="4523026" y="3708272"/>
          <a:ext cx="7567661"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3197823" y="2550138"/>
            <a:ext cx="1249060" cy="276999"/>
          </a:xfrm>
          <a:prstGeom prst="rect">
            <a:avLst/>
          </a:prstGeom>
          <a:noFill/>
        </p:spPr>
        <p:txBody>
          <a:bodyPr wrap="none" rtlCol="0">
            <a:spAutoFit/>
          </a:bodyPr>
          <a:lstStyle/>
          <a:p>
            <a:r>
              <a:rPr lang="en-US" sz="1200"/>
              <a:t>White Students</a:t>
            </a:r>
          </a:p>
        </p:txBody>
      </p:sp>
      <p:sp>
        <p:nvSpPr>
          <p:cNvPr id="9" name="TextBox 8"/>
          <p:cNvSpPr txBox="1"/>
          <p:nvPr/>
        </p:nvSpPr>
        <p:spPr>
          <a:xfrm>
            <a:off x="3121680" y="4111621"/>
            <a:ext cx="1401346" cy="276999"/>
          </a:xfrm>
          <a:prstGeom prst="rect">
            <a:avLst/>
          </a:prstGeom>
          <a:noFill/>
        </p:spPr>
        <p:txBody>
          <a:bodyPr wrap="none" rtlCol="0">
            <a:spAutoFit/>
          </a:bodyPr>
          <a:lstStyle/>
          <a:p>
            <a:r>
              <a:rPr lang="en-US" sz="1200"/>
              <a:t>Students of Color</a:t>
            </a:r>
          </a:p>
        </p:txBody>
      </p:sp>
      <p:sp>
        <p:nvSpPr>
          <p:cNvPr id="11" name="TextBox 10"/>
          <p:cNvSpPr txBox="1"/>
          <p:nvPr/>
        </p:nvSpPr>
        <p:spPr>
          <a:xfrm>
            <a:off x="3255883" y="5201557"/>
            <a:ext cx="1249060" cy="276999"/>
          </a:xfrm>
          <a:prstGeom prst="rect">
            <a:avLst/>
          </a:prstGeom>
          <a:noFill/>
        </p:spPr>
        <p:txBody>
          <a:bodyPr wrap="none" rtlCol="0">
            <a:spAutoFit/>
          </a:bodyPr>
          <a:lstStyle/>
          <a:p>
            <a:r>
              <a:rPr lang="en-US" sz="1200"/>
              <a:t>White Students</a:t>
            </a:r>
          </a:p>
        </p:txBody>
      </p:sp>
      <p:pic>
        <p:nvPicPr>
          <p:cNvPr id="12" name="Picture 11">
            <a:extLst>
              <a:ext uri="{FF2B5EF4-FFF2-40B4-BE49-F238E27FC236}">
                <a16:creationId xmlns:a16="http://schemas.microsoft.com/office/drawing/2014/main" id="{D3632F61-6EB7-4185-83AC-8EDFD63F6C13}"/>
              </a:ext>
            </a:extLst>
          </p:cNvPr>
          <p:cNvPicPr>
            <a:picLocks noChangeAspect="1"/>
          </p:cNvPicPr>
          <p:nvPr/>
        </p:nvPicPr>
        <p:blipFill>
          <a:blip r:embed="rId5"/>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177761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1: Mattering and Affirmation</a:t>
            </a:r>
            <a:endParaRPr lang="en-US" sz="3200"/>
          </a:p>
        </p:txBody>
      </p:sp>
      <p:sp>
        <p:nvSpPr>
          <p:cNvPr id="3" name="TextBox 2"/>
          <p:cNvSpPr txBox="1"/>
          <p:nvPr/>
        </p:nvSpPr>
        <p:spPr>
          <a:xfrm>
            <a:off x="796833" y="1123406"/>
            <a:ext cx="6505303" cy="984885"/>
          </a:xfrm>
          <a:prstGeom prst="rect">
            <a:avLst/>
          </a:prstGeom>
          <a:noFill/>
        </p:spPr>
        <p:txBody>
          <a:bodyPr wrap="square" rtlCol="0">
            <a:spAutoFit/>
          </a:bodyPr>
          <a:lstStyle/>
          <a:p>
            <a:endParaRPr lang="en-US"/>
          </a:p>
          <a:p>
            <a:r>
              <a:rPr lang="en-US" sz="4000"/>
              <a:t>How can BC do better?</a:t>
            </a:r>
          </a:p>
        </p:txBody>
      </p:sp>
      <p:sp>
        <p:nvSpPr>
          <p:cNvPr id="4" name="TextBox 3"/>
          <p:cNvSpPr txBox="1"/>
          <p:nvPr/>
        </p:nvSpPr>
        <p:spPr>
          <a:xfrm>
            <a:off x="1898469" y="2285274"/>
            <a:ext cx="9204123" cy="3970318"/>
          </a:xfrm>
          <a:prstGeom prst="rect">
            <a:avLst/>
          </a:prstGeom>
          <a:noFill/>
        </p:spPr>
        <p:txBody>
          <a:bodyPr wrap="none" rtlCol="0">
            <a:spAutoFit/>
          </a:bodyPr>
          <a:lstStyle/>
          <a:p>
            <a:pPr marL="457200" indent="-457200">
              <a:buFont typeface="Arial" panose="020B0604020202020204" pitchFamily="34" charset="0"/>
              <a:buChar char="•"/>
            </a:pPr>
            <a:r>
              <a:rPr lang="en-US" sz="2800"/>
              <a:t>Assess Campus Identity</a:t>
            </a:r>
          </a:p>
          <a:p>
            <a:endParaRPr lang="en-US" sz="2800"/>
          </a:p>
          <a:p>
            <a:pPr marL="457200" indent="-457200">
              <a:buFont typeface="Arial" panose="020B0604020202020204" pitchFamily="34" charset="0"/>
              <a:buChar char="•"/>
            </a:pPr>
            <a:r>
              <a:rPr lang="en-US" sz="2800"/>
              <a:t>Build Standards of Inclusive Teaching</a:t>
            </a:r>
          </a:p>
          <a:p>
            <a:endParaRPr lang="en-US" sz="2800"/>
          </a:p>
          <a:p>
            <a:pPr marL="457200" indent="-457200">
              <a:buFont typeface="Arial" panose="020B0604020202020204" pitchFamily="34" charset="0"/>
              <a:buChar char="•"/>
            </a:pPr>
            <a:r>
              <a:rPr lang="en-US" sz="2800"/>
              <a:t>Engage Race-Consciousness in Classroom Practices</a:t>
            </a:r>
          </a:p>
          <a:p>
            <a:endParaRPr lang="en-US" sz="2800"/>
          </a:p>
          <a:p>
            <a:pPr marL="457200" indent="-457200">
              <a:buFont typeface="Arial" panose="020B0604020202020204" pitchFamily="34" charset="0"/>
              <a:buChar char="•"/>
            </a:pPr>
            <a:r>
              <a:rPr lang="en-US" sz="2800"/>
              <a:t>Train Staff for Inclusive Environments</a:t>
            </a:r>
          </a:p>
          <a:p>
            <a:endParaRPr lang="en-US" sz="2800"/>
          </a:p>
          <a:p>
            <a:pPr marL="457200" indent="-457200">
              <a:buFont typeface="Arial" panose="020B0604020202020204" pitchFamily="34" charset="0"/>
              <a:buChar char="•"/>
            </a:pPr>
            <a:r>
              <a:rPr lang="en-US" sz="2800"/>
              <a:t>Assess Strengths and Weaknesses</a:t>
            </a:r>
          </a:p>
        </p:txBody>
      </p:sp>
      <p:pic>
        <p:nvPicPr>
          <p:cNvPr id="5" name="Picture 4">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204155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86" name="Google Shape;86;p1"/>
          <p:cNvSpPr txBox="1"/>
          <p:nvPr/>
        </p:nvSpPr>
        <p:spPr>
          <a:xfrm>
            <a:off x="2235200" y="23251"/>
            <a:ext cx="7607300"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2: Cross Racial Engagement</a:t>
            </a:r>
            <a:endParaRPr sz="3200"/>
          </a:p>
        </p:txBody>
      </p:sp>
      <p:sp>
        <p:nvSpPr>
          <p:cNvPr id="89" name="Google Shape;89;p1"/>
          <p:cNvSpPr/>
          <p:nvPr/>
        </p:nvSpPr>
        <p:spPr>
          <a:xfrm>
            <a:off x="982338" y="4486409"/>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chemeClr val="bg1"/>
                </a:solidFill>
                <a:sym typeface="Arial"/>
              </a:rPr>
              <a:t>Reflective Questions</a:t>
            </a:r>
            <a:endParaRPr sz="375">
              <a:solidFill>
                <a:schemeClr val="bg1"/>
              </a:solidFill>
            </a:endParaRPr>
          </a:p>
        </p:txBody>
      </p:sp>
      <p:sp>
        <p:nvSpPr>
          <p:cNvPr id="90" name="Google Shape;90;p1"/>
          <p:cNvSpPr txBox="1"/>
          <p:nvPr/>
        </p:nvSpPr>
        <p:spPr>
          <a:xfrm>
            <a:off x="982338" y="4791209"/>
            <a:ext cx="4381500" cy="1538875"/>
          </a:xfrm>
          <a:prstGeom prst="rect">
            <a:avLst/>
          </a:prstGeom>
          <a:solidFill>
            <a:schemeClr val="bg1">
              <a:lumMod val="75000"/>
            </a:schemeClr>
          </a:solidFill>
          <a:ln>
            <a:noFill/>
          </a:ln>
        </p:spPr>
        <p:txBody>
          <a:bodyPr spcFirstLastPara="1" wrap="square" lIns="19047" tIns="9521" rIns="19047" bIns="9521" anchor="t" anchorCtr="0">
            <a:spAutoFit/>
          </a:bodyPr>
          <a:lstStyle/>
          <a:p>
            <a:pPr>
              <a:spcBef>
                <a:spcPts val="375"/>
              </a:spcBef>
              <a:spcAft>
                <a:spcPts val="375"/>
              </a:spcAft>
              <a:buClr>
                <a:schemeClr val="dk1"/>
              </a:buClr>
              <a:buSzPts val="7200"/>
            </a:pPr>
            <a:r>
              <a:rPr lang="en-US" sz="1500">
                <a:solidFill>
                  <a:schemeClr val="dk1"/>
                </a:solidFill>
                <a:latin typeface="Arial"/>
                <a:ea typeface="Arial"/>
                <a:cs typeface="Arial"/>
                <a:sym typeface="Arial"/>
              </a:rPr>
              <a:t>Are the findings consistent with your experiences or observations at BC? Why or why not?</a:t>
            </a:r>
            <a:endParaRPr sz="375"/>
          </a:p>
          <a:p>
            <a:pPr>
              <a:spcBef>
                <a:spcPts val="375"/>
              </a:spcBef>
              <a:spcAft>
                <a:spcPts val="375"/>
              </a:spcAft>
              <a:buClr>
                <a:schemeClr val="dk1"/>
              </a:buClr>
              <a:buSzPts val="7200"/>
            </a:pPr>
            <a:r>
              <a:rPr lang="en-US" sz="1500">
                <a:solidFill>
                  <a:schemeClr val="dk1"/>
                </a:solidFill>
                <a:latin typeface="Arial"/>
                <a:ea typeface="Arial"/>
                <a:cs typeface="Arial"/>
                <a:sym typeface="Arial"/>
              </a:rPr>
              <a:t>Do you engage in racial dialogues with people outside of your racial demographic? Why or why not? </a:t>
            </a:r>
            <a:endParaRPr lang="en-US" sz="1500"/>
          </a:p>
          <a:p>
            <a:pPr>
              <a:spcBef>
                <a:spcPts val="375"/>
              </a:spcBef>
              <a:spcAft>
                <a:spcPts val="375"/>
              </a:spcAft>
              <a:buClr>
                <a:schemeClr val="dk1"/>
              </a:buClr>
              <a:buSzPts val="7200"/>
            </a:pPr>
            <a:endParaRPr sz="375"/>
          </a:p>
        </p:txBody>
      </p:sp>
      <p:sp>
        <p:nvSpPr>
          <p:cNvPr id="91" name="Google Shape;91;p1"/>
          <p:cNvSpPr/>
          <p:nvPr/>
        </p:nvSpPr>
        <p:spPr>
          <a:xfrm>
            <a:off x="1024181" y="2510786"/>
            <a:ext cx="4381500" cy="304800"/>
          </a:xfrm>
          <a:prstGeom prst="rect">
            <a:avLst/>
          </a:prstGeom>
          <a:solidFill>
            <a:srgbClr val="B60717"/>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Why This Matters</a:t>
            </a:r>
            <a:endParaRPr sz="375"/>
          </a:p>
        </p:txBody>
      </p:sp>
      <p:sp>
        <p:nvSpPr>
          <p:cNvPr id="92" name="Google Shape;92;p1"/>
          <p:cNvSpPr txBox="1"/>
          <p:nvPr/>
        </p:nvSpPr>
        <p:spPr>
          <a:xfrm>
            <a:off x="1024181" y="2902720"/>
            <a:ext cx="4381500" cy="1496555"/>
          </a:xfrm>
          <a:prstGeom prst="rect">
            <a:avLst/>
          </a:prstGeom>
          <a:noFill/>
          <a:ln>
            <a:noFill/>
          </a:ln>
        </p:spPr>
        <p:txBody>
          <a:bodyPr spcFirstLastPara="1" wrap="square" lIns="19047" tIns="9521" rIns="19047" bIns="9521" anchor="t" anchorCtr="0">
            <a:spAutoFit/>
          </a:bodyPr>
          <a:lstStyle/>
          <a:p>
            <a:r>
              <a:rPr lang="en-US" sz="1600">
                <a:solidFill>
                  <a:schemeClr val="dk1"/>
                </a:solidFill>
                <a:latin typeface="Arial"/>
                <a:ea typeface="Arial"/>
                <a:cs typeface="Arial"/>
                <a:sym typeface="Arial"/>
              </a:rPr>
              <a:t>Racial dialogue is often the first and most frequent form of cross-racial interaction among students on college campuses. Students of color are overwhelmingly burdened with educating their White peers about race, thus becoming involuntary spokespersons</a:t>
            </a:r>
            <a:endParaRPr sz="1042">
              <a:solidFill>
                <a:schemeClr val="dk1"/>
              </a:solidFill>
              <a:latin typeface="Arial"/>
              <a:ea typeface="Arial"/>
              <a:cs typeface="Arial"/>
              <a:sym typeface="Arial"/>
            </a:endParaRPr>
          </a:p>
        </p:txBody>
      </p:sp>
      <p:sp>
        <p:nvSpPr>
          <p:cNvPr id="93" name="Google Shape;93;p1"/>
          <p:cNvSpPr/>
          <p:nvPr/>
        </p:nvSpPr>
        <p:spPr>
          <a:xfrm>
            <a:off x="1024181" y="1110177"/>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Selected Goal in This Content Area</a:t>
            </a:r>
            <a:endParaRPr sz="375"/>
          </a:p>
        </p:txBody>
      </p:sp>
      <p:sp>
        <p:nvSpPr>
          <p:cNvPr id="94" name="Google Shape;94;p1"/>
          <p:cNvSpPr txBox="1"/>
          <p:nvPr/>
        </p:nvSpPr>
        <p:spPr>
          <a:xfrm>
            <a:off x="1024181" y="1481094"/>
            <a:ext cx="4381500" cy="1234945"/>
          </a:xfrm>
          <a:prstGeom prst="rect">
            <a:avLst/>
          </a:prstGeom>
          <a:noFill/>
          <a:ln>
            <a:noFill/>
          </a:ln>
        </p:spPr>
        <p:txBody>
          <a:bodyPr spcFirstLastPara="1" wrap="square" lIns="19047" tIns="9521" rIns="19047" bIns="9521" anchor="t" anchorCtr="0">
            <a:spAutoFit/>
          </a:bodyPr>
          <a:lstStyle/>
          <a:p>
            <a:r>
              <a:rPr lang="en-US" sz="1600">
                <a:solidFill>
                  <a:schemeClr val="dk1"/>
                </a:solidFill>
                <a:latin typeface="Arial"/>
                <a:ea typeface="Arial"/>
                <a:cs typeface="Arial"/>
                <a:sym typeface="Arial"/>
              </a:rPr>
              <a:t>Facilitate meaningful dialogues inside and outside of classroom discussion that center </a:t>
            </a:r>
            <a:r>
              <a:rPr lang="en-US" sz="1600">
                <a:solidFill>
                  <a:schemeClr val="dk1"/>
                </a:solidFill>
              </a:rPr>
              <a:t>r</a:t>
            </a:r>
            <a:r>
              <a:rPr lang="en-US" sz="1600">
                <a:solidFill>
                  <a:schemeClr val="dk1"/>
                </a:solidFill>
                <a:latin typeface="Arial"/>
                <a:ea typeface="Arial"/>
                <a:cs typeface="Arial"/>
                <a:sym typeface="Arial"/>
              </a:rPr>
              <a:t>acially </a:t>
            </a:r>
            <a:r>
              <a:rPr lang="en-US" sz="1600" err="1">
                <a:solidFill>
                  <a:schemeClr val="dk1"/>
                </a:solidFill>
                <a:latin typeface="Arial"/>
                <a:ea typeface="Arial"/>
                <a:cs typeface="Arial"/>
                <a:sym typeface="Arial"/>
              </a:rPr>
              <a:t>minoritized</a:t>
            </a:r>
            <a:r>
              <a:rPr lang="en-US" sz="1600">
                <a:solidFill>
                  <a:schemeClr val="dk1"/>
                </a:solidFill>
                <a:latin typeface="Arial"/>
                <a:ea typeface="Arial"/>
                <a:cs typeface="Arial"/>
                <a:sym typeface="Arial"/>
              </a:rPr>
              <a:t> students’ perspectives and experiences</a:t>
            </a:r>
            <a:r>
              <a:rPr lang="en-US" sz="1600">
                <a:solidFill>
                  <a:schemeClr val="dk1"/>
                </a:solidFill>
              </a:rPr>
              <a:t>.</a:t>
            </a:r>
            <a:endParaRPr lang="en-US" sz="1100">
              <a:solidFill>
                <a:srgbClr val="000000"/>
              </a:solidFill>
              <a:latin typeface="Arial"/>
              <a:ea typeface="Arial"/>
              <a:cs typeface="Arial"/>
              <a:sym typeface="Arial"/>
            </a:endParaRPr>
          </a:p>
          <a:p>
            <a:r>
              <a:rPr lang="en-US" sz="1500">
                <a:solidFill>
                  <a:schemeClr val="dk1"/>
                </a:solidFill>
                <a:latin typeface="Arial"/>
                <a:ea typeface="Arial"/>
                <a:cs typeface="Arial"/>
                <a:sym typeface="Arial"/>
              </a:rPr>
              <a:t>.</a:t>
            </a:r>
            <a:endParaRPr sz="1042">
              <a:solidFill>
                <a:srgbClr val="000000"/>
              </a:solidFill>
              <a:latin typeface="Arial"/>
              <a:ea typeface="Arial"/>
              <a:cs typeface="Arial"/>
              <a:sym typeface="Arial"/>
            </a:endParaRPr>
          </a:p>
        </p:txBody>
      </p:sp>
      <p:pic>
        <p:nvPicPr>
          <p:cNvPr id="23" name="Picture 2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0" y="-7494"/>
            <a:ext cx="1024181" cy="805820"/>
          </a:xfrm>
          <a:prstGeom prst="rect">
            <a:avLst/>
          </a:prstGeom>
        </p:spPr>
      </p:pic>
      <p:sp>
        <p:nvSpPr>
          <p:cNvPr id="25" name="TextBox 24">
            <a:extLst>
              <a:ext uri="{FF2B5EF4-FFF2-40B4-BE49-F238E27FC236}">
                <a16:creationId xmlns:a16="http://schemas.microsoft.com/office/drawing/2014/main" id="{A873B7DD-A7B2-46D7-8D97-6D3701BF6261}"/>
              </a:ext>
            </a:extLst>
          </p:cNvPr>
          <p:cNvSpPr txBox="1"/>
          <p:nvPr/>
        </p:nvSpPr>
        <p:spPr>
          <a:xfrm>
            <a:off x="5654840" y="1110177"/>
            <a:ext cx="6309852" cy="1631216"/>
          </a:xfrm>
          <a:prstGeom prst="rect">
            <a:avLst/>
          </a:prstGeom>
          <a:solidFill>
            <a:schemeClr val="accent2">
              <a:lumMod val="20000"/>
              <a:lumOff val="80000"/>
            </a:schemeClr>
          </a:solidFill>
        </p:spPr>
        <p:txBody>
          <a:bodyPr wrap="square" rtlCol="0">
            <a:spAutoFit/>
          </a:bodyPr>
          <a:lstStyle/>
          <a:p>
            <a:r>
              <a:rPr lang="en-US" sz="2000" dirty="0"/>
              <a:t>Students indicate the frequency and nature of their interactions on campus with same-race peers and with peers from different racial groups. Additionally, they report their level of comfort in discussions with other students about issues related to race.</a:t>
            </a:r>
            <a:endParaRPr lang="en-US" sz="2000" dirty="0">
              <a:solidFill>
                <a:schemeClr val="bg1"/>
              </a:solidFill>
              <a:latin typeface="Corbel" panose="020B0503020204020204" pitchFamily="34" charset="0"/>
            </a:endParaRPr>
          </a:p>
        </p:txBody>
      </p:sp>
      <p:sp>
        <p:nvSpPr>
          <p:cNvPr id="12" name="TextBox 11">
            <a:extLst>
              <a:ext uri="{FF2B5EF4-FFF2-40B4-BE49-F238E27FC236}">
                <a16:creationId xmlns:a16="http://schemas.microsoft.com/office/drawing/2014/main" id="{A873B7DD-A7B2-46D7-8D97-6D3701BF6261}"/>
              </a:ext>
            </a:extLst>
          </p:cNvPr>
          <p:cNvSpPr txBox="1"/>
          <p:nvPr/>
        </p:nvSpPr>
        <p:spPr>
          <a:xfrm>
            <a:off x="5654840" y="4024021"/>
            <a:ext cx="6309851" cy="1015663"/>
          </a:xfrm>
          <a:prstGeom prst="rect">
            <a:avLst/>
          </a:prstGeom>
          <a:solidFill>
            <a:schemeClr val="accent5">
              <a:lumMod val="20000"/>
              <a:lumOff val="80000"/>
            </a:schemeClr>
          </a:solidFill>
        </p:spPr>
        <p:txBody>
          <a:bodyPr wrap="square" rtlCol="0">
            <a:spAutoFit/>
          </a:bodyPr>
          <a:lstStyle/>
          <a:p>
            <a:pPr marL="342900" indent="-342900">
              <a:buFont typeface="Arial" panose="020B0604020202020204" pitchFamily="34" charset="0"/>
              <a:buChar char="•"/>
            </a:pPr>
            <a:r>
              <a:rPr lang="en-US" sz="2000" dirty="0"/>
              <a:t>Frequency of conversation about selected political topics with White students and with students of color</a:t>
            </a:r>
            <a:endParaRPr lang="en-US" sz="2000" dirty="0">
              <a:solidFill>
                <a:schemeClr val="bg1"/>
              </a:solidFill>
              <a:latin typeface="Corbel" panose="020B0503020204020204" pitchFamily="34" charset="0"/>
            </a:endParaRPr>
          </a:p>
        </p:txBody>
      </p:sp>
      <p:sp>
        <p:nvSpPr>
          <p:cNvPr id="13" name="TextBox 12">
            <a:extLst>
              <a:ext uri="{FF2B5EF4-FFF2-40B4-BE49-F238E27FC236}">
                <a16:creationId xmlns:a16="http://schemas.microsoft.com/office/drawing/2014/main" id="{A873B7DD-A7B2-46D7-8D97-6D3701BF6261}"/>
              </a:ext>
            </a:extLst>
          </p:cNvPr>
          <p:cNvSpPr txBox="1"/>
          <p:nvPr/>
        </p:nvSpPr>
        <p:spPr>
          <a:xfrm>
            <a:off x="5654839" y="2943111"/>
            <a:ext cx="6309852" cy="707886"/>
          </a:xfrm>
          <a:prstGeom prst="rect">
            <a:avLst/>
          </a:prstGeom>
          <a:solidFill>
            <a:schemeClr val="accent5">
              <a:lumMod val="20000"/>
              <a:lumOff val="80000"/>
            </a:schemeClr>
          </a:solidFill>
        </p:spPr>
        <p:txBody>
          <a:bodyPr wrap="square" rtlCol="0">
            <a:spAutoFit/>
          </a:bodyPr>
          <a:lstStyle/>
          <a:p>
            <a:pPr marL="342900" indent="-342900">
              <a:buFont typeface="Arial" panose="020B0604020202020204" pitchFamily="34" charset="0"/>
              <a:buChar char="•"/>
            </a:pPr>
            <a:r>
              <a:rPr lang="en-US" sz="2000" dirty="0"/>
              <a:t>Feelings regarding conversations about race with White students and with students of color</a:t>
            </a:r>
            <a:endParaRPr lang="en-US" sz="2000" dirty="0">
              <a:solidFill>
                <a:schemeClr val="bg1"/>
              </a:solidFill>
              <a:latin typeface="Corbel" panose="020B0503020204020204" pitchFamily="34" charset="0"/>
            </a:endParaRPr>
          </a:p>
        </p:txBody>
      </p:sp>
    </p:spTree>
    <p:extLst>
      <p:ext uri="{BB962C8B-B14F-4D97-AF65-F5344CB8AC3E}">
        <p14:creationId xmlns:p14="http://schemas.microsoft.com/office/powerpoint/2010/main" val="2186390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2: Cross-Racial Engagement</a:t>
            </a:r>
            <a:endParaRPr lang="en-US" sz="3200"/>
          </a:p>
        </p:txBody>
      </p:sp>
      <p:graphicFrame>
        <p:nvGraphicFramePr>
          <p:cNvPr id="5" name="Chart 4"/>
          <p:cNvGraphicFramePr/>
          <p:nvPr>
            <p:extLst>
              <p:ext uri="{D42A27DB-BD31-4B8C-83A1-F6EECF244321}">
                <p14:modId xmlns:p14="http://schemas.microsoft.com/office/powerpoint/2010/main" val="2967896584"/>
              </p:ext>
            </p:extLst>
          </p:nvPr>
        </p:nvGraphicFramePr>
        <p:xfrm>
          <a:off x="1" y="811526"/>
          <a:ext cx="7892716" cy="60464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348675" y="1619498"/>
            <a:ext cx="3698946" cy="2677656"/>
          </a:xfrm>
          <a:prstGeom prst="rect">
            <a:avLst/>
          </a:prstGeom>
          <a:noFill/>
        </p:spPr>
        <p:txBody>
          <a:bodyPr wrap="square" rtlCol="0">
            <a:spAutoFit/>
          </a:bodyPr>
          <a:lstStyle/>
          <a:p>
            <a:r>
              <a:rPr lang="en-US" sz="2800" dirty="0"/>
              <a:t>Students of color feel more encouraged when talking about race with students of color than with White students</a:t>
            </a:r>
          </a:p>
        </p:txBody>
      </p:sp>
      <p:pic>
        <p:nvPicPr>
          <p:cNvPr id="6" name="Picture 5">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376583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2: Cross-Racial Engagement</a:t>
            </a:r>
            <a:endParaRPr lang="en-US" sz="3200"/>
          </a:p>
        </p:txBody>
      </p:sp>
      <p:graphicFrame>
        <p:nvGraphicFramePr>
          <p:cNvPr id="5" name="Chart 4"/>
          <p:cNvGraphicFramePr/>
          <p:nvPr>
            <p:extLst>
              <p:ext uri="{D42A27DB-BD31-4B8C-83A1-F6EECF244321}">
                <p14:modId xmlns:p14="http://schemas.microsoft.com/office/powerpoint/2010/main" val="1439177478"/>
              </p:ext>
            </p:extLst>
          </p:nvPr>
        </p:nvGraphicFramePr>
        <p:xfrm>
          <a:off x="1" y="811526"/>
          <a:ext cx="7892716" cy="60464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348675" y="1619498"/>
            <a:ext cx="3698946" cy="2246769"/>
          </a:xfrm>
          <a:prstGeom prst="rect">
            <a:avLst/>
          </a:prstGeom>
          <a:noFill/>
        </p:spPr>
        <p:txBody>
          <a:bodyPr wrap="square" rtlCol="0">
            <a:spAutoFit/>
          </a:bodyPr>
          <a:lstStyle/>
          <a:p>
            <a:r>
              <a:rPr lang="en-US" sz="2800"/>
              <a:t>Students feel more open when talking about race with students of color than with White students</a:t>
            </a:r>
          </a:p>
        </p:txBody>
      </p:sp>
      <p:pic>
        <p:nvPicPr>
          <p:cNvPr id="6" name="Picture 5">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245589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2: Cross-Racial Engagement</a:t>
            </a:r>
            <a:endParaRPr lang="en-US" sz="3200"/>
          </a:p>
        </p:txBody>
      </p:sp>
      <p:sp>
        <p:nvSpPr>
          <p:cNvPr id="3" name="TextBox 2"/>
          <p:cNvSpPr txBox="1"/>
          <p:nvPr/>
        </p:nvSpPr>
        <p:spPr>
          <a:xfrm>
            <a:off x="1898469" y="2285274"/>
            <a:ext cx="7618752" cy="3970318"/>
          </a:xfrm>
          <a:prstGeom prst="rect">
            <a:avLst/>
          </a:prstGeom>
          <a:noFill/>
        </p:spPr>
        <p:txBody>
          <a:bodyPr wrap="none" rtlCol="0">
            <a:spAutoFit/>
          </a:bodyPr>
          <a:lstStyle/>
          <a:p>
            <a:pPr marL="457200" indent="-457200">
              <a:buFont typeface="Arial" panose="020B0604020202020204" pitchFamily="34" charset="0"/>
              <a:buChar char="•"/>
            </a:pPr>
            <a:r>
              <a:rPr lang="en-US" sz="2800"/>
              <a:t>Create racial dialogue opportunities</a:t>
            </a:r>
          </a:p>
          <a:p>
            <a:endParaRPr lang="en-US" sz="2800"/>
          </a:p>
          <a:p>
            <a:pPr marL="457200" indent="-457200">
              <a:buFont typeface="Arial" panose="020B0604020202020204" pitchFamily="34" charset="0"/>
              <a:buChar char="•"/>
            </a:pPr>
            <a:r>
              <a:rPr lang="en-US" sz="2800"/>
              <a:t>Offer racial healing circles</a:t>
            </a:r>
          </a:p>
          <a:p>
            <a:endParaRPr lang="en-US" sz="2800"/>
          </a:p>
          <a:p>
            <a:pPr marL="457200" indent="-457200">
              <a:buFont typeface="Arial" panose="020B0604020202020204" pitchFamily="34" charset="0"/>
              <a:buChar char="•"/>
            </a:pPr>
            <a:r>
              <a:rPr lang="en-US" sz="2800"/>
              <a:t>Engage staff and faculty</a:t>
            </a:r>
          </a:p>
          <a:p>
            <a:endParaRPr lang="en-US" sz="2800"/>
          </a:p>
          <a:p>
            <a:pPr marL="457200" indent="-457200">
              <a:buFont typeface="Arial" panose="020B0604020202020204" pitchFamily="34" charset="0"/>
              <a:buChar char="•"/>
            </a:pPr>
            <a:r>
              <a:rPr lang="en-US" sz="2800"/>
              <a:t>Engage the whole community</a:t>
            </a:r>
          </a:p>
          <a:p>
            <a:endParaRPr lang="en-US" sz="2800"/>
          </a:p>
          <a:p>
            <a:pPr marL="457200" indent="-457200">
              <a:buFont typeface="Arial" panose="020B0604020202020204" pitchFamily="34" charset="0"/>
              <a:buChar char="•"/>
            </a:pPr>
            <a:r>
              <a:rPr lang="en-US" sz="2800"/>
              <a:t>Provide ongoing and open communication</a:t>
            </a:r>
          </a:p>
        </p:txBody>
      </p:sp>
      <p:sp>
        <p:nvSpPr>
          <p:cNvPr id="4" name="TextBox 3"/>
          <p:cNvSpPr txBox="1"/>
          <p:nvPr/>
        </p:nvSpPr>
        <p:spPr>
          <a:xfrm>
            <a:off x="796833" y="1123406"/>
            <a:ext cx="6505303" cy="984885"/>
          </a:xfrm>
          <a:prstGeom prst="rect">
            <a:avLst/>
          </a:prstGeom>
          <a:noFill/>
        </p:spPr>
        <p:txBody>
          <a:bodyPr wrap="square" rtlCol="0">
            <a:spAutoFit/>
          </a:bodyPr>
          <a:lstStyle/>
          <a:p>
            <a:endParaRPr lang="en-US"/>
          </a:p>
          <a:p>
            <a:r>
              <a:rPr lang="en-US" sz="4000"/>
              <a:t>How can BC do better?</a:t>
            </a:r>
          </a:p>
        </p:txBody>
      </p:sp>
      <p:pic>
        <p:nvPicPr>
          <p:cNvPr id="5" name="Picture 4">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2699109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86" name="Google Shape;86;p1"/>
          <p:cNvSpPr txBox="1"/>
          <p:nvPr/>
        </p:nvSpPr>
        <p:spPr>
          <a:xfrm>
            <a:off x="2155372" y="23251"/>
            <a:ext cx="7811588"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3: Racial Learning and Literacy</a:t>
            </a:r>
            <a:endParaRPr sz="3200"/>
          </a:p>
        </p:txBody>
      </p:sp>
      <p:sp>
        <p:nvSpPr>
          <p:cNvPr id="89" name="Google Shape;89;p1"/>
          <p:cNvSpPr/>
          <p:nvPr/>
        </p:nvSpPr>
        <p:spPr>
          <a:xfrm>
            <a:off x="982338" y="4882890"/>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chemeClr val="bg1"/>
                </a:solidFill>
                <a:sym typeface="Arial"/>
              </a:rPr>
              <a:t>Reflective Questions</a:t>
            </a:r>
            <a:endParaRPr sz="375">
              <a:solidFill>
                <a:schemeClr val="bg1"/>
              </a:solidFill>
            </a:endParaRPr>
          </a:p>
        </p:txBody>
      </p:sp>
      <p:sp>
        <p:nvSpPr>
          <p:cNvPr id="90" name="Google Shape;90;p1"/>
          <p:cNvSpPr txBox="1"/>
          <p:nvPr/>
        </p:nvSpPr>
        <p:spPr>
          <a:xfrm>
            <a:off x="982338" y="5252360"/>
            <a:ext cx="4381500" cy="1308042"/>
          </a:xfrm>
          <a:prstGeom prst="rect">
            <a:avLst/>
          </a:prstGeom>
          <a:solidFill>
            <a:schemeClr val="bg1">
              <a:lumMod val="75000"/>
            </a:schemeClr>
          </a:solidFill>
          <a:ln>
            <a:noFill/>
          </a:ln>
        </p:spPr>
        <p:txBody>
          <a:bodyPr spcFirstLastPara="1" wrap="square" lIns="19047" tIns="9521" rIns="19047" bIns="9521" anchor="t" anchorCtr="0">
            <a:spAutoFit/>
          </a:bodyPr>
          <a:lstStyle/>
          <a:p>
            <a:pPr>
              <a:spcBef>
                <a:spcPts val="375"/>
              </a:spcBef>
              <a:spcAft>
                <a:spcPts val="375"/>
              </a:spcAft>
              <a:buClr>
                <a:schemeClr val="dk1"/>
              </a:buClr>
              <a:buSzPts val="7200"/>
            </a:pPr>
            <a:r>
              <a:rPr lang="en-US" sz="1500">
                <a:solidFill>
                  <a:schemeClr val="dk1"/>
                </a:solidFill>
                <a:latin typeface="Arial"/>
                <a:ea typeface="Arial"/>
                <a:cs typeface="Arial"/>
                <a:sym typeface="Arial"/>
              </a:rPr>
              <a:t>Are the findings consistent with your experiences or observations at BC? Why or why not?</a:t>
            </a:r>
          </a:p>
          <a:p>
            <a:pPr>
              <a:spcBef>
                <a:spcPts val="375"/>
              </a:spcBef>
              <a:spcAft>
                <a:spcPts val="375"/>
              </a:spcAft>
              <a:buClr>
                <a:schemeClr val="dk1"/>
              </a:buClr>
              <a:buSzPts val="7200"/>
            </a:pPr>
            <a:r>
              <a:rPr lang="en-US" sz="1500">
                <a:solidFill>
                  <a:schemeClr val="dk1"/>
                </a:solidFill>
                <a:latin typeface="Arial" panose="020B0604020202020204" pitchFamily="34" charset="0"/>
                <a:ea typeface="Arial"/>
                <a:cs typeface="Arial" panose="020B0604020202020204" pitchFamily="34" charset="0"/>
                <a:sym typeface="Arial"/>
              </a:rPr>
              <a:t>How does your institution  prepare students for living and working in a racially-diverse setting?</a:t>
            </a:r>
            <a:endParaRPr sz="375"/>
          </a:p>
          <a:p>
            <a:pPr>
              <a:spcBef>
                <a:spcPts val="375"/>
              </a:spcBef>
              <a:spcAft>
                <a:spcPts val="375"/>
              </a:spcAft>
              <a:buClr>
                <a:schemeClr val="dk1"/>
              </a:buClr>
              <a:buSzPts val="7200"/>
            </a:pPr>
            <a:endParaRPr sz="375"/>
          </a:p>
        </p:txBody>
      </p:sp>
      <p:sp>
        <p:nvSpPr>
          <p:cNvPr id="91" name="Google Shape;91;p1"/>
          <p:cNvSpPr/>
          <p:nvPr/>
        </p:nvSpPr>
        <p:spPr>
          <a:xfrm>
            <a:off x="1024181" y="2510786"/>
            <a:ext cx="4381500" cy="304800"/>
          </a:xfrm>
          <a:prstGeom prst="rect">
            <a:avLst/>
          </a:prstGeom>
          <a:solidFill>
            <a:srgbClr val="B60717"/>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Why This Matters</a:t>
            </a:r>
            <a:endParaRPr sz="375"/>
          </a:p>
        </p:txBody>
      </p:sp>
      <p:sp>
        <p:nvSpPr>
          <p:cNvPr id="92" name="Google Shape;92;p1"/>
          <p:cNvSpPr txBox="1"/>
          <p:nvPr/>
        </p:nvSpPr>
        <p:spPr>
          <a:xfrm>
            <a:off x="1024181" y="2854739"/>
            <a:ext cx="4381500" cy="1988998"/>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panose="020B0604020202020204" pitchFamily="34" charset="0"/>
                <a:cs typeface="Arial" panose="020B0604020202020204" pitchFamily="34" charset="0"/>
              </a:rPr>
              <a:t>The </a:t>
            </a:r>
            <a:r>
              <a:rPr lang="en-US" sz="1600">
                <a:solidFill>
                  <a:schemeClr val="dk1"/>
                </a:solidFill>
                <a:latin typeface="Arial" panose="020B0604020202020204" pitchFamily="34" charset="0"/>
                <a:ea typeface="Arial"/>
                <a:cs typeface="Arial" panose="020B0604020202020204" pitchFamily="34" charset="0"/>
                <a:sym typeface="Arial"/>
              </a:rPr>
              <a:t>United States Censu</a:t>
            </a:r>
            <a:r>
              <a:rPr lang="en-US" sz="1600">
                <a:solidFill>
                  <a:schemeClr val="dk1"/>
                </a:solidFill>
                <a:latin typeface="Arial" panose="020B0604020202020204" pitchFamily="34" charset="0"/>
                <a:cs typeface="Arial" panose="020B0604020202020204" pitchFamily="34" charset="0"/>
              </a:rPr>
              <a:t>s</a:t>
            </a:r>
            <a:r>
              <a:rPr lang="en-US" sz="1600">
                <a:solidFill>
                  <a:schemeClr val="dk1"/>
                </a:solidFill>
                <a:latin typeface="Arial" panose="020B0604020202020204" pitchFamily="34" charset="0"/>
                <a:ea typeface="Arial"/>
                <a:cs typeface="Arial" panose="020B0604020202020204" pitchFamily="34" charset="0"/>
                <a:sym typeface="Arial"/>
              </a:rPr>
              <a:t> </a:t>
            </a:r>
            <a:r>
              <a:rPr lang="en-US" sz="1600">
                <a:solidFill>
                  <a:schemeClr val="dk1"/>
                </a:solidFill>
                <a:latin typeface="Arial" panose="020B0604020202020204" pitchFamily="34" charset="0"/>
                <a:cs typeface="Arial" panose="020B0604020202020204" pitchFamily="34" charset="0"/>
              </a:rPr>
              <a:t>projects</a:t>
            </a:r>
            <a:r>
              <a:rPr lang="en-US" sz="1600">
                <a:solidFill>
                  <a:schemeClr val="dk1"/>
                </a:solidFill>
                <a:latin typeface="Arial" panose="020B0604020202020204" pitchFamily="34" charset="0"/>
                <a:ea typeface="Arial"/>
                <a:cs typeface="Arial" panose="020B0604020202020204" pitchFamily="34" charset="0"/>
                <a:sym typeface="Arial"/>
              </a:rPr>
              <a:t> that the country</a:t>
            </a:r>
            <a:r>
              <a:rPr lang="en-US" sz="1600">
                <a:solidFill>
                  <a:schemeClr val="dk1"/>
                </a:solidFill>
                <a:latin typeface="Arial" panose="020B0604020202020204" pitchFamily="34" charset="0"/>
                <a:cs typeface="Arial" panose="020B0604020202020204" pitchFamily="34" charset="0"/>
              </a:rPr>
              <a:t>’s racial and ethnic demographics will </a:t>
            </a:r>
            <a:r>
              <a:rPr lang="en-US" sz="1600">
                <a:solidFill>
                  <a:schemeClr val="dk1"/>
                </a:solidFill>
                <a:latin typeface="Arial" panose="020B0604020202020204" pitchFamily="34" charset="0"/>
                <a:ea typeface="Arial"/>
                <a:cs typeface="Arial" panose="020B0604020202020204" pitchFamily="34" charset="0"/>
                <a:sym typeface="Arial"/>
              </a:rPr>
              <a:t>shift </a:t>
            </a:r>
            <a:r>
              <a:rPr lang="en-US" sz="1600">
                <a:solidFill>
                  <a:schemeClr val="dk1"/>
                </a:solidFill>
                <a:latin typeface="Arial" panose="020B0604020202020204" pitchFamily="34" charset="0"/>
                <a:cs typeface="Arial" panose="020B0604020202020204" pitchFamily="34" charset="0"/>
              </a:rPr>
              <a:t>such that </a:t>
            </a:r>
            <a:r>
              <a:rPr lang="en-US" sz="1600">
                <a:solidFill>
                  <a:schemeClr val="dk1"/>
                </a:solidFill>
                <a:latin typeface="Arial" panose="020B0604020202020204" pitchFamily="34" charset="0"/>
                <a:ea typeface="Arial"/>
                <a:cs typeface="Arial" panose="020B0604020202020204" pitchFamily="34" charset="0"/>
                <a:sym typeface="Arial"/>
              </a:rPr>
              <a:t>non-Hispanic White people will no longer make up the numerical majority </a:t>
            </a:r>
            <a:r>
              <a:rPr lang="en-US" sz="1600">
                <a:solidFill>
                  <a:schemeClr val="dk1"/>
                </a:solidFill>
                <a:latin typeface="Arial" panose="020B0604020202020204" pitchFamily="34" charset="0"/>
                <a:cs typeface="Arial" panose="020B0604020202020204" pitchFamily="34" charset="0"/>
              </a:rPr>
              <a:t>(</a:t>
            </a:r>
            <a:r>
              <a:rPr lang="en-US" sz="1600" err="1">
                <a:solidFill>
                  <a:schemeClr val="dk1"/>
                </a:solidFill>
                <a:latin typeface="Arial" panose="020B0604020202020204" pitchFamily="34" charset="0"/>
                <a:cs typeface="Arial" panose="020B0604020202020204" pitchFamily="34" charset="0"/>
              </a:rPr>
              <a:t>Colb</a:t>
            </a:r>
            <a:r>
              <a:rPr lang="en-US" sz="1600">
                <a:solidFill>
                  <a:schemeClr val="dk1"/>
                </a:solidFill>
                <a:latin typeface="Arial" panose="020B0604020202020204" pitchFamily="34" charset="0"/>
                <a:cs typeface="Arial" panose="020B0604020202020204" pitchFamily="34" charset="0"/>
              </a:rPr>
              <a:t> &amp; </a:t>
            </a:r>
            <a:r>
              <a:rPr lang="en-US" sz="1600" err="1">
                <a:solidFill>
                  <a:schemeClr val="dk1"/>
                </a:solidFill>
                <a:latin typeface="Arial" panose="020B0604020202020204" pitchFamily="34" charset="0"/>
                <a:cs typeface="Arial" panose="020B0604020202020204" pitchFamily="34" charset="0"/>
              </a:rPr>
              <a:t>Ortman</a:t>
            </a:r>
            <a:r>
              <a:rPr lang="en-US" sz="1600">
                <a:solidFill>
                  <a:schemeClr val="dk1"/>
                </a:solidFill>
                <a:latin typeface="Arial" panose="020B0604020202020204" pitchFamily="34" charset="0"/>
                <a:cs typeface="Arial" panose="020B0604020202020204" pitchFamily="34" charset="0"/>
              </a:rPr>
              <a:t>, 2015).</a:t>
            </a:r>
            <a:r>
              <a:rPr lang="en-US" sz="1600">
                <a:solidFill>
                  <a:schemeClr val="dk1"/>
                </a:solidFill>
                <a:latin typeface="Arial" panose="020B0604020202020204" pitchFamily="34" charset="0"/>
                <a:ea typeface="Arial"/>
                <a:cs typeface="Arial" panose="020B0604020202020204" pitchFamily="34" charset="0"/>
                <a:sym typeface="Arial"/>
              </a:rPr>
              <a:t> Therefore, preparing students for post-college environments reflecting this shift is an important learning outcome colleges and universities need to address. </a:t>
            </a:r>
            <a:endParaRPr lang="en-US" sz="1100">
              <a:solidFill>
                <a:schemeClr val="dk1"/>
              </a:solidFill>
              <a:latin typeface="Arial" panose="020B0604020202020204" pitchFamily="34" charset="0"/>
              <a:ea typeface="Arial"/>
              <a:cs typeface="Arial" panose="020B0604020202020204" pitchFamily="34" charset="0"/>
              <a:sym typeface="Arial"/>
            </a:endParaRPr>
          </a:p>
        </p:txBody>
      </p:sp>
      <p:sp>
        <p:nvSpPr>
          <p:cNvPr id="93" name="Google Shape;93;p1"/>
          <p:cNvSpPr/>
          <p:nvPr/>
        </p:nvSpPr>
        <p:spPr>
          <a:xfrm>
            <a:off x="1024181" y="1110177"/>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Selected Goal in This Content Area</a:t>
            </a:r>
            <a:endParaRPr sz="375"/>
          </a:p>
        </p:txBody>
      </p:sp>
      <p:sp>
        <p:nvSpPr>
          <p:cNvPr id="94" name="Google Shape;94;p1"/>
          <p:cNvSpPr txBox="1"/>
          <p:nvPr/>
        </p:nvSpPr>
        <p:spPr>
          <a:xfrm>
            <a:off x="1024181" y="1481094"/>
            <a:ext cx="4381500" cy="1234945"/>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a:ea typeface="Arial"/>
                <a:cs typeface="Arial"/>
                <a:sym typeface="Arial"/>
              </a:rPr>
              <a:t>Improve students’ understanding of the historical, social, institutional, and systemic relationships of power– specifically related to race and racism – in the United States. </a:t>
            </a:r>
            <a:endParaRPr lang="en-US" sz="1100">
              <a:solidFill>
                <a:srgbClr val="000000"/>
              </a:solidFill>
              <a:latin typeface="Arial"/>
              <a:ea typeface="Arial"/>
              <a:cs typeface="Arial"/>
              <a:sym typeface="Arial"/>
            </a:endParaRPr>
          </a:p>
          <a:p>
            <a:r>
              <a:rPr lang="en-US" sz="1500">
                <a:solidFill>
                  <a:schemeClr val="dk1"/>
                </a:solidFill>
                <a:latin typeface="Arial"/>
                <a:ea typeface="Arial"/>
                <a:cs typeface="Arial"/>
                <a:sym typeface="Arial"/>
              </a:rPr>
              <a:t>.</a:t>
            </a:r>
            <a:endParaRPr sz="1042">
              <a:solidFill>
                <a:srgbClr val="000000"/>
              </a:solidFill>
              <a:latin typeface="Arial"/>
              <a:ea typeface="Arial"/>
              <a:cs typeface="Arial"/>
              <a:sym typeface="Arial"/>
            </a:endParaRPr>
          </a:p>
        </p:txBody>
      </p:sp>
      <p:pic>
        <p:nvPicPr>
          <p:cNvPr id="23" name="Picture 2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0" y="-7494"/>
            <a:ext cx="1024181" cy="805820"/>
          </a:xfrm>
          <a:prstGeom prst="rect">
            <a:avLst/>
          </a:prstGeom>
        </p:spPr>
      </p:pic>
      <p:sp>
        <p:nvSpPr>
          <p:cNvPr id="24" name="TextBox 23">
            <a:extLst>
              <a:ext uri="{FF2B5EF4-FFF2-40B4-BE49-F238E27FC236}">
                <a16:creationId xmlns:a16="http://schemas.microsoft.com/office/drawing/2014/main" id="{A873B7DD-A7B2-46D7-8D97-6D3701BF6261}"/>
              </a:ext>
            </a:extLst>
          </p:cNvPr>
          <p:cNvSpPr txBox="1"/>
          <p:nvPr/>
        </p:nvSpPr>
        <p:spPr>
          <a:xfrm>
            <a:off x="6278319" y="1041975"/>
            <a:ext cx="4889500" cy="2246769"/>
          </a:xfrm>
          <a:prstGeom prst="rect">
            <a:avLst/>
          </a:prstGeom>
          <a:solidFill>
            <a:schemeClr val="accent5">
              <a:lumMod val="20000"/>
              <a:lumOff val="80000"/>
            </a:schemeClr>
          </a:solidFill>
        </p:spPr>
        <p:txBody>
          <a:bodyPr wrap="square" rtlCol="0">
            <a:spAutoFit/>
          </a:bodyPr>
          <a:lstStyle/>
          <a:p>
            <a:r>
              <a:rPr lang="en-US" sz="2000" dirty="0"/>
              <a:t>Students indicate if and where on campus they learn about their own racial identities and about other racial groups. Additionally, students indicate the extent to which they feel racial diversity is reflected in curricula and class discussions.</a:t>
            </a:r>
            <a:endParaRPr lang="en-US" sz="2000" dirty="0">
              <a:solidFill>
                <a:schemeClr val="bg1"/>
              </a:solidFill>
              <a:latin typeface="Corbel" panose="020B0503020204020204" pitchFamily="34" charset="0"/>
            </a:endParaRPr>
          </a:p>
        </p:txBody>
      </p:sp>
      <p:pic>
        <p:nvPicPr>
          <p:cNvPr id="12" name="Picture 11">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
        <p:nvSpPr>
          <p:cNvPr id="13" name="TextBox 12">
            <a:extLst>
              <a:ext uri="{FF2B5EF4-FFF2-40B4-BE49-F238E27FC236}">
                <a16:creationId xmlns:a16="http://schemas.microsoft.com/office/drawing/2014/main" id="{A873B7DD-A7B2-46D7-8D97-6D3701BF6261}"/>
              </a:ext>
            </a:extLst>
          </p:cNvPr>
          <p:cNvSpPr txBox="1"/>
          <p:nvPr/>
        </p:nvSpPr>
        <p:spPr>
          <a:xfrm>
            <a:off x="6278319" y="3429000"/>
            <a:ext cx="4889500" cy="1015663"/>
          </a:xfrm>
          <a:prstGeom prst="rect">
            <a:avLst/>
          </a:prstGeom>
          <a:solidFill>
            <a:schemeClr val="bg2">
              <a:lumMod val="90000"/>
            </a:schemeClr>
          </a:solidFill>
        </p:spPr>
        <p:txBody>
          <a:bodyPr wrap="square" rtlCol="0">
            <a:spAutoFit/>
          </a:bodyPr>
          <a:lstStyle/>
          <a:p>
            <a:pPr marL="342900" indent="-342900">
              <a:buFont typeface="Arial" panose="020B0604020202020204" pitchFamily="34" charset="0"/>
              <a:buChar char="•"/>
            </a:pPr>
            <a:r>
              <a:rPr lang="en-US" sz="2000" dirty="0"/>
              <a:t>Where students learn about race and who on campus helps them learn about race</a:t>
            </a:r>
            <a:endParaRPr lang="en-US" sz="2000" dirty="0">
              <a:solidFill>
                <a:schemeClr val="bg1"/>
              </a:solidFill>
              <a:latin typeface="Corbel" panose="020B0503020204020204" pitchFamily="34" charset="0"/>
            </a:endParaRPr>
          </a:p>
        </p:txBody>
      </p:sp>
      <p:sp>
        <p:nvSpPr>
          <p:cNvPr id="14" name="TextBox 13">
            <a:extLst>
              <a:ext uri="{FF2B5EF4-FFF2-40B4-BE49-F238E27FC236}">
                <a16:creationId xmlns:a16="http://schemas.microsoft.com/office/drawing/2014/main" id="{D5A7A7F4-4E66-4B12-8938-ED09180C40DB}"/>
              </a:ext>
            </a:extLst>
          </p:cNvPr>
          <p:cNvSpPr txBox="1"/>
          <p:nvPr/>
        </p:nvSpPr>
        <p:spPr>
          <a:xfrm>
            <a:off x="6278319" y="4527458"/>
            <a:ext cx="4889500" cy="707886"/>
          </a:xfrm>
          <a:prstGeom prst="rect">
            <a:avLst/>
          </a:prstGeom>
          <a:solidFill>
            <a:schemeClr val="bg2">
              <a:lumMod val="90000"/>
            </a:schemeClr>
          </a:solidFill>
        </p:spPr>
        <p:txBody>
          <a:bodyPr wrap="square" rtlCol="0">
            <a:spAutoFit/>
          </a:bodyPr>
          <a:lstStyle/>
          <a:p>
            <a:pPr marL="342900" indent="-342900">
              <a:buFont typeface="Arial" panose="020B0604020202020204" pitchFamily="34" charset="0"/>
              <a:buChar char="•"/>
            </a:pPr>
            <a:r>
              <a:rPr lang="en-US" sz="2000" dirty="0"/>
              <a:t>Racial diversity reflected in classes within the student's major</a:t>
            </a:r>
            <a:endParaRPr lang="en-US" sz="2000" dirty="0">
              <a:solidFill>
                <a:schemeClr val="bg1"/>
              </a:solidFill>
              <a:latin typeface="Corbel" panose="020B0503020204020204" pitchFamily="34" charset="0"/>
            </a:endParaRPr>
          </a:p>
        </p:txBody>
      </p:sp>
      <p:sp>
        <p:nvSpPr>
          <p:cNvPr id="15" name="TextBox 14">
            <a:extLst>
              <a:ext uri="{FF2B5EF4-FFF2-40B4-BE49-F238E27FC236}">
                <a16:creationId xmlns:a16="http://schemas.microsoft.com/office/drawing/2014/main" id="{B14DB186-5666-4F3F-BD57-D0E0895FE54C}"/>
              </a:ext>
            </a:extLst>
          </p:cNvPr>
          <p:cNvSpPr txBox="1"/>
          <p:nvPr/>
        </p:nvSpPr>
        <p:spPr>
          <a:xfrm>
            <a:off x="6278319" y="5318139"/>
            <a:ext cx="4889500" cy="707886"/>
          </a:xfrm>
          <a:prstGeom prst="rect">
            <a:avLst/>
          </a:prstGeom>
          <a:solidFill>
            <a:schemeClr val="bg2">
              <a:lumMod val="90000"/>
            </a:schemeClr>
          </a:solidFill>
        </p:spPr>
        <p:txBody>
          <a:bodyPr wrap="square" rtlCol="0">
            <a:spAutoFit/>
          </a:bodyPr>
          <a:lstStyle/>
          <a:p>
            <a:pPr marL="342900" indent="-342900">
              <a:buFont typeface="Arial" panose="020B0604020202020204" pitchFamily="34" charset="0"/>
              <a:buChar char="•"/>
            </a:pPr>
            <a:r>
              <a:rPr lang="en-US" sz="2000" dirty="0"/>
              <a:t>Preparation for living in a racially diverse society</a:t>
            </a:r>
            <a:endParaRPr lang="en-US" sz="2000" dirty="0">
              <a:solidFill>
                <a:schemeClr val="bg1"/>
              </a:solidFill>
              <a:latin typeface="Corbel" panose="020B0503020204020204" pitchFamily="34" charset="0"/>
            </a:endParaRPr>
          </a:p>
        </p:txBody>
      </p:sp>
    </p:spTree>
    <p:extLst>
      <p:ext uri="{BB962C8B-B14F-4D97-AF65-F5344CB8AC3E}">
        <p14:creationId xmlns:p14="http://schemas.microsoft.com/office/powerpoint/2010/main" val="201615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3: Racial Learning and Literacy</a:t>
            </a:r>
            <a:endParaRPr lang="en-US" sz="3200"/>
          </a:p>
        </p:txBody>
      </p:sp>
      <p:sp>
        <p:nvSpPr>
          <p:cNvPr id="3" name="TextBox 2"/>
          <p:cNvSpPr txBox="1"/>
          <p:nvPr/>
        </p:nvSpPr>
        <p:spPr>
          <a:xfrm>
            <a:off x="2442752" y="1058091"/>
            <a:ext cx="8686802" cy="461665"/>
          </a:xfrm>
          <a:prstGeom prst="rect">
            <a:avLst/>
          </a:prstGeom>
          <a:noFill/>
        </p:spPr>
        <p:txBody>
          <a:bodyPr wrap="square" rtlCol="0">
            <a:spAutoFit/>
          </a:bodyPr>
          <a:lstStyle/>
          <a:p>
            <a:r>
              <a:rPr lang="en-US" sz="2400"/>
              <a:t>Where have you learned about race on campus?</a:t>
            </a:r>
          </a:p>
        </p:txBody>
      </p:sp>
      <p:graphicFrame>
        <p:nvGraphicFramePr>
          <p:cNvPr id="15" name="Chart 14"/>
          <p:cNvGraphicFramePr/>
          <p:nvPr>
            <p:extLst>
              <p:ext uri="{D42A27DB-BD31-4B8C-83A1-F6EECF244321}">
                <p14:modId xmlns:p14="http://schemas.microsoft.com/office/powerpoint/2010/main" val="3685532041"/>
              </p:ext>
            </p:extLst>
          </p:nvPr>
        </p:nvGraphicFramePr>
        <p:xfrm>
          <a:off x="763675" y="1288923"/>
          <a:ext cx="10590962"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416623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3: Racial Learning and Literacy</a:t>
            </a:r>
            <a:endParaRPr lang="en-US" sz="3200"/>
          </a:p>
        </p:txBody>
      </p:sp>
      <p:graphicFrame>
        <p:nvGraphicFramePr>
          <p:cNvPr id="6" name="Chart 5"/>
          <p:cNvGraphicFramePr/>
          <p:nvPr>
            <p:extLst>
              <p:ext uri="{D42A27DB-BD31-4B8C-83A1-F6EECF244321}">
                <p14:modId xmlns:p14="http://schemas.microsoft.com/office/powerpoint/2010/main" val="2553197733"/>
              </p:ext>
            </p:extLst>
          </p:nvPr>
        </p:nvGraphicFramePr>
        <p:xfrm>
          <a:off x="1145616" y="1008093"/>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658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3: Racial Learning and Literacy</a:t>
            </a:r>
            <a:endParaRPr lang="en-US" sz="3200"/>
          </a:p>
        </p:txBody>
      </p:sp>
      <p:graphicFrame>
        <p:nvGraphicFramePr>
          <p:cNvPr id="7" name="Chart 6"/>
          <p:cNvGraphicFramePr/>
          <p:nvPr>
            <p:extLst>
              <p:ext uri="{D42A27DB-BD31-4B8C-83A1-F6EECF244321}">
                <p14:modId xmlns:p14="http://schemas.microsoft.com/office/powerpoint/2010/main" val="2592227790"/>
              </p:ext>
            </p:extLst>
          </p:nvPr>
        </p:nvGraphicFramePr>
        <p:xfrm>
          <a:off x="622998" y="915609"/>
          <a:ext cx="10336739" cy="57987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1733261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0825D-4665-469F-970B-15D3DBC21AB8}"/>
              </a:ext>
            </a:extLst>
          </p:cNvPr>
          <p:cNvSpPr txBox="1"/>
          <p:nvPr/>
        </p:nvSpPr>
        <p:spPr>
          <a:xfrm>
            <a:off x="0" y="6250329"/>
            <a:ext cx="12192000" cy="523220"/>
          </a:xfrm>
          <a:prstGeom prst="rect">
            <a:avLst/>
          </a:prstGeom>
          <a:solidFill>
            <a:srgbClr val="B60717"/>
          </a:solidFill>
        </p:spPr>
        <p:txBody>
          <a:bodyPr wrap="square" rtlCol="0">
            <a:spAutoFit/>
          </a:bodyPr>
          <a:lstStyle/>
          <a:p>
            <a:r>
              <a:rPr lang="en-US" sz="2800">
                <a:solidFill>
                  <a:schemeClr val="bg1"/>
                </a:solidFill>
              </a:rPr>
              <a:t>Bakersfield College                                              </a:t>
            </a:r>
            <a:r>
              <a:rPr lang="en-US" sz="2400" i="1">
                <a:solidFill>
                  <a:schemeClr val="bg1"/>
                </a:solidFill>
              </a:rPr>
              <a:t>Office of Institutional Effectiveness</a:t>
            </a:r>
          </a:p>
        </p:txBody>
      </p:sp>
      <p:pic>
        <p:nvPicPr>
          <p:cNvPr id="4" name="Picture 3">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9834289" y="673130"/>
            <a:ext cx="1691911" cy="1331186"/>
          </a:xfrm>
          <a:prstGeom prst="rect">
            <a:avLst/>
          </a:prstGeom>
        </p:spPr>
      </p:pic>
      <p:sp>
        <p:nvSpPr>
          <p:cNvPr id="5" name="TextBox 4">
            <a:extLst>
              <a:ext uri="{FF2B5EF4-FFF2-40B4-BE49-F238E27FC236}">
                <a16:creationId xmlns:a16="http://schemas.microsoft.com/office/drawing/2014/main" id="{A873B7DD-A7B2-46D7-8D97-6D3701BF6261}"/>
              </a:ext>
            </a:extLst>
          </p:cNvPr>
          <p:cNvSpPr txBox="1"/>
          <p:nvPr/>
        </p:nvSpPr>
        <p:spPr>
          <a:xfrm>
            <a:off x="1111623" y="149910"/>
            <a:ext cx="3693459" cy="523220"/>
          </a:xfrm>
          <a:prstGeom prst="rect">
            <a:avLst/>
          </a:prstGeom>
          <a:solidFill>
            <a:srgbClr val="B60717"/>
          </a:solidFill>
        </p:spPr>
        <p:txBody>
          <a:bodyPr wrap="square" rtlCol="0">
            <a:spAutoFit/>
          </a:bodyPr>
          <a:lstStyle/>
          <a:p>
            <a:pPr algn="ctr"/>
            <a:r>
              <a:rPr lang="en-US" sz="2800">
                <a:solidFill>
                  <a:schemeClr val="bg1"/>
                </a:solidFill>
              </a:rPr>
              <a:t>What is NACCC? </a:t>
            </a:r>
            <a:endParaRPr lang="en-US" sz="2800"/>
          </a:p>
        </p:txBody>
      </p:sp>
      <p:sp>
        <p:nvSpPr>
          <p:cNvPr id="10" name="TextBox 9">
            <a:extLst>
              <a:ext uri="{FF2B5EF4-FFF2-40B4-BE49-F238E27FC236}">
                <a16:creationId xmlns:a16="http://schemas.microsoft.com/office/drawing/2014/main" id="{B179B8F8-F89B-4C37-BE2A-1F7A0B2C6707}"/>
              </a:ext>
            </a:extLst>
          </p:cNvPr>
          <p:cNvSpPr txBox="1"/>
          <p:nvPr/>
        </p:nvSpPr>
        <p:spPr>
          <a:xfrm>
            <a:off x="485822" y="837919"/>
            <a:ext cx="8638520" cy="5324535"/>
          </a:xfrm>
          <a:prstGeom prst="rect">
            <a:avLst/>
          </a:prstGeom>
          <a:noFill/>
        </p:spPr>
        <p:txBody>
          <a:bodyPr wrap="square">
            <a:spAutoFit/>
          </a:bodyPr>
          <a:lstStyle/>
          <a:p>
            <a:pPr marL="285750" indent="-285750">
              <a:buFont typeface="Arial" panose="020B0604020202020204" pitchFamily="34" charset="0"/>
              <a:buChar char="•"/>
            </a:pPr>
            <a:r>
              <a:rPr lang="en-US" sz="2400" dirty="0"/>
              <a:t>The National Assessment of Collegiate Campus Climate (NACCC) is a quantitative national survey of undergraduate students.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a:t>15-minute web-based survey that includes six content areas</a:t>
            </a:r>
          </a:p>
          <a:p>
            <a:pPr marL="1657350" lvl="3" indent="-285750">
              <a:buFont typeface="Arial" panose="020B0604020202020204" pitchFamily="34" charset="0"/>
              <a:buChar char="•"/>
            </a:pPr>
            <a:r>
              <a:rPr lang="en-US" dirty="0"/>
              <a:t>Mattering and Affirmation</a:t>
            </a:r>
          </a:p>
          <a:p>
            <a:pPr marL="1657350" lvl="3" indent="-285750">
              <a:buFont typeface="Arial" panose="020B0604020202020204" pitchFamily="34" charset="0"/>
              <a:buChar char="•"/>
            </a:pPr>
            <a:r>
              <a:rPr lang="en-US" dirty="0"/>
              <a:t>Cross Racial Engagement</a:t>
            </a:r>
          </a:p>
          <a:p>
            <a:pPr marL="1657350" lvl="3" indent="-285750">
              <a:buFont typeface="Arial" panose="020B0604020202020204" pitchFamily="34" charset="0"/>
              <a:buChar char="•"/>
            </a:pPr>
            <a:r>
              <a:rPr lang="en-US" dirty="0"/>
              <a:t>Racial Learning and Literacy</a:t>
            </a:r>
          </a:p>
          <a:p>
            <a:pPr marL="1657350" lvl="3" indent="-285750">
              <a:buFont typeface="Arial" panose="020B0604020202020204" pitchFamily="34" charset="0"/>
              <a:buChar char="•"/>
            </a:pPr>
            <a:r>
              <a:rPr lang="en-US" dirty="0"/>
              <a:t>Encounters with Racial Stress</a:t>
            </a:r>
          </a:p>
          <a:p>
            <a:pPr marL="1657350" lvl="3" indent="-285750">
              <a:buFont typeface="Arial" panose="020B0604020202020204" pitchFamily="34" charset="0"/>
              <a:buChar char="•"/>
            </a:pPr>
            <a:r>
              <a:rPr lang="en-US" dirty="0"/>
              <a:t>Appraisals of Institutional Commitment</a:t>
            </a:r>
          </a:p>
          <a:p>
            <a:pPr marL="1657350" lvl="3" indent="-285750">
              <a:buFont typeface="Arial" panose="020B0604020202020204" pitchFamily="34" charset="0"/>
              <a:buChar char="•"/>
            </a:pPr>
            <a:r>
              <a:rPr lang="en-US" dirty="0"/>
              <a:t>Impact of External Environments l Learning and Literacy</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a:t>Developed and administered by the USC Race and Equity Center</a:t>
            </a:r>
          </a:p>
          <a:p>
            <a:pPr marL="285750" indent="-285750">
              <a:buFont typeface="Arial" panose="020B0604020202020204" pitchFamily="34" charset="0"/>
              <a:buChar char="•"/>
            </a:pPr>
            <a:r>
              <a:rPr lang="en-US" sz="2400" dirty="0"/>
              <a:t>Provide information and data-driven guidance for improving the climate for all students. </a:t>
            </a:r>
          </a:p>
        </p:txBody>
      </p:sp>
      <p:sp>
        <p:nvSpPr>
          <p:cNvPr id="13" name="TextBox 12">
            <a:extLst>
              <a:ext uri="{FF2B5EF4-FFF2-40B4-BE49-F238E27FC236}">
                <a16:creationId xmlns:a16="http://schemas.microsoft.com/office/drawing/2014/main" id="{71F63A54-1E55-4E72-B7A2-847BF887181D}"/>
              </a:ext>
            </a:extLst>
          </p:cNvPr>
          <p:cNvSpPr txBox="1"/>
          <p:nvPr/>
        </p:nvSpPr>
        <p:spPr>
          <a:xfrm>
            <a:off x="9043518" y="2125735"/>
            <a:ext cx="3044650" cy="2246769"/>
          </a:xfrm>
          <a:prstGeom prst="rect">
            <a:avLst/>
          </a:prstGeom>
          <a:solidFill>
            <a:srgbClr val="B60717"/>
          </a:solidFill>
        </p:spPr>
        <p:txBody>
          <a:bodyPr wrap="square" rtlCol="0">
            <a:spAutoFit/>
          </a:bodyPr>
          <a:lstStyle/>
          <a:p>
            <a:r>
              <a:rPr lang="en-US" sz="2000">
                <a:solidFill>
                  <a:schemeClr val="bg1"/>
                </a:solidFill>
              </a:rPr>
              <a:t>Chancellor Christian and Dean Hayward serve on the </a:t>
            </a:r>
            <a:r>
              <a:rPr lang="en-US" sz="2000" i="1">
                <a:solidFill>
                  <a:schemeClr val="bg1"/>
                </a:solidFill>
              </a:rPr>
              <a:t>30-member Racial Equity in Guided Pathways Commission </a:t>
            </a:r>
            <a:r>
              <a:rPr lang="en-US" sz="2000">
                <a:solidFill>
                  <a:schemeClr val="bg1"/>
                </a:solidFill>
              </a:rPr>
              <a:t>at USC Race and Equity Center. </a:t>
            </a:r>
          </a:p>
        </p:txBody>
      </p:sp>
    </p:spTree>
    <p:extLst>
      <p:ext uri="{BB962C8B-B14F-4D97-AF65-F5344CB8AC3E}">
        <p14:creationId xmlns:p14="http://schemas.microsoft.com/office/powerpoint/2010/main" val="118013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3: Racial Learning and Literacy</a:t>
            </a:r>
            <a:endParaRPr lang="en-US" sz="3200"/>
          </a:p>
        </p:txBody>
      </p:sp>
      <p:sp>
        <p:nvSpPr>
          <p:cNvPr id="3" name="TextBox 2"/>
          <p:cNvSpPr txBox="1"/>
          <p:nvPr/>
        </p:nvSpPr>
        <p:spPr>
          <a:xfrm>
            <a:off x="796833" y="1123406"/>
            <a:ext cx="6505303" cy="984885"/>
          </a:xfrm>
          <a:prstGeom prst="rect">
            <a:avLst/>
          </a:prstGeom>
          <a:noFill/>
        </p:spPr>
        <p:txBody>
          <a:bodyPr wrap="square" rtlCol="0">
            <a:spAutoFit/>
          </a:bodyPr>
          <a:lstStyle/>
          <a:p>
            <a:endParaRPr lang="en-US"/>
          </a:p>
          <a:p>
            <a:r>
              <a:rPr lang="en-US" sz="4000"/>
              <a:t>How can BC do better?</a:t>
            </a:r>
          </a:p>
        </p:txBody>
      </p:sp>
      <p:sp>
        <p:nvSpPr>
          <p:cNvPr id="4" name="TextBox 3"/>
          <p:cNvSpPr txBox="1"/>
          <p:nvPr/>
        </p:nvSpPr>
        <p:spPr>
          <a:xfrm>
            <a:off x="1898469" y="2285274"/>
            <a:ext cx="8067786" cy="3970318"/>
          </a:xfrm>
          <a:prstGeom prst="rect">
            <a:avLst/>
          </a:prstGeom>
          <a:noFill/>
        </p:spPr>
        <p:txBody>
          <a:bodyPr wrap="none" rtlCol="0">
            <a:spAutoFit/>
          </a:bodyPr>
          <a:lstStyle/>
          <a:p>
            <a:pPr marL="457200" indent="-457200">
              <a:buFont typeface="Arial" panose="020B0604020202020204" pitchFamily="34" charset="0"/>
              <a:buChar char="•"/>
            </a:pPr>
            <a:r>
              <a:rPr lang="en-US" sz="2800"/>
              <a:t>Revise co-curricular goals</a:t>
            </a:r>
          </a:p>
          <a:p>
            <a:endParaRPr lang="en-US" sz="2800"/>
          </a:p>
          <a:p>
            <a:pPr marL="457200" indent="-457200">
              <a:buFont typeface="Arial" panose="020B0604020202020204" pitchFamily="34" charset="0"/>
              <a:buChar char="•"/>
            </a:pPr>
            <a:r>
              <a:rPr lang="en-US" sz="2800"/>
              <a:t>Conduct academic program reviews</a:t>
            </a:r>
          </a:p>
          <a:p>
            <a:endParaRPr lang="en-US" sz="2800"/>
          </a:p>
          <a:p>
            <a:pPr marL="457200" indent="-457200">
              <a:buFont typeface="Arial" panose="020B0604020202020204" pitchFamily="34" charset="0"/>
              <a:buChar char="•"/>
            </a:pPr>
            <a:r>
              <a:rPr lang="en-US" sz="2800"/>
              <a:t>Learn from successful examples</a:t>
            </a:r>
          </a:p>
          <a:p>
            <a:endParaRPr lang="en-US" sz="2800"/>
          </a:p>
          <a:p>
            <a:pPr marL="457200" indent="-457200">
              <a:buFont typeface="Arial" panose="020B0604020202020204" pitchFamily="34" charset="0"/>
              <a:buChar char="•"/>
            </a:pPr>
            <a:r>
              <a:rPr lang="en-US" sz="2800"/>
              <a:t>Break down resistance to learning about race</a:t>
            </a:r>
          </a:p>
          <a:p>
            <a:endParaRPr lang="en-US" sz="2800"/>
          </a:p>
          <a:p>
            <a:pPr marL="457200" indent="-457200">
              <a:buFont typeface="Arial" panose="020B0604020202020204" pitchFamily="34" charset="0"/>
              <a:buChar char="•"/>
            </a:pPr>
            <a:r>
              <a:rPr lang="en-US" sz="2800"/>
              <a:t>Provide structured learning opportunities</a:t>
            </a:r>
          </a:p>
        </p:txBody>
      </p:sp>
      <p:pic>
        <p:nvPicPr>
          <p:cNvPr id="5" name="Picture 4">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1052757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86" name="Google Shape;86;p1"/>
          <p:cNvSpPr txBox="1"/>
          <p:nvPr/>
        </p:nvSpPr>
        <p:spPr>
          <a:xfrm>
            <a:off x="2171699" y="23251"/>
            <a:ext cx="8320053"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sz="3200"/>
          </a:p>
        </p:txBody>
      </p:sp>
      <p:sp>
        <p:nvSpPr>
          <p:cNvPr id="89" name="Google Shape;89;p1"/>
          <p:cNvSpPr/>
          <p:nvPr/>
        </p:nvSpPr>
        <p:spPr>
          <a:xfrm>
            <a:off x="982338" y="4635709"/>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chemeClr val="bg1"/>
                </a:solidFill>
                <a:sym typeface="Arial"/>
              </a:rPr>
              <a:t>Reflective Questions</a:t>
            </a:r>
            <a:endParaRPr sz="375">
              <a:solidFill>
                <a:schemeClr val="bg1"/>
              </a:solidFill>
            </a:endParaRPr>
          </a:p>
        </p:txBody>
      </p:sp>
      <p:sp>
        <p:nvSpPr>
          <p:cNvPr id="90" name="Google Shape;90;p1"/>
          <p:cNvSpPr txBox="1"/>
          <p:nvPr/>
        </p:nvSpPr>
        <p:spPr>
          <a:xfrm>
            <a:off x="982338" y="5010431"/>
            <a:ext cx="4381500" cy="1537592"/>
          </a:xfrm>
          <a:prstGeom prst="rect">
            <a:avLst/>
          </a:prstGeom>
          <a:solidFill>
            <a:schemeClr val="bg1">
              <a:lumMod val="75000"/>
            </a:schemeClr>
          </a:solidFill>
          <a:ln>
            <a:noFill/>
          </a:ln>
        </p:spPr>
        <p:txBody>
          <a:bodyPr spcFirstLastPara="1" wrap="square" lIns="19047" tIns="9521" rIns="19047" bIns="9521" anchor="t" anchorCtr="0">
            <a:spAutoFit/>
          </a:bodyPr>
          <a:lstStyle/>
          <a:p>
            <a:pPr>
              <a:spcBef>
                <a:spcPts val="375"/>
              </a:spcBef>
              <a:spcAft>
                <a:spcPts val="375"/>
              </a:spcAft>
              <a:buClr>
                <a:schemeClr val="dk1"/>
              </a:buClr>
              <a:buSzPts val="7200"/>
            </a:pPr>
            <a:r>
              <a:rPr lang="en-US" sz="1500">
                <a:solidFill>
                  <a:schemeClr val="dk1"/>
                </a:solidFill>
                <a:latin typeface="Arial"/>
                <a:ea typeface="Arial"/>
                <a:cs typeface="Arial"/>
                <a:sym typeface="Arial"/>
              </a:rPr>
              <a:t>Are the findings consistent with your experiences or observations at BC? Why or why not?</a:t>
            </a:r>
          </a:p>
          <a:p>
            <a:pPr lvl="0">
              <a:spcBef>
                <a:spcPts val="1800"/>
              </a:spcBef>
              <a:spcAft>
                <a:spcPts val="1800"/>
              </a:spcAft>
              <a:buClr>
                <a:schemeClr val="dk1"/>
              </a:buClr>
              <a:buSzPts val="7200"/>
            </a:pPr>
            <a:r>
              <a:rPr lang="en-US" sz="1600">
                <a:solidFill>
                  <a:schemeClr val="dk1"/>
                </a:solidFill>
                <a:latin typeface="Arial"/>
                <a:ea typeface="Arial"/>
                <a:cs typeface="Arial"/>
                <a:sym typeface="Arial"/>
              </a:rPr>
              <a:t>What are existing resources on campus for students who encounter racial stress?</a:t>
            </a:r>
            <a:endParaRPr lang="en-US" sz="1600"/>
          </a:p>
        </p:txBody>
      </p:sp>
      <p:sp>
        <p:nvSpPr>
          <p:cNvPr id="91" name="Google Shape;91;p1"/>
          <p:cNvSpPr/>
          <p:nvPr/>
        </p:nvSpPr>
        <p:spPr>
          <a:xfrm>
            <a:off x="1024181" y="2510786"/>
            <a:ext cx="4381500" cy="304800"/>
          </a:xfrm>
          <a:prstGeom prst="rect">
            <a:avLst/>
          </a:prstGeom>
          <a:solidFill>
            <a:srgbClr val="B60717"/>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Why This Matters</a:t>
            </a:r>
            <a:endParaRPr sz="375"/>
          </a:p>
        </p:txBody>
      </p:sp>
      <p:sp>
        <p:nvSpPr>
          <p:cNvPr id="92" name="Google Shape;92;p1"/>
          <p:cNvSpPr txBox="1"/>
          <p:nvPr/>
        </p:nvSpPr>
        <p:spPr>
          <a:xfrm>
            <a:off x="1024181" y="2854739"/>
            <a:ext cx="4381500" cy="1742777"/>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a:ea typeface="Arial"/>
                <a:cs typeface="Arial"/>
                <a:sym typeface="Arial"/>
              </a:rPr>
              <a:t>Racism is a </a:t>
            </a:r>
            <a:r>
              <a:rPr lang="en-US" sz="1600">
                <a:solidFill>
                  <a:schemeClr val="dk1"/>
                </a:solidFill>
                <a:highlight>
                  <a:srgbClr val="FFFF00"/>
                </a:highlight>
                <a:latin typeface="Arial"/>
                <a:ea typeface="Arial"/>
                <a:cs typeface="Arial"/>
                <a:sym typeface="Arial"/>
              </a:rPr>
              <a:t>serious public health threat </a:t>
            </a:r>
            <a:r>
              <a:rPr lang="en-US" sz="1600">
                <a:solidFill>
                  <a:schemeClr val="dk1"/>
                </a:solidFill>
                <a:latin typeface="Arial"/>
                <a:ea typeface="Arial"/>
                <a:cs typeface="Arial"/>
                <a:sym typeface="Arial"/>
              </a:rPr>
              <a:t>that directly affects the well-being of millions of Americans (Centers for Disease Control and Prevention, 2021).</a:t>
            </a:r>
            <a:r>
              <a:rPr lang="en-US" sz="1600">
                <a:solidFill>
                  <a:srgbClr val="FF0000"/>
                </a:solidFill>
                <a:latin typeface="Arial"/>
                <a:ea typeface="Arial"/>
                <a:cs typeface="Arial"/>
                <a:sym typeface="Arial"/>
              </a:rPr>
              <a:t> </a:t>
            </a:r>
            <a:r>
              <a:rPr lang="en-US" sz="1600">
                <a:solidFill>
                  <a:schemeClr val="dk1"/>
                </a:solidFill>
                <a:latin typeface="Arial"/>
                <a:ea typeface="Arial"/>
                <a:cs typeface="Arial"/>
                <a:sym typeface="Arial"/>
              </a:rPr>
              <a:t>In addition, racial stress among students of color increasingly contributes to feelings of loneliness, isolation, and a lack of community.</a:t>
            </a:r>
            <a:endParaRPr lang="en-US" sz="1100">
              <a:solidFill>
                <a:schemeClr val="dk1"/>
              </a:solidFill>
              <a:latin typeface="Arial" panose="020B0604020202020204" pitchFamily="34" charset="0"/>
              <a:ea typeface="Arial"/>
              <a:cs typeface="Arial" panose="020B0604020202020204" pitchFamily="34" charset="0"/>
              <a:sym typeface="Arial"/>
            </a:endParaRPr>
          </a:p>
        </p:txBody>
      </p:sp>
      <p:sp>
        <p:nvSpPr>
          <p:cNvPr id="93" name="Google Shape;93;p1"/>
          <p:cNvSpPr/>
          <p:nvPr/>
        </p:nvSpPr>
        <p:spPr>
          <a:xfrm>
            <a:off x="1024181" y="1110177"/>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Selected Goal in This Content Area</a:t>
            </a:r>
            <a:endParaRPr sz="375"/>
          </a:p>
        </p:txBody>
      </p:sp>
      <p:sp>
        <p:nvSpPr>
          <p:cNvPr id="94" name="Google Shape;94;p1"/>
          <p:cNvSpPr txBox="1"/>
          <p:nvPr/>
        </p:nvSpPr>
        <p:spPr>
          <a:xfrm>
            <a:off x="1024181" y="1481094"/>
            <a:ext cx="4381500" cy="1234945"/>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a:ea typeface="Arial"/>
                <a:cs typeface="Arial"/>
                <a:sym typeface="Arial"/>
              </a:rPr>
              <a:t>Significantly reduce, if not entirely eliminate, the frequency with which students experience racial stress by disrupting oppressive practices and providing support on the margins.</a:t>
            </a:r>
            <a:endParaRPr lang="en-US" sz="1100">
              <a:solidFill>
                <a:srgbClr val="000000"/>
              </a:solidFill>
              <a:latin typeface="Arial"/>
              <a:ea typeface="Arial"/>
              <a:cs typeface="Arial"/>
              <a:sym typeface="Arial"/>
            </a:endParaRPr>
          </a:p>
          <a:p>
            <a:r>
              <a:rPr lang="en-US" sz="1500">
                <a:solidFill>
                  <a:schemeClr val="dk1"/>
                </a:solidFill>
                <a:latin typeface="Arial"/>
                <a:ea typeface="Arial"/>
                <a:cs typeface="Arial"/>
                <a:sym typeface="Arial"/>
              </a:rPr>
              <a:t>.</a:t>
            </a:r>
            <a:endParaRPr sz="1042">
              <a:solidFill>
                <a:srgbClr val="000000"/>
              </a:solidFill>
              <a:latin typeface="Arial"/>
              <a:ea typeface="Arial"/>
              <a:cs typeface="Arial"/>
              <a:sym typeface="Arial"/>
            </a:endParaRPr>
          </a:p>
        </p:txBody>
      </p:sp>
      <p:pic>
        <p:nvPicPr>
          <p:cNvPr id="23" name="Picture 2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0" y="-7494"/>
            <a:ext cx="1024181" cy="805820"/>
          </a:xfrm>
          <a:prstGeom prst="rect">
            <a:avLst/>
          </a:prstGeom>
        </p:spPr>
      </p:pic>
      <p:sp>
        <p:nvSpPr>
          <p:cNvPr id="24" name="TextBox 23">
            <a:extLst>
              <a:ext uri="{FF2B5EF4-FFF2-40B4-BE49-F238E27FC236}">
                <a16:creationId xmlns:a16="http://schemas.microsoft.com/office/drawing/2014/main" id="{A873B7DD-A7B2-46D7-8D97-6D3701BF6261}"/>
              </a:ext>
            </a:extLst>
          </p:cNvPr>
          <p:cNvSpPr txBox="1"/>
          <p:nvPr/>
        </p:nvSpPr>
        <p:spPr>
          <a:xfrm>
            <a:off x="5843588" y="1024311"/>
            <a:ext cx="6214434" cy="2062103"/>
          </a:xfrm>
          <a:prstGeom prst="rect">
            <a:avLst/>
          </a:prstGeom>
          <a:solidFill>
            <a:schemeClr val="accent3">
              <a:lumMod val="20000"/>
              <a:lumOff val="80000"/>
            </a:schemeClr>
          </a:solidFill>
        </p:spPr>
        <p:txBody>
          <a:bodyPr wrap="square" rtlCol="0">
            <a:spAutoFit/>
          </a:bodyPr>
          <a:lstStyle/>
          <a:p>
            <a:r>
              <a:rPr lang="en-US" sz="2000" dirty="0"/>
              <a:t>Students assess the racial environment of BC, identify campus encounters they have experienced as racist (e.g. microaggressions, racial stereotyping, racial harassment, </a:t>
            </a:r>
            <a:r>
              <a:rPr lang="en-US" sz="2000" dirty="0" err="1"/>
              <a:t>etc</a:t>
            </a:r>
            <a:r>
              <a:rPr lang="en-US" sz="2000" dirty="0"/>
              <a:t>). </a:t>
            </a:r>
          </a:p>
          <a:p>
            <a:endParaRPr lang="en-US" sz="800" dirty="0"/>
          </a:p>
          <a:p>
            <a:r>
              <a:rPr lang="en-US" sz="2000" dirty="0"/>
              <a:t>Students indicate the impact of these encounters on their personal well-being and academic success</a:t>
            </a:r>
            <a:endParaRPr lang="en-US" sz="2000" dirty="0">
              <a:solidFill>
                <a:schemeClr val="bg1"/>
              </a:solidFill>
              <a:latin typeface="Corbel" panose="020B0503020204020204" pitchFamily="34" charset="0"/>
            </a:endParaRPr>
          </a:p>
        </p:txBody>
      </p:sp>
      <p:pic>
        <p:nvPicPr>
          <p:cNvPr id="12" name="Picture 11">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09662" y="6114574"/>
            <a:ext cx="944880" cy="743426"/>
          </a:xfrm>
          <a:prstGeom prst="rect">
            <a:avLst/>
          </a:prstGeom>
        </p:spPr>
      </p:pic>
      <p:sp>
        <p:nvSpPr>
          <p:cNvPr id="13" name="TextBox 12">
            <a:extLst>
              <a:ext uri="{FF2B5EF4-FFF2-40B4-BE49-F238E27FC236}">
                <a16:creationId xmlns:a16="http://schemas.microsoft.com/office/drawing/2014/main" id="{A873B7DD-A7B2-46D7-8D97-6D3701BF6261}"/>
              </a:ext>
            </a:extLst>
          </p:cNvPr>
          <p:cNvSpPr txBox="1"/>
          <p:nvPr/>
        </p:nvSpPr>
        <p:spPr>
          <a:xfrm>
            <a:off x="5843588" y="3369387"/>
            <a:ext cx="6007669" cy="1015663"/>
          </a:xfrm>
          <a:prstGeom prst="rect">
            <a:avLst/>
          </a:prstGeom>
          <a:solidFill>
            <a:schemeClr val="accent2">
              <a:lumMod val="20000"/>
              <a:lumOff val="80000"/>
            </a:schemeClr>
          </a:solidFill>
        </p:spPr>
        <p:txBody>
          <a:bodyPr wrap="square" rtlCol="0">
            <a:spAutoFit/>
          </a:bodyPr>
          <a:lstStyle/>
          <a:p>
            <a:pPr marL="342900" indent="-342900">
              <a:buFont typeface="Arial" panose="020B0604020202020204" pitchFamily="34" charset="0"/>
              <a:buChar char="•"/>
            </a:pPr>
            <a:r>
              <a:rPr lang="en-US" sz="2000" dirty="0"/>
              <a:t>Ratings of campus racial tensions, racial segregation, and overall campus racial climate and impact on personal well-being</a:t>
            </a:r>
            <a:endParaRPr lang="en-US" sz="2000" dirty="0">
              <a:solidFill>
                <a:schemeClr val="bg1"/>
              </a:solidFill>
              <a:latin typeface="Corbel" panose="020B0503020204020204" pitchFamily="34" charset="0"/>
            </a:endParaRPr>
          </a:p>
        </p:txBody>
      </p:sp>
      <p:sp>
        <p:nvSpPr>
          <p:cNvPr id="14" name="TextBox 13">
            <a:extLst>
              <a:ext uri="{FF2B5EF4-FFF2-40B4-BE49-F238E27FC236}">
                <a16:creationId xmlns:a16="http://schemas.microsoft.com/office/drawing/2014/main" id="{A69C26D9-C1B5-4FCD-B167-97D59E58C6E1}"/>
              </a:ext>
            </a:extLst>
          </p:cNvPr>
          <p:cNvSpPr txBox="1"/>
          <p:nvPr/>
        </p:nvSpPr>
        <p:spPr>
          <a:xfrm>
            <a:off x="5843589" y="4791135"/>
            <a:ext cx="6007668" cy="1015663"/>
          </a:xfrm>
          <a:prstGeom prst="rect">
            <a:avLst/>
          </a:prstGeom>
          <a:solidFill>
            <a:schemeClr val="accent2">
              <a:lumMod val="20000"/>
              <a:lumOff val="80000"/>
            </a:schemeClr>
          </a:solidFill>
        </p:spPr>
        <p:txBody>
          <a:bodyPr wrap="square" rtlCol="0">
            <a:spAutoFit/>
          </a:bodyPr>
          <a:lstStyle/>
          <a:p>
            <a:pPr marL="342900" indent="-342900">
              <a:buFont typeface="Arial" panose="020B0604020202020204" pitchFamily="34" charset="0"/>
              <a:buChar char="•"/>
            </a:pPr>
            <a:r>
              <a:rPr lang="en-US" sz="2000" dirty="0"/>
              <a:t>Frequency of experiencing racism in campus locations, academic spaces, at campus events, and impact on personal well-being</a:t>
            </a:r>
            <a:endParaRPr lang="en-US" sz="2000" dirty="0">
              <a:solidFill>
                <a:schemeClr val="bg1"/>
              </a:solidFill>
              <a:latin typeface="Corbel" panose="020B0503020204020204" pitchFamily="34" charset="0"/>
            </a:endParaRPr>
          </a:p>
        </p:txBody>
      </p:sp>
    </p:spTree>
    <p:extLst>
      <p:ext uri="{BB962C8B-B14F-4D97-AF65-F5344CB8AC3E}">
        <p14:creationId xmlns:p14="http://schemas.microsoft.com/office/powerpoint/2010/main" val="2914138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lang="en-US" sz="3200"/>
          </a:p>
        </p:txBody>
      </p:sp>
      <p:graphicFrame>
        <p:nvGraphicFramePr>
          <p:cNvPr id="3" name="Chart 2"/>
          <p:cNvGraphicFramePr/>
          <p:nvPr>
            <p:extLst>
              <p:ext uri="{D42A27DB-BD31-4B8C-83A1-F6EECF244321}">
                <p14:modId xmlns:p14="http://schemas.microsoft.com/office/powerpoint/2010/main" val="3909327520"/>
              </p:ext>
            </p:extLst>
          </p:nvPr>
        </p:nvGraphicFramePr>
        <p:xfrm>
          <a:off x="0" y="811526"/>
          <a:ext cx="4029779" cy="3780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3255568408"/>
              </p:ext>
            </p:extLst>
          </p:nvPr>
        </p:nvGraphicFramePr>
        <p:xfrm>
          <a:off x="2351313" y="4300094"/>
          <a:ext cx="6159640" cy="2446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extLst>
              <p:ext uri="{D42A27DB-BD31-4B8C-83A1-F6EECF244321}">
                <p14:modId xmlns:p14="http://schemas.microsoft.com/office/powerpoint/2010/main" val="3008945064"/>
              </p:ext>
            </p:extLst>
          </p:nvPr>
        </p:nvGraphicFramePr>
        <p:xfrm>
          <a:off x="7960092" y="811527"/>
          <a:ext cx="3756627" cy="378057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3930314" y="1163279"/>
            <a:ext cx="4029778" cy="1908215"/>
          </a:xfrm>
          <a:prstGeom prst="rect">
            <a:avLst/>
          </a:prstGeom>
          <a:noFill/>
        </p:spPr>
        <p:txBody>
          <a:bodyPr wrap="square" rtlCol="0">
            <a:spAutoFit/>
          </a:bodyPr>
          <a:lstStyle/>
          <a:p>
            <a:pPr algn="ctr"/>
            <a:r>
              <a:rPr lang="en-US" sz="3200"/>
              <a:t>Prevalence of Racial </a:t>
            </a:r>
            <a:r>
              <a:rPr lang="en-US" sz="3200" err="1"/>
              <a:t>Microaggressions</a:t>
            </a:r>
            <a:endParaRPr lang="en-US" sz="3200"/>
          </a:p>
          <a:p>
            <a:pPr algn="ctr"/>
            <a:r>
              <a:rPr lang="en-US"/>
              <a:t>% of students who reported they have ever experienced the following on campus</a:t>
            </a:r>
          </a:p>
        </p:txBody>
      </p:sp>
      <p:pic>
        <p:nvPicPr>
          <p:cNvPr id="7" name="Picture 6">
            <a:extLst>
              <a:ext uri="{FF2B5EF4-FFF2-40B4-BE49-F238E27FC236}">
                <a16:creationId xmlns:a16="http://schemas.microsoft.com/office/drawing/2014/main" id="{D3632F61-6EB7-4185-83AC-8EDFD63F6C13}"/>
              </a:ext>
            </a:extLst>
          </p:cNvPr>
          <p:cNvPicPr>
            <a:picLocks noChangeAspect="1"/>
          </p:cNvPicPr>
          <p:nvPr/>
        </p:nvPicPr>
        <p:blipFill>
          <a:blip r:embed="rId6"/>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3618635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lang="en-US" sz="3200"/>
          </a:p>
        </p:txBody>
      </p:sp>
      <p:sp>
        <p:nvSpPr>
          <p:cNvPr id="3" name="TextBox 2"/>
          <p:cNvSpPr txBox="1"/>
          <p:nvPr/>
        </p:nvSpPr>
        <p:spPr>
          <a:xfrm>
            <a:off x="295985" y="1277836"/>
            <a:ext cx="3320716" cy="2677656"/>
          </a:xfrm>
          <a:prstGeom prst="rect">
            <a:avLst/>
          </a:prstGeom>
          <a:noFill/>
        </p:spPr>
        <p:txBody>
          <a:bodyPr wrap="square" rtlCol="0">
            <a:spAutoFit/>
          </a:bodyPr>
          <a:lstStyle/>
          <a:p>
            <a:pPr algn="ctr"/>
            <a:r>
              <a:rPr lang="en-US" sz="3200"/>
              <a:t>Impact on Personal Well-being</a:t>
            </a:r>
          </a:p>
          <a:p>
            <a:pPr algn="ctr"/>
            <a:r>
              <a:rPr lang="en-US"/>
              <a:t>Administered to students who reported they have ever experienced </a:t>
            </a:r>
            <a:r>
              <a:rPr lang="en-US" u="sng"/>
              <a:t>any classroom racial microaggressions</a:t>
            </a:r>
          </a:p>
        </p:txBody>
      </p:sp>
      <p:pic>
        <p:nvPicPr>
          <p:cNvPr id="7" name="Picture 6">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graphicFrame>
        <p:nvGraphicFramePr>
          <p:cNvPr id="10" name="Chart 9">
            <a:extLst>
              <a:ext uri="{FF2B5EF4-FFF2-40B4-BE49-F238E27FC236}">
                <a16:creationId xmlns:a16="http://schemas.microsoft.com/office/drawing/2014/main" id="{E7EBE1A3-CD1E-4D68-A15A-6BF028397E16}"/>
              </a:ext>
            </a:extLst>
          </p:cNvPr>
          <p:cNvGraphicFramePr/>
          <p:nvPr>
            <p:extLst>
              <p:ext uri="{D42A27DB-BD31-4B8C-83A1-F6EECF244321}">
                <p14:modId xmlns:p14="http://schemas.microsoft.com/office/powerpoint/2010/main" val="1872045956"/>
              </p:ext>
            </p:extLst>
          </p:nvPr>
        </p:nvGraphicFramePr>
        <p:xfrm>
          <a:off x="4049486" y="1232132"/>
          <a:ext cx="729622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7017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lang="en-US" sz="3200"/>
          </a:p>
        </p:txBody>
      </p:sp>
      <p:sp>
        <p:nvSpPr>
          <p:cNvPr id="3" name="TextBox 2"/>
          <p:cNvSpPr txBox="1"/>
          <p:nvPr/>
        </p:nvSpPr>
        <p:spPr>
          <a:xfrm>
            <a:off x="4315326" y="1323698"/>
            <a:ext cx="3320716" cy="2185214"/>
          </a:xfrm>
          <a:prstGeom prst="rect">
            <a:avLst/>
          </a:prstGeom>
          <a:noFill/>
        </p:spPr>
        <p:txBody>
          <a:bodyPr wrap="square" rtlCol="0">
            <a:spAutoFit/>
          </a:bodyPr>
          <a:lstStyle/>
          <a:p>
            <a:pPr algn="ctr"/>
            <a:r>
              <a:rPr lang="en-US" sz="3200"/>
              <a:t>Overt Racism on Campus</a:t>
            </a:r>
          </a:p>
          <a:p>
            <a:pPr algn="ctr"/>
            <a:r>
              <a:rPr lang="en-US"/>
              <a:t>% of students who reported they have ever experienced or heard about the following happening  on campus</a:t>
            </a:r>
          </a:p>
        </p:txBody>
      </p:sp>
      <p:graphicFrame>
        <p:nvGraphicFramePr>
          <p:cNvPr id="4" name="Chart 3"/>
          <p:cNvGraphicFramePr/>
          <p:nvPr>
            <p:extLst>
              <p:ext uri="{D42A27DB-BD31-4B8C-83A1-F6EECF244321}">
                <p14:modId xmlns:p14="http://schemas.microsoft.com/office/powerpoint/2010/main" val="1655785343"/>
              </p:ext>
            </p:extLst>
          </p:nvPr>
        </p:nvGraphicFramePr>
        <p:xfrm>
          <a:off x="1909011" y="4154905"/>
          <a:ext cx="8406063" cy="27030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592243608"/>
              </p:ext>
            </p:extLst>
          </p:nvPr>
        </p:nvGraphicFramePr>
        <p:xfrm>
          <a:off x="0" y="811526"/>
          <a:ext cx="4023360" cy="33433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3916060018"/>
              </p:ext>
            </p:extLst>
          </p:nvPr>
        </p:nvGraphicFramePr>
        <p:xfrm>
          <a:off x="8168640" y="811526"/>
          <a:ext cx="4023360" cy="3343380"/>
        </p:xfrm>
        <a:graphic>
          <a:graphicData uri="http://schemas.openxmlformats.org/drawingml/2006/chart">
            <c:chart xmlns:c="http://schemas.openxmlformats.org/drawingml/2006/chart" xmlns:r="http://schemas.openxmlformats.org/officeDocument/2006/relationships" r:id="rId5"/>
          </a:graphicData>
        </a:graphic>
      </p:graphicFrame>
      <p:pic>
        <p:nvPicPr>
          <p:cNvPr id="7" name="Picture 6">
            <a:extLst>
              <a:ext uri="{FF2B5EF4-FFF2-40B4-BE49-F238E27FC236}">
                <a16:creationId xmlns:a16="http://schemas.microsoft.com/office/drawing/2014/main" id="{D3632F61-6EB7-4185-83AC-8EDFD63F6C13}"/>
              </a:ext>
            </a:extLst>
          </p:cNvPr>
          <p:cNvPicPr>
            <a:picLocks noChangeAspect="1"/>
          </p:cNvPicPr>
          <p:nvPr/>
        </p:nvPicPr>
        <p:blipFill>
          <a:blip r:embed="rId6"/>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4098385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lang="en-US" sz="3200"/>
          </a:p>
        </p:txBody>
      </p:sp>
      <p:sp>
        <p:nvSpPr>
          <p:cNvPr id="3" name="TextBox 2"/>
          <p:cNvSpPr txBox="1"/>
          <p:nvPr/>
        </p:nvSpPr>
        <p:spPr>
          <a:xfrm>
            <a:off x="295985" y="1277836"/>
            <a:ext cx="3320716" cy="2677656"/>
          </a:xfrm>
          <a:prstGeom prst="rect">
            <a:avLst/>
          </a:prstGeom>
          <a:noFill/>
        </p:spPr>
        <p:txBody>
          <a:bodyPr wrap="square" rtlCol="0">
            <a:spAutoFit/>
          </a:bodyPr>
          <a:lstStyle/>
          <a:p>
            <a:pPr algn="ctr"/>
            <a:r>
              <a:rPr lang="en-US" sz="3200"/>
              <a:t>Impact on Personal Well-being</a:t>
            </a:r>
          </a:p>
          <a:p>
            <a:pPr algn="ctr"/>
            <a:r>
              <a:rPr lang="en-US"/>
              <a:t>Administered to students who reported they have ever experienced </a:t>
            </a:r>
            <a:r>
              <a:rPr lang="en-US" u="sng"/>
              <a:t>any campus racist incidents</a:t>
            </a:r>
          </a:p>
        </p:txBody>
      </p:sp>
      <p:pic>
        <p:nvPicPr>
          <p:cNvPr id="7" name="Picture 6">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graphicFrame>
        <p:nvGraphicFramePr>
          <p:cNvPr id="10" name="Chart 9">
            <a:extLst>
              <a:ext uri="{FF2B5EF4-FFF2-40B4-BE49-F238E27FC236}">
                <a16:creationId xmlns:a16="http://schemas.microsoft.com/office/drawing/2014/main" id="{E7EBE1A3-CD1E-4D68-A15A-6BF028397E16}"/>
              </a:ext>
            </a:extLst>
          </p:cNvPr>
          <p:cNvGraphicFramePr/>
          <p:nvPr>
            <p:extLst>
              <p:ext uri="{D42A27DB-BD31-4B8C-83A1-F6EECF244321}">
                <p14:modId xmlns:p14="http://schemas.microsoft.com/office/powerpoint/2010/main" val="2162503733"/>
              </p:ext>
            </p:extLst>
          </p:nvPr>
        </p:nvGraphicFramePr>
        <p:xfrm>
          <a:off x="4049486" y="1232132"/>
          <a:ext cx="729622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5192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lang="en-US" sz="3200"/>
          </a:p>
        </p:txBody>
      </p:sp>
      <p:graphicFrame>
        <p:nvGraphicFramePr>
          <p:cNvPr id="7" name="Chart 6"/>
          <p:cNvGraphicFramePr/>
          <p:nvPr>
            <p:extLst>
              <p:ext uri="{D42A27DB-BD31-4B8C-83A1-F6EECF244321}">
                <p14:modId xmlns:p14="http://schemas.microsoft.com/office/powerpoint/2010/main" val="3005903614"/>
              </p:ext>
            </p:extLst>
          </p:nvPr>
        </p:nvGraphicFramePr>
        <p:xfrm>
          <a:off x="822959" y="915609"/>
          <a:ext cx="10136778" cy="57987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1588093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lang="en-US" sz="3200"/>
          </a:p>
        </p:txBody>
      </p:sp>
      <p:sp>
        <p:nvSpPr>
          <p:cNvPr id="3" name="TextBox 2"/>
          <p:cNvSpPr txBox="1"/>
          <p:nvPr/>
        </p:nvSpPr>
        <p:spPr>
          <a:xfrm>
            <a:off x="796833" y="1123406"/>
            <a:ext cx="6505303" cy="984885"/>
          </a:xfrm>
          <a:prstGeom prst="rect">
            <a:avLst/>
          </a:prstGeom>
          <a:noFill/>
        </p:spPr>
        <p:txBody>
          <a:bodyPr wrap="square" rtlCol="0">
            <a:spAutoFit/>
          </a:bodyPr>
          <a:lstStyle/>
          <a:p>
            <a:endParaRPr lang="en-US"/>
          </a:p>
          <a:p>
            <a:r>
              <a:rPr lang="en-US" sz="4000"/>
              <a:t>How can BC do better?</a:t>
            </a:r>
          </a:p>
        </p:txBody>
      </p:sp>
      <p:sp>
        <p:nvSpPr>
          <p:cNvPr id="4" name="TextBox 3"/>
          <p:cNvSpPr txBox="1"/>
          <p:nvPr/>
        </p:nvSpPr>
        <p:spPr>
          <a:xfrm>
            <a:off x="1898469" y="2285274"/>
            <a:ext cx="8251371" cy="3970318"/>
          </a:xfrm>
          <a:prstGeom prst="rect">
            <a:avLst/>
          </a:prstGeom>
          <a:noFill/>
        </p:spPr>
        <p:txBody>
          <a:bodyPr wrap="square" rtlCol="0">
            <a:spAutoFit/>
          </a:bodyPr>
          <a:lstStyle/>
          <a:p>
            <a:pPr marL="457200" indent="-457200">
              <a:buFont typeface="Arial" panose="020B0604020202020204" pitchFamily="34" charset="0"/>
              <a:buChar char="•"/>
            </a:pPr>
            <a:r>
              <a:rPr lang="en-US" sz="2800"/>
              <a:t>Designate counseling professionals to support racially </a:t>
            </a:r>
            <a:r>
              <a:rPr lang="en-US" sz="2800" err="1"/>
              <a:t>minoritized</a:t>
            </a:r>
            <a:r>
              <a:rPr lang="en-US" sz="2800"/>
              <a:t> students</a:t>
            </a:r>
          </a:p>
          <a:p>
            <a:endParaRPr lang="en-US" sz="2800"/>
          </a:p>
          <a:p>
            <a:pPr marL="457200" indent="-457200">
              <a:buFont typeface="Arial" panose="020B0604020202020204" pitchFamily="34" charset="0"/>
              <a:buChar char="•"/>
            </a:pPr>
            <a:r>
              <a:rPr lang="en-US" sz="2800"/>
              <a:t>Provide professional development</a:t>
            </a:r>
          </a:p>
          <a:p>
            <a:endParaRPr lang="en-US" sz="2800"/>
          </a:p>
          <a:p>
            <a:pPr marL="457200" indent="-457200">
              <a:buFont typeface="Arial" panose="020B0604020202020204" pitchFamily="34" charset="0"/>
              <a:buChar char="•"/>
            </a:pPr>
            <a:r>
              <a:rPr lang="en-US" sz="2800"/>
              <a:t>Engage race-related stress issues</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Create safe spaces</a:t>
            </a:r>
          </a:p>
          <a:p>
            <a:endParaRPr lang="en-US" sz="2800"/>
          </a:p>
        </p:txBody>
      </p:sp>
      <p:pic>
        <p:nvPicPr>
          <p:cNvPr id="5" name="Picture 4">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1450472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86" name="Google Shape;86;p1"/>
          <p:cNvSpPr txBox="1"/>
          <p:nvPr/>
        </p:nvSpPr>
        <p:spPr>
          <a:xfrm>
            <a:off x="1748740" y="21034"/>
            <a:ext cx="9211593"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5: Appraisals of Institutional Commitment</a:t>
            </a:r>
            <a:endParaRPr sz="3200"/>
          </a:p>
        </p:txBody>
      </p:sp>
      <p:sp>
        <p:nvSpPr>
          <p:cNvPr id="89" name="Google Shape;89;p1"/>
          <p:cNvSpPr/>
          <p:nvPr/>
        </p:nvSpPr>
        <p:spPr>
          <a:xfrm>
            <a:off x="982338" y="4635709"/>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chemeClr val="bg1"/>
                </a:solidFill>
                <a:sym typeface="Arial"/>
              </a:rPr>
              <a:t>Reflective Questions</a:t>
            </a:r>
            <a:endParaRPr sz="375">
              <a:solidFill>
                <a:schemeClr val="bg1"/>
              </a:solidFill>
            </a:endParaRPr>
          </a:p>
        </p:txBody>
      </p:sp>
      <p:sp>
        <p:nvSpPr>
          <p:cNvPr id="90" name="Google Shape;90;p1"/>
          <p:cNvSpPr txBox="1"/>
          <p:nvPr/>
        </p:nvSpPr>
        <p:spPr>
          <a:xfrm>
            <a:off x="982338" y="5010431"/>
            <a:ext cx="4381500" cy="1537592"/>
          </a:xfrm>
          <a:prstGeom prst="rect">
            <a:avLst/>
          </a:prstGeom>
          <a:solidFill>
            <a:schemeClr val="bg1">
              <a:lumMod val="75000"/>
            </a:schemeClr>
          </a:solidFill>
          <a:ln>
            <a:noFill/>
          </a:ln>
        </p:spPr>
        <p:txBody>
          <a:bodyPr spcFirstLastPara="1" wrap="square" lIns="19047" tIns="9521" rIns="19047" bIns="9521" anchor="t" anchorCtr="0">
            <a:spAutoFit/>
          </a:bodyPr>
          <a:lstStyle/>
          <a:p>
            <a:pPr>
              <a:spcBef>
                <a:spcPts val="375"/>
              </a:spcBef>
              <a:spcAft>
                <a:spcPts val="375"/>
              </a:spcAft>
              <a:buClr>
                <a:schemeClr val="dk1"/>
              </a:buClr>
              <a:buSzPts val="7200"/>
            </a:pPr>
            <a:r>
              <a:rPr lang="en-US" sz="1500">
                <a:solidFill>
                  <a:schemeClr val="dk1"/>
                </a:solidFill>
                <a:latin typeface="Arial"/>
                <a:ea typeface="Arial"/>
                <a:cs typeface="Arial"/>
                <a:sym typeface="Arial"/>
              </a:rPr>
              <a:t>Are the findings consistent with your experiences or observations at BC? Why or why not?</a:t>
            </a:r>
          </a:p>
          <a:p>
            <a:pPr lvl="0">
              <a:spcBef>
                <a:spcPts val="1800"/>
              </a:spcBef>
              <a:spcAft>
                <a:spcPts val="1800"/>
              </a:spcAft>
              <a:buClr>
                <a:schemeClr val="dk1"/>
              </a:buClr>
              <a:buSzPts val="7200"/>
            </a:pPr>
            <a:r>
              <a:rPr lang="en-US" sz="1600">
                <a:solidFill>
                  <a:schemeClr val="dk1"/>
                </a:solidFill>
                <a:latin typeface="Arial"/>
                <a:ea typeface="Arial"/>
                <a:cs typeface="Arial"/>
                <a:sym typeface="Arial"/>
              </a:rPr>
              <a:t>How can campus leadership deal with racism more effectively?</a:t>
            </a:r>
            <a:endParaRPr lang="en-US" sz="1600"/>
          </a:p>
        </p:txBody>
      </p:sp>
      <p:sp>
        <p:nvSpPr>
          <p:cNvPr id="91" name="Google Shape;91;p1"/>
          <p:cNvSpPr/>
          <p:nvPr/>
        </p:nvSpPr>
        <p:spPr>
          <a:xfrm>
            <a:off x="1024181" y="2510786"/>
            <a:ext cx="4381500" cy="304800"/>
          </a:xfrm>
          <a:prstGeom prst="rect">
            <a:avLst/>
          </a:prstGeom>
          <a:solidFill>
            <a:srgbClr val="B60717"/>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Why This Matters</a:t>
            </a:r>
            <a:endParaRPr sz="375"/>
          </a:p>
        </p:txBody>
      </p:sp>
      <p:sp>
        <p:nvSpPr>
          <p:cNvPr id="92" name="Google Shape;92;p1"/>
          <p:cNvSpPr txBox="1"/>
          <p:nvPr/>
        </p:nvSpPr>
        <p:spPr>
          <a:xfrm>
            <a:off x="1024181" y="2854739"/>
            <a:ext cx="4381500" cy="1742777"/>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a:ea typeface="Arial"/>
                <a:cs typeface="Arial"/>
                <a:sym typeface="Arial"/>
              </a:rPr>
              <a:t>The rhetoric of diversity, equity, and inclusion must accompany concrete changes to demonstrate a meaningful institutional commitment. </a:t>
            </a:r>
            <a:r>
              <a:rPr lang="en-US" sz="1600">
                <a:solidFill>
                  <a:schemeClr val="dk1"/>
                </a:solidFill>
              </a:rPr>
              <a:t>Committing to action is</a:t>
            </a:r>
            <a:r>
              <a:rPr lang="en-US" sz="1600">
                <a:solidFill>
                  <a:schemeClr val="dk1"/>
                </a:solidFill>
                <a:latin typeface="Arial"/>
                <a:ea typeface="Arial"/>
                <a:cs typeface="Arial"/>
                <a:sym typeface="Arial"/>
              </a:rPr>
              <a:t> especially important when the compositional diversity of an institution’s faculty fails to reflect the racial and ethnic diversity of the students it serves.</a:t>
            </a:r>
            <a:endParaRPr lang="en-US" sz="1100">
              <a:solidFill>
                <a:srgbClr val="000000"/>
              </a:solidFill>
              <a:latin typeface="Arial"/>
              <a:ea typeface="Arial"/>
              <a:cs typeface="Arial"/>
              <a:sym typeface="Arial"/>
            </a:endParaRPr>
          </a:p>
        </p:txBody>
      </p:sp>
      <p:sp>
        <p:nvSpPr>
          <p:cNvPr id="93" name="Google Shape;93;p1"/>
          <p:cNvSpPr/>
          <p:nvPr/>
        </p:nvSpPr>
        <p:spPr>
          <a:xfrm>
            <a:off x="1024181" y="1110177"/>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Selected Goal in This Content Area</a:t>
            </a:r>
            <a:endParaRPr sz="375"/>
          </a:p>
        </p:txBody>
      </p:sp>
      <p:sp>
        <p:nvSpPr>
          <p:cNvPr id="94" name="Google Shape;94;p1"/>
          <p:cNvSpPr txBox="1"/>
          <p:nvPr/>
        </p:nvSpPr>
        <p:spPr>
          <a:xfrm>
            <a:off x="1024181" y="1481094"/>
            <a:ext cx="4381500" cy="757892"/>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rPr>
              <a:t>The institution should d</a:t>
            </a:r>
            <a:r>
              <a:rPr lang="en-US" sz="1600">
                <a:solidFill>
                  <a:schemeClr val="dk1"/>
                </a:solidFill>
                <a:latin typeface="Arial"/>
                <a:ea typeface="Arial"/>
                <a:cs typeface="Arial"/>
                <a:sym typeface="Arial"/>
              </a:rPr>
              <a:t>emonstrate proactive efforts to decrease the likelihood of incidents of racism and racial violence on campus.</a:t>
            </a:r>
            <a:endParaRPr sz="1042">
              <a:solidFill>
                <a:srgbClr val="000000"/>
              </a:solidFill>
              <a:latin typeface="Arial"/>
              <a:ea typeface="Arial"/>
              <a:cs typeface="Arial"/>
              <a:sym typeface="Arial"/>
            </a:endParaRPr>
          </a:p>
        </p:txBody>
      </p:sp>
      <p:pic>
        <p:nvPicPr>
          <p:cNvPr id="23" name="Picture 2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0" y="-7494"/>
            <a:ext cx="1024181" cy="805820"/>
          </a:xfrm>
          <a:prstGeom prst="rect">
            <a:avLst/>
          </a:prstGeom>
        </p:spPr>
      </p:pic>
      <p:sp>
        <p:nvSpPr>
          <p:cNvPr id="24" name="TextBox 23">
            <a:extLst>
              <a:ext uri="{FF2B5EF4-FFF2-40B4-BE49-F238E27FC236}">
                <a16:creationId xmlns:a16="http://schemas.microsoft.com/office/drawing/2014/main" id="{A873B7DD-A7B2-46D7-8D97-6D3701BF6261}"/>
              </a:ext>
            </a:extLst>
          </p:cNvPr>
          <p:cNvSpPr txBox="1"/>
          <p:nvPr/>
        </p:nvSpPr>
        <p:spPr>
          <a:xfrm>
            <a:off x="5767754" y="1198320"/>
            <a:ext cx="6253424" cy="1323439"/>
          </a:xfrm>
          <a:prstGeom prst="rect">
            <a:avLst/>
          </a:prstGeom>
          <a:solidFill>
            <a:schemeClr val="accent3">
              <a:lumMod val="60000"/>
              <a:lumOff val="40000"/>
            </a:schemeClr>
          </a:solidFill>
        </p:spPr>
        <p:txBody>
          <a:bodyPr wrap="square" rtlCol="0">
            <a:spAutoFit/>
          </a:bodyPr>
          <a:lstStyle/>
          <a:p>
            <a:r>
              <a:rPr lang="en-US" sz="2000"/>
              <a:t>Students evaluate their administrators’ commitments to racial diversity and inclusion at BC. Students also assess institutional leaders’ responses to racial problems on campus.</a:t>
            </a:r>
            <a:endParaRPr lang="en-US" sz="2000">
              <a:solidFill>
                <a:schemeClr val="bg1"/>
              </a:solidFill>
              <a:latin typeface="Corbel" panose="020B0503020204020204" pitchFamily="34" charset="0"/>
            </a:endParaRPr>
          </a:p>
        </p:txBody>
      </p:sp>
      <p:pic>
        <p:nvPicPr>
          <p:cNvPr id="12" name="Picture 11">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
        <p:nvSpPr>
          <p:cNvPr id="13" name="TextBox 12">
            <a:extLst>
              <a:ext uri="{FF2B5EF4-FFF2-40B4-BE49-F238E27FC236}">
                <a16:creationId xmlns:a16="http://schemas.microsoft.com/office/drawing/2014/main" id="{A873B7DD-A7B2-46D7-8D97-6D3701BF6261}"/>
              </a:ext>
            </a:extLst>
          </p:cNvPr>
          <p:cNvSpPr txBox="1"/>
          <p:nvPr/>
        </p:nvSpPr>
        <p:spPr>
          <a:xfrm>
            <a:off x="5767754" y="2860823"/>
            <a:ext cx="5837464" cy="400110"/>
          </a:xfrm>
          <a:prstGeom prst="rect">
            <a:avLst/>
          </a:prstGeom>
          <a:solidFill>
            <a:schemeClr val="accent2"/>
          </a:solidFill>
        </p:spPr>
        <p:txBody>
          <a:bodyPr wrap="square" rtlCol="0">
            <a:spAutoFit/>
          </a:bodyPr>
          <a:lstStyle/>
          <a:p>
            <a:r>
              <a:rPr lang="en-US" sz="2000"/>
              <a:t>Rating of campus racial diversity</a:t>
            </a:r>
            <a:endParaRPr lang="en-US" sz="2000">
              <a:solidFill>
                <a:schemeClr val="bg1"/>
              </a:solidFill>
              <a:latin typeface="Corbel" panose="020B0503020204020204" pitchFamily="34" charset="0"/>
            </a:endParaRPr>
          </a:p>
        </p:txBody>
      </p:sp>
      <p:sp>
        <p:nvSpPr>
          <p:cNvPr id="14" name="TextBox 13">
            <a:extLst>
              <a:ext uri="{FF2B5EF4-FFF2-40B4-BE49-F238E27FC236}">
                <a16:creationId xmlns:a16="http://schemas.microsoft.com/office/drawing/2014/main" id="{0498D396-45C4-4BC8-B25F-0C5AB301C916}"/>
              </a:ext>
            </a:extLst>
          </p:cNvPr>
          <p:cNvSpPr txBox="1"/>
          <p:nvPr/>
        </p:nvSpPr>
        <p:spPr>
          <a:xfrm>
            <a:off x="5767754" y="3348414"/>
            <a:ext cx="5837464" cy="707886"/>
          </a:xfrm>
          <a:prstGeom prst="rect">
            <a:avLst/>
          </a:prstGeom>
          <a:solidFill>
            <a:schemeClr val="accent2"/>
          </a:solidFill>
        </p:spPr>
        <p:txBody>
          <a:bodyPr wrap="square" rtlCol="0">
            <a:spAutoFit/>
          </a:bodyPr>
          <a:lstStyle/>
          <a:p>
            <a:r>
              <a:rPr lang="en-US" sz="2000"/>
              <a:t>Rating of how campus administration deals with racism or racist incidents</a:t>
            </a:r>
            <a:endParaRPr lang="en-US" sz="2000">
              <a:solidFill>
                <a:schemeClr val="bg1"/>
              </a:solidFill>
              <a:latin typeface="Corbel" panose="020B0503020204020204" pitchFamily="34" charset="0"/>
            </a:endParaRPr>
          </a:p>
        </p:txBody>
      </p:sp>
      <p:sp>
        <p:nvSpPr>
          <p:cNvPr id="15" name="TextBox 14">
            <a:extLst>
              <a:ext uri="{FF2B5EF4-FFF2-40B4-BE49-F238E27FC236}">
                <a16:creationId xmlns:a16="http://schemas.microsoft.com/office/drawing/2014/main" id="{2BE5EF74-69E2-4FD7-9358-72FFD79531E9}"/>
              </a:ext>
            </a:extLst>
          </p:cNvPr>
          <p:cNvSpPr txBox="1"/>
          <p:nvPr/>
        </p:nvSpPr>
        <p:spPr>
          <a:xfrm>
            <a:off x="5767754" y="4200622"/>
            <a:ext cx="5837464" cy="707886"/>
          </a:xfrm>
          <a:prstGeom prst="rect">
            <a:avLst/>
          </a:prstGeom>
          <a:solidFill>
            <a:schemeClr val="accent2"/>
          </a:solidFill>
        </p:spPr>
        <p:txBody>
          <a:bodyPr wrap="square" rtlCol="0">
            <a:spAutoFit/>
          </a:bodyPr>
          <a:lstStyle/>
          <a:p>
            <a:r>
              <a:rPr lang="en-US" sz="2000"/>
              <a:t>Rating of administration's commitment to campus racial equity and diversity</a:t>
            </a:r>
            <a:endParaRPr lang="en-US" sz="2000">
              <a:solidFill>
                <a:schemeClr val="bg1"/>
              </a:solidFill>
              <a:latin typeface="Corbel" panose="020B0503020204020204" pitchFamily="34" charset="0"/>
            </a:endParaRPr>
          </a:p>
        </p:txBody>
      </p:sp>
    </p:spTree>
    <p:extLst>
      <p:ext uri="{BB962C8B-B14F-4D97-AF65-F5344CB8AC3E}">
        <p14:creationId xmlns:p14="http://schemas.microsoft.com/office/powerpoint/2010/main" val="3840437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Google Shape;85;p1"/>
          <p:cNvSpPr/>
          <p:nvPr/>
        </p:nvSpPr>
        <p:spPr>
          <a:xfrm>
            <a:off x="0" y="-40881"/>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5: Appraisals of Institutional Support</a:t>
            </a:r>
            <a:endParaRPr lang="en-US" sz="3200"/>
          </a:p>
        </p:txBody>
      </p:sp>
      <p:sp>
        <p:nvSpPr>
          <p:cNvPr id="3" name="TextBox 2"/>
          <p:cNvSpPr txBox="1"/>
          <p:nvPr/>
        </p:nvSpPr>
        <p:spPr>
          <a:xfrm>
            <a:off x="4588043" y="1340916"/>
            <a:ext cx="3256546" cy="2893100"/>
          </a:xfrm>
          <a:prstGeom prst="rect">
            <a:avLst/>
          </a:prstGeom>
          <a:noFill/>
        </p:spPr>
        <p:txBody>
          <a:bodyPr wrap="square" rtlCol="0">
            <a:spAutoFit/>
          </a:bodyPr>
          <a:lstStyle/>
          <a:p>
            <a:pPr algn="ctr"/>
            <a:r>
              <a:rPr lang="en-US" sz="3200"/>
              <a:t>Institutional Commitment to Equity and Diversity</a:t>
            </a:r>
          </a:p>
          <a:p>
            <a:pPr algn="ctr"/>
            <a:r>
              <a:rPr lang="en-US"/>
              <a:t>% of students who believe the BC is mostly or strongly committed to the following</a:t>
            </a:r>
          </a:p>
        </p:txBody>
      </p:sp>
      <p:graphicFrame>
        <p:nvGraphicFramePr>
          <p:cNvPr id="4" name="Chart 3"/>
          <p:cNvGraphicFramePr/>
          <p:nvPr>
            <p:extLst>
              <p:ext uri="{D42A27DB-BD31-4B8C-83A1-F6EECF244321}">
                <p14:modId xmlns:p14="http://schemas.microsoft.com/office/powerpoint/2010/main" val="2340960231"/>
              </p:ext>
            </p:extLst>
          </p:nvPr>
        </p:nvGraphicFramePr>
        <p:xfrm>
          <a:off x="0" y="791338"/>
          <a:ext cx="4588043" cy="6066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470842802"/>
              </p:ext>
            </p:extLst>
          </p:nvPr>
        </p:nvGraphicFramePr>
        <p:xfrm>
          <a:off x="7844589" y="791338"/>
          <a:ext cx="4347411" cy="60666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526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0825D-4665-469F-970B-15D3DBC21AB8}"/>
              </a:ext>
            </a:extLst>
          </p:cNvPr>
          <p:cNvSpPr txBox="1"/>
          <p:nvPr/>
        </p:nvSpPr>
        <p:spPr>
          <a:xfrm>
            <a:off x="0" y="6250329"/>
            <a:ext cx="12192000" cy="523220"/>
          </a:xfrm>
          <a:prstGeom prst="rect">
            <a:avLst/>
          </a:prstGeom>
          <a:solidFill>
            <a:srgbClr val="B60717"/>
          </a:solidFill>
        </p:spPr>
        <p:txBody>
          <a:bodyPr wrap="square" rtlCol="0">
            <a:spAutoFit/>
          </a:bodyPr>
          <a:lstStyle/>
          <a:p>
            <a:r>
              <a:rPr lang="en-US" sz="2800">
                <a:solidFill>
                  <a:schemeClr val="bg1"/>
                </a:solidFill>
              </a:rPr>
              <a:t>Bakersfield College                                              </a:t>
            </a:r>
            <a:r>
              <a:rPr lang="en-US" sz="2400" i="1">
                <a:solidFill>
                  <a:schemeClr val="bg1"/>
                </a:solidFill>
              </a:rPr>
              <a:t>Office of Institutional Effectiveness</a:t>
            </a:r>
          </a:p>
        </p:txBody>
      </p:sp>
      <p:pic>
        <p:nvPicPr>
          <p:cNvPr id="4" name="Picture 3">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0398034" y="4919143"/>
            <a:ext cx="1691911" cy="1331186"/>
          </a:xfrm>
          <a:prstGeom prst="rect">
            <a:avLst/>
          </a:prstGeom>
        </p:spPr>
      </p:pic>
      <p:sp>
        <p:nvSpPr>
          <p:cNvPr id="5" name="TextBox 4">
            <a:extLst>
              <a:ext uri="{FF2B5EF4-FFF2-40B4-BE49-F238E27FC236}">
                <a16:creationId xmlns:a16="http://schemas.microsoft.com/office/drawing/2014/main" id="{A873B7DD-A7B2-46D7-8D97-6D3701BF6261}"/>
              </a:ext>
            </a:extLst>
          </p:cNvPr>
          <p:cNvSpPr txBox="1"/>
          <p:nvPr/>
        </p:nvSpPr>
        <p:spPr>
          <a:xfrm>
            <a:off x="307609" y="329442"/>
            <a:ext cx="2256297" cy="5078313"/>
          </a:xfrm>
          <a:prstGeom prst="rect">
            <a:avLst/>
          </a:prstGeom>
          <a:solidFill>
            <a:srgbClr val="B60717"/>
          </a:solidFill>
        </p:spPr>
        <p:txBody>
          <a:bodyPr wrap="square" rtlCol="0">
            <a:spAutoFit/>
          </a:bodyPr>
          <a:lstStyle/>
          <a:p>
            <a:endParaRPr lang="en-US"/>
          </a:p>
          <a:p>
            <a:r>
              <a:rPr lang="en-US" sz="2400">
                <a:solidFill>
                  <a:schemeClr val="bg1"/>
                </a:solidFill>
              </a:rPr>
              <a:t>NACCC was administered to BC students (N=22,792) in Spring 2021</a:t>
            </a:r>
          </a:p>
          <a:p>
            <a:endParaRPr lang="en-US" sz="2400">
              <a:solidFill>
                <a:schemeClr val="bg1"/>
              </a:solidFill>
            </a:endParaRPr>
          </a:p>
          <a:p>
            <a:r>
              <a:rPr lang="en-US" sz="2400">
                <a:solidFill>
                  <a:schemeClr val="bg1"/>
                </a:solidFill>
              </a:rPr>
              <a:t>In total, 1,442 students participated in the survey (6.3% response rate)</a:t>
            </a:r>
          </a:p>
          <a:p>
            <a:endParaRPr lang="en-US"/>
          </a:p>
        </p:txBody>
      </p:sp>
      <p:sp>
        <p:nvSpPr>
          <p:cNvPr id="7" name="TextBox 6">
            <a:extLst>
              <a:ext uri="{FF2B5EF4-FFF2-40B4-BE49-F238E27FC236}">
                <a16:creationId xmlns:a16="http://schemas.microsoft.com/office/drawing/2014/main" id="{555B56F2-EB66-4B7C-9B3B-3414F7A95065}"/>
              </a:ext>
            </a:extLst>
          </p:cNvPr>
          <p:cNvSpPr txBox="1"/>
          <p:nvPr/>
        </p:nvSpPr>
        <p:spPr>
          <a:xfrm>
            <a:off x="3364456" y="743649"/>
            <a:ext cx="8226176" cy="830997"/>
          </a:xfrm>
          <a:prstGeom prst="rect">
            <a:avLst/>
          </a:prstGeom>
          <a:solidFill>
            <a:schemeClr val="bg1"/>
          </a:solidFill>
        </p:spPr>
        <p:txBody>
          <a:bodyPr wrap="square" rtlCol="0">
            <a:spAutoFit/>
          </a:bodyPr>
          <a:lstStyle/>
          <a:p>
            <a:r>
              <a:rPr lang="en-US" sz="2400"/>
              <a:t>(1) Share perspectives from our students on ways they experience the campus racial climate.</a:t>
            </a:r>
            <a:endParaRPr lang="en-US"/>
          </a:p>
        </p:txBody>
      </p:sp>
      <p:sp>
        <p:nvSpPr>
          <p:cNvPr id="8" name="TextBox 7">
            <a:extLst>
              <a:ext uri="{FF2B5EF4-FFF2-40B4-BE49-F238E27FC236}">
                <a16:creationId xmlns:a16="http://schemas.microsoft.com/office/drawing/2014/main" id="{F6FCFACD-02A4-41AA-95C4-0DBF33111E74}"/>
              </a:ext>
            </a:extLst>
          </p:cNvPr>
          <p:cNvSpPr txBox="1"/>
          <p:nvPr/>
        </p:nvSpPr>
        <p:spPr>
          <a:xfrm>
            <a:off x="3364456" y="1997670"/>
            <a:ext cx="8226176" cy="830997"/>
          </a:xfrm>
          <a:prstGeom prst="rect">
            <a:avLst/>
          </a:prstGeom>
          <a:solidFill>
            <a:schemeClr val="bg1"/>
          </a:solidFill>
        </p:spPr>
        <p:txBody>
          <a:bodyPr wrap="square" rtlCol="0">
            <a:spAutoFit/>
          </a:bodyPr>
          <a:lstStyle/>
          <a:p>
            <a:r>
              <a:rPr lang="en-US" sz="2400"/>
              <a:t>(2) Provide better information and more data-driven guidance for improving the climate for all students</a:t>
            </a:r>
          </a:p>
        </p:txBody>
      </p:sp>
      <p:sp>
        <p:nvSpPr>
          <p:cNvPr id="9" name="TextBox 8">
            <a:extLst>
              <a:ext uri="{FF2B5EF4-FFF2-40B4-BE49-F238E27FC236}">
                <a16:creationId xmlns:a16="http://schemas.microsoft.com/office/drawing/2014/main" id="{03A5D8A1-7F6E-4FE3-A443-E2A67694EE45}"/>
              </a:ext>
            </a:extLst>
          </p:cNvPr>
          <p:cNvSpPr txBox="1"/>
          <p:nvPr/>
        </p:nvSpPr>
        <p:spPr>
          <a:xfrm>
            <a:off x="3364456" y="3081490"/>
            <a:ext cx="8004466" cy="830997"/>
          </a:xfrm>
          <a:prstGeom prst="rect">
            <a:avLst/>
          </a:prstGeom>
          <a:solidFill>
            <a:schemeClr val="bg1"/>
          </a:solidFill>
          <a:ln>
            <a:solidFill>
              <a:schemeClr val="bg1"/>
            </a:solidFill>
          </a:ln>
        </p:spPr>
        <p:txBody>
          <a:bodyPr wrap="square" rtlCol="0">
            <a:spAutoFit/>
          </a:bodyPr>
          <a:lstStyle/>
          <a:p>
            <a:r>
              <a:rPr lang="en-US" sz="2400"/>
              <a:t>(3) Better understand and more strategically address racial climate issues on campus</a:t>
            </a:r>
          </a:p>
        </p:txBody>
      </p:sp>
      <p:sp>
        <p:nvSpPr>
          <p:cNvPr id="10" name="TextBox 9">
            <a:extLst>
              <a:ext uri="{FF2B5EF4-FFF2-40B4-BE49-F238E27FC236}">
                <a16:creationId xmlns:a16="http://schemas.microsoft.com/office/drawing/2014/main" id="{8144313F-AD80-49CB-B9D5-4C4C33334005}"/>
              </a:ext>
            </a:extLst>
          </p:cNvPr>
          <p:cNvSpPr txBox="1"/>
          <p:nvPr/>
        </p:nvSpPr>
        <p:spPr>
          <a:xfrm>
            <a:off x="3475311" y="4088146"/>
            <a:ext cx="8004466" cy="830997"/>
          </a:xfrm>
          <a:prstGeom prst="rect">
            <a:avLst/>
          </a:prstGeom>
          <a:solidFill>
            <a:schemeClr val="bg1"/>
          </a:solidFill>
          <a:ln>
            <a:solidFill>
              <a:schemeClr val="bg1"/>
            </a:solidFill>
          </a:ln>
        </p:spPr>
        <p:txBody>
          <a:bodyPr wrap="square" rtlCol="0">
            <a:spAutoFit/>
          </a:bodyPr>
          <a:lstStyle/>
          <a:p>
            <a:r>
              <a:rPr lang="en-US" sz="2400"/>
              <a:t>(4) Suggests action items to improve racial climate on our campus</a:t>
            </a:r>
          </a:p>
        </p:txBody>
      </p:sp>
    </p:spTree>
    <p:extLst>
      <p:ext uri="{BB962C8B-B14F-4D97-AF65-F5344CB8AC3E}">
        <p14:creationId xmlns:p14="http://schemas.microsoft.com/office/powerpoint/2010/main" val="1058686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5: Appraisals of Institutional Support</a:t>
            </a:r>
            <a:endParaRPr lang="en-US" sz="3200"/>
          </a:p>
        </p:txBody>
      </p:sp>
      <p:sp>
        <p:nvSpPr>
          <p:cNvPr id="3" name="TextBox 2"/>
          <p:cNvSpPr txBox="1"/>
          <p:nvPr/>
        </p:nvSpPr>
        <p:spPr>
          <a:xfrm>
            <a:off x="796833" y="1123406"/>
            <a:ext cx="6505303" cy="984885"/>
          </a:xfrm>
          <a:prstGeom prst="rect">
            <a:avLst/>
          </a:prstGeom>
          <a:noFill/>
        </p:spPr>
        <p:txBody>
          <a:bodyPr wrap="square" rtlCol="0">
            <a:spAutoFit/>
          </a:bodyPr>
          <a:lstStyle/>
          <a:p>
            <a:endParaRPr lang="en-US"/>
          </a:p>
          <a:p>
            <a:r>
              <a:rPr lang="en-US" sz="4000"/>
              <a:t>How can BC do better?</a:t>
            </a:r>
          </a:p>
        </p:txBody>
      </p:sp>
      <p:sp>
        <p:nvSpPr>
          <p:cNvPr id="4" name="TextBox 3"/>
          <p:cNvSpPr txBox="1"/>
          <p:nvPr/>
        </p:nvSpPr>
        <p:spPr>
          <a:xfrm>
            <a:off x="1898469" y="2285274"/>
            <a:ext cx="7795788" cy="3108543"/>
          </a:xfrm>
          <a:prstGeom prst="rect">
            <a:avLst/>
          </a:prstGeom>
          <a:noFill/>
        </p:spPr>
        <p:txBody>
          <a:bodyPr wrap="none" rtlCol="0">
            <a:spAutoFit/>
          </a:bodyPr>
          <a:lstStyle/>
          <a:p>
            <a:pPr marL="457200" indent="-457200">
              <a:buFont typeface="Arial" panose="020B0604020202020204" pitchFamily="34" charset="0"/>
              <a:buChar char="•"/>
            </a:pPr>
            <a:r>
              <a:rPr lang="en-US" sz="2800"/>
              <a:t>Create clear campus-wide messaging</a:t>
            </a:r>
          </a:p>
          <a:p>
            <a:endParaRPr lang="en-US" sz="2800"/>
          </a:p>
          <a:p>
            <a:pPr marL="457200" indent="-457200">
              <a:buFont typeface="Arial" panose="020B0604020202020204" pitchFamily="34" charset="0"/>
              <a:buChar char="•"/>
            </a:pPr>
            <a:r>
              <a:rPr lang="en-US" sz="2800"/>
              <a:t>Map campus assets and resources</a:t>
            </a:r>
          </a:p>
          <a:p>
            <a:endParaRPr lang="en-US" sz="2800"/>
          </a:p>
          <a:p>
            <a:pPr marL="457200" indent="-457200">
              <a:buFont typeface="Arial" panose="020B0604020202020204" pitchFamily="34" charset="0"/>
              <a:buChar char="•"/>
            </a:pPr>
            <a:r>
              <a:rPr lang="en-US" sz="2800"/>
              <a:t>Provide bias training for search committees</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Practice race-conscious leadership</a:t>
            </a:r>
          </a:p>
        </p:txBody>
      </p:sp>
      <p:pic>
        <p:nvPicPr>
          <p:cNvPr id="5" name="Picture 4">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3339566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86" name="Google Shape;86;p1"/>
          <p:cNvSpPr txBox="1"/>
          <p:nvPr/>
        </p:nvSpPr>
        <p:spPr>
          <a:xfrm>
            <a:off x="2090058" y="23251"/>
            <a:ext cx="8216536"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6: Impact of External Environments</a:t>
            </a:r>
            <a:endParaRPr sz="3200"/>
          </a:p>
        </p:txBody>
      </p:sp>
      <p:sp>
        <p:nvSpPr>
          <p:cNvPr id="89" name="Google Shape;89;p1"/>
          <p:cNvSpPr/>
          <p:nvPr/>
        </p:nvSpPr>
        <p:spPr>
          <a:xfrm>
            <a:off x="1024181" y="5084733"/>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chemeClr val="bg1"/>
                </a:solidFill>
                <a:sym typeface="Arial"/>
              </a:rPr>
              <a:t>Reflective Questions</a:t>
            </a:r>
            <a:endParaRPr sz="375">
              <a:solidFill>
                <a:schemeClr val="bg1"/>
              </a:solidFill>
            </a:endParaRPr>
          </a:p>
        </p:txBody>
      </p:sp>
      <p:sp>
        <p:nvSpPr>
          <p:cNvPr id="90" name="Google Shape;90;p1"/>
          <p:cNvSpPr txBox="1"/>
          <p:nvPr/>
        </p:nvSpPr>
        <p:spPr>
          <a:xfrm>
            <a:off x="1010107" y="5428184"/>
            <a:ext cx="4381500" cy="1147742"/>
          </a:xfrm>
          <a:prstGeom prst="rect">
            <a:avLst/>
          </a:prstGeom>
          <a:solidFill>
            <a:schemeClr val="bg1">
              <a:lumMod val="75000"/>
            </a:schemeClr>
          </a:solidFill>
          <a:ln>
            <a:noFill/>
          </a:ln>
        </p:spPr>
        <p:txBody>
          <a:bodyPr spcFirstLastPara="1" wrap="square" lIns="19047" tIns="9521" rIns="19047" bIns="9521" anchor="t" anchorCtr="0">
            <a:spAutoFit/>
          </a:bodyPr>
          <a:lstStyle/>
          <a:p>
            <a:pPr>
              <a:spcBef>
                <a:spcPts val="375"/>
              </a:spcBef>
              <a:spcAft>
                <a:spcPts val="375"/>
              </a:spcAft>
              <a:buClr>
                <a:schemeClr val="dk1"/>
              </a:buClr>
              <a:buSzPts val="7200"/>
            </a:pPr>
            <a:r>
              <a:rPr lang="en-US" sz="1500">
                <a:solidFill>
                  <a:schemeClr val="dk1"/>
                </a:solidFill>
                <a:latin typeface="Arial" panose="020B0604020202020204" pitchFamily="34" charset="0"/>
                <a:ea typeface="Arial"/>
                <a:cs typeface="Arial" panose="020B0604020202020204" pitchFamily="34" charset="0"/>
                <a:sym typeface="Arial"/>
              </a:rPr>
              <a:t>Are the findings consistent with your experiences or observations at BC? Why or why not?</a:t>
            </a:r>
          </a:p>
          <a:p>
            <a:pPr>
              <a:spcBef>
                <a:spcPts val="375"/>
              </a:spcBef>
              <a:spcAft>
                <a:spcPts val="375"/>
              </a:spcAft>
              <a:buClr>
                <a:schemeClr val="dk1"/>
              </a:buClr>
              <a:buSzPts val="7200"/>
            </a:pPr>
            <a:r>
              <a:rPr lang="en-US" sz="1500">
                <a:solidFill>
                  <a:schemeClr val="dk1"/>
                </a:solidFill>
                <a:latin typeface="Arial" panose="020B0604020202020204" pitchFamily="34" charset="0"/>
                <a:ea typeface="Arial"/>
                <a:cs typeface="Arial" panose="020B0604020202020204" pitchFamily="34" charset="0"/>
                <a:sym typeface="Arial"/>
              </a:rPr>
              <a:t>How can BC make the are</a:t>
            </a:r>
            <a:r>
              <a:rPr lang="en-US" sz="1500">
                <a:solidFill>
                  <a:schemeClr val="dk1"/>
                </a:solidFill>
                <a:latin typeface="Arial" panose="020B0604020202020204" pitchFamily="34" charset="0"/>
                <a:cs typeface="Arial" panose="020B0604020202020204" pitchFamily="34" charset="0"/>
              </a:rPr>
              <a:t>as that surround campus </a:t>
            </a:r>
            <a:r>
              <a:rPr lang="en-US" sz="1500">
                <a:solidFill>
                  <a:schemeClr val="dk1"/>
                </a:solidFill>
                <a:latin typeface="Arial" panose="020B0604020202020204" pitchFamily="34" charset="0"/>
                <a:ea typeface="Arial"/>
                <a:cs typeface="Arial" panose="020B0604020202020204" pitchFamily="34" charset="0"/>
                <a:sym typeface="Arial"/>
              </a:rPr>
              <a:t>safer?</a:t>
            </a:r>
            <a:endParaRPr lang="en-US" sz="1500">
              <a:latin typeface="Arial" panose="020B0604020202020204" pitchFamily="34" charset="0"/>
              <a:cs typeface="Arial" panose="020B0604020202020204" pitchFamily="34" charset="0"/>
            </a:endParaRPr>
          </a:p>
        </p:txBody>
      </p:sp>
      <p:sp>
        <p:nvSpPr>
          <p:cNvPr id="91" name="Google Shape;91;p1"/>
          <p:cNvSpPr/>
          <p:nvPr/>
        </p:nvSpPr>
        <p:spPr>
          <a:xfrm>
            <a:off x="1024181" y="3396107"/>
            <a:ext cx="4381500" cy="304800"/>
          </a:xfrm>
          <a:prstGeom prst="rect">
            <a:avLst/>
          </a:prstGeom>
          <a:solidFill>
            <a:srgbClr val="B60717"/>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Why This Matters</a:t>
            </a:r>
            <a:endParaRPr sz="375"/>
          </a:p>
        </p:txBody>
      </p:sp>
      <p:sp>
        <p:nvSpPr>
          <p:cNvPr id="92" name="Google Shape;92;p1"/>
          <p:cNvSpPr txBox="1"/>
          <p:nvPr/>
        </p:nvSpPr>
        <p:spPr>
          <a:xfrm>
            <a:off x="1010107" y="3706033"/>
            <a:ext cx="4381500" cy="1250334"/>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a:ea typeface="Arial"/>
                <a:cs typeface="Arial"/>
                <a:sym typeface="Arial"/>
              </a:rPr>
              <a:t>As students are entrusted to institutions by parents and families, colleges and universities have a responsibility to actively engage local law enforcement in developing anti-racist professional practices.</a:t>
            </a:r>
            <a:endParaRPr lang="en-US" sz="1100">
              <a:solidFill>
                <a:srgbClr val="000000"/>
              </a:solidFill>
              <a:latin typeface="Arial"/>
              <a:ea typeface="Arial"/>
              <a:cs typeface="Arial"/>
              <a:sym typeface="Arial"/>
            </a:endParaRPr>
          </a:p>
        </p:txBody>
      </p:sp>
      <p:sp>
        <p:nvSpPr>
          <p:cNvPr id="93" name="Google Shape;93;p1"/>
          <p:cNvSpPr/>
          <p:nvPr/>
        </p:nvSpPr>
        <p:spPr>
          <a:xfrm>
            <a:off x="1024181" y="1051805"/>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Selected Goal in This Content Area</a:t>
            </a:r>
            <a:endParaRPr sz="375"/>
          </a:p>
        </p:txBody>
      </p:sp>
      <p:sp>
        <p:nvSpPr>
          <p:cNvPr id="94" name="Google Shape;94;p1"/>
          <p:cNvSpPr txBox="1"/>
          <p:nvPr/>
        </p:nvSpPr>
        <p:spPr>
          <a:xfrm>
            <a:off x="1010107" y="1384828"/>
            <a:ext cx="4395574" cy="1988998"/>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a:ea typeface="Arial"/>
                <a:cs typeface="Arial"/>
                <a:sym typeface="Arial"/>
              </a:rPr>
              <a:t>Be proactive and aware that students come from and are continually exposed to environments with differing levels of racial stress and violence apart from the campus community. </a:t>
            </a:r>
            <a:r>
              <a:rPr lang="en-US" sz="1600">
                <a:solidFill>
                  <a:schemeClr val="dk1"/>
                </a:solidFill>
              </a:rPr>
              <a:t>Students</a:t>
            </a:r>
            <a:r>
              <a:rPr lang="en-US" sz="1600">
                <a:solidFill>
                  <a:schemeClr val="dk1"/>
                </a:solidFill>
                <a:latin typeface="Arial"/>
                <a:ea typeface="Arial"/>
                <a:cs typeface="Arial"/>
                <a:sym typeface="Arial"/>
              </a:rPr>
              <a:t> may, for example, experience an entirely separate racial reality on campus than in their hometown or in the city/town surrounding campus. </a:t>
            </a:r>
            <a:endParaRPr lang="en-US" sz="1100">
              <a:solidFill>
                <a:srgbClr val="000000"/>
              </a:solidFill>
              <a:latin typeface="Arial"/>
              <a:ea typeface="Arial"/>
              <a:cs typeface="Arial"/>
              <a:sym typeface="Arial"/>
            </a:endParaRPr>
          </a:p>
        </p:txBody>
      </p:sp>
      <p:pic>
        <p:nvPicPr>
          <p:cNvPr id="23" name="Picture 2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0" y="-7494"/>
            <a:ext cx="1024181" cy="805820"/>
          </a:xfrm>
          <a:prstGeom prst="rect">
            <a:avLst/>
          </a:prstGeom>
        </p:spPr>
      </p:pic>
      <p:sp>
        <p:nvSpPr>
          <p:cNvPr id="24" name="TextBox 23">
            <a:extLst>
              <a:ext uri="{FF2B5EF4-FFF2-40B4-BE49-F238E27FC236}">
                <a16:creationId xmlns:a16="http://schemas.microsoft.com/office/drawing/2014/main" id="{A873B7DD-A7B2-46D7-8D97-6D3701BF6261}"/>
              </a:ext>
            </a:extLst>
          </p:cNvPr>
          <p:cNvSpPr txBox="1"/>
          <p:nvPr/>
        </p:nvSpPr>
        <p:spPr>
          <a:xfrm>
            <a:off x="6038724" y="1204205"/>
            <a:ext cx="5831392" cy="1631216"/>
          </a:xfrm>
          <a:prstGeom prst="rect">
            <a:avLst/>
          </a:prstGeom>
          <a:solidFill>
            <a:schemeClr val="accent3">
              <a:lumMod val="40000"/>
              <a:lumOff val="60000"/>
            </a:schemeClr>
          </a:solidFill>
        </p:spPr>
        <p:txBody>
          <a:bodyPr wrap="square" rtlCol="0">
            <a:spAutoFit/>
          </a:bodyPr>
          <a:lstStyle/>
          <a:p>
            <a:r>
              <a:rPr lang="en-US" sz="2000"/>
              <a:t>Students reflect on their sense of security and on their encounters with racism in their hometowns, in the cities/towns surrounding their campuses, and in online and social media environments</a:t>
            </a:r>
            <a:endParaRPr lang="en-US" sz="2000">
              <a:solidFill>
                <a:schemeClr val="bg1"/>
              </a:solidFill>
              <a:latin typeface="Corbel" panose="020B0503020204020204" pitchFamily="34" charset="0"/>
            </a:endParaRPr>
          </a:p>
        </p:txBody>
      </p:sp>
      <p:pic>
        <p:nvPicPr>
          <p:cNvPr id="12" name="Picture 11">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
        <p:nvSpPr>
          <p:cNvPr id="13" name="TextBox 12">
            <a:extLst>
              <a:ext uri="{FF2B5EF4-FFF2-40B4-BE49-F238E27FC236}">
                <a16:creationId xmlns:a16="http://schemas.microsoft.com/office/drawing/2014/main" id="{A873B7DD-A7B2-46D7-8D97-6D3701BF6261}"/>
              </a:ext>
            </a:extLst>
          </p:cNvPr>
          <p:cNvSpPr txBox="1"/>
          <p:nvPr/>
        </p:nvSpPr>
        <p:spPr>
          <a:xfrm>
            <a:off x="6069349" y="3194564"/>
            <a:ext cx="5732961" cy="707886"/>
          </a:xfrm>
          <a:prstGeom prst="rect">
            <a:avLst/>
          </a:prstGeom>
          <a:solidFill>
            <a:schemeClr val="accent2"/>
          </a:solidFill>
        </p:spPr>
        <p:txBody>
          <a:bodyPr wrap="square" rtlCol="0">
            <a:spAutoFit/>
          </a:bodyPr>
          <a:lstStyle/>
          <a:p>
            <a:pPr marL="342900" indent="-342900">
              <a:buFont typeface="Arial" panose="020B0604020202020204" pitchFamily="34" charset="0"/>
              <a:buChar char="•"/>
            </a:pPr>
            <a:r>
              <a:rPr lang="en-US" sz="2000"/>
              <a:t>Feelings of personal well-being in city/town surrounding campus and in hometown</a:t>
            </a:r>
            <a:endParaRPr lang="en-US" sz="2000">
              <a:solidFill>
                <a:schemeClr val="bg1"/>
              </a:solidFill>
              <a:latin typeface="Corbel" panose="020B0503020204020204" pitchFamily="34" charset="0"/>
            </a:endParaRPr>
          </a:p>
        </p:txBody>
      </p:sp>
      <p:sp>
        <p:nvSpPr>
          <p:cNvPr id="14" name="TextBox 13">
            <a:extLst>
              <a:ext uri="{FF2B5EF4-FFF2-40B4-BE49-F238E27FC236}">
                <a16:creationId xmlns:a16="http://schemas.microsoft.com/office/drawing/2014/main" id="{0658D62B-87E8-4B54-A8A8-11F39F6CDC54}"/>
              </a:ext>
            </a:extLst>
          </p:cNvPr>
          <p:cNvSpPr txBox="1"/>
          <p:nvPr/>
        </p:nvSpPr>
        <p:spPr>
          <a:xfrm>
            <a:off x="6069350" y="4090679"/>
            <a:ext cx="5732961" cy="707886"/>
          </a:xfrm>
          <a:prstGeom prst="rect">
            <a:avLst/>
          </a:prstGeom>
          <a:solidFill>
            <a:schemeClr val="accent2"/>
          </a:solidFill>
        </p:spPr>
        <p:txBody>
          <a:bodyPr wrap="square" rtlCol="0">
            <a:spAutoFit/>
          </a:bodyPr>
          <a:lstStyle/>
          <a:p>
            <a:pPr marL="342900" indent="-342900">
              <a:buFont typeface="Arial" panose="020B0604020202020204" pitchFamily="34" charset="0"/>
              <a:buChar char="•"/>
            </a:pPr>
            <a:r>
              <a:rPr lang="en-US" sz="2000"/>
              <a:t>Experiences of racism in external environments</a:t>
            </a:r>
            <a:endParaRPr lang="en-US" sz="2000">
              <a:solidFill>
                <a:schemeClr val="bg1"/>
              </a:solidFill>
              <a:latin typeface="Corbel" panose="020B0503020204020204" pitchFamily="34" charset="0"/>
            </a:endParaRPr>
          </a:p>
        </p:txBody>
      </p:sp>
    </p:spTree>
    <p:extLst>
      <p:ext uri="{BB962C8B-B14F-4D97-AF65-F5344CB8AC3E}">
        <p14:creationId xmlns:p14="http://schemas.microsoft.com/office/powerpoint/2010/main" val="2579237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Google Shape;85;p1"/>
          <p:cNvSpPr/>
          <p:nvPr/>
        </p:nvSpPr>
        <p:spPr>
          <a:xfrm>
            <a:off x="-1" y="-28312"/>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6: Impact of External Environments</a:t>
            </a:r>
            <a:endParaRPr lang="en-US" sz="3200"/>
          </a:p>
        </p:txBody>
      </p:sp>
      <p:sp>
        <p:nvSpPr>
          <p:cNvPr id="3" name="TextBox 2"/>
          <p:cNvSpPr txBox="1"/>
          <p:nvPr/>
        </p:nvSpPr>
        <p:spPr>
          <a:xfrm>
            <a:off x="4441969" y="1902389"/>
            <a:ext cx="2817084" cy="2677656"/>
          </a:xfrm>
          <a:prstGeom prst="rect">
            <a:avLst/>
          </a:prstGeom>
          <a:noFill/>
        </p:spPr>
        <p:txBody>
          <a:bodyPr wrap="square" rtlCol="0">
            <a:spAutoFit/>
          </a:bodyPr>
          <a:lstStyle/>
          <a:p>
            <a:pPr algn="ctr"/>
            <a:r>
              <a:rPr lang="en-US" sz="3200"/>
              <a:t>Prevalence of Off-Campus Racism</a:t>
            </a:r>
          </a:p>
          <a:p>
            <a:pPr algn="ctr"/>
            <a:r>
              <a:rPr lang="en-US"/>
              <a:t>% of students who reported they have ever experienced racism in the following spaces</a:t>
            </a:r>
          </a:p>
        </p:txBody>
      </p:sp>
      <p:graphicFrame>
        <p:nvGraphicFramePr>
          <p:cNvPr id="4" name="Chart 3"/>
          <p:cNvGraphicFramePr/>
          <p:nvPr>
            <p:extLst>
              <p:ext uri="{D42A27DB-BD31-4B8C-83A1-F6EECF244321}">
                <p14:modId xmlns:p14="http://schemas.microsoft.com/office/powerpoint/2010/main" val="342139299"/>
              </p:ext>
            </p:extLst>
          </p:nvPr>
        </p:nvGraphicFramePr>
        <p:xfrm>
          <a:off x="-10877" y="803907"/>
          <a:ext cx="4452846" cy="6054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359183902"/>
              </p:ext>
            </p:extLst>
          </p:nvPr>
        </p:nvGraphicFramePr>
        <p:xfrm>
          <a:off x="7144720" y="803907"/>
          <a:ext cx="5021524" cy="60540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2734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6: Impact of External Environments</a:t>
            </a:r>
            <a:endParaRPr lang="en-US" sz="3200"/>
          </a:p>
        </p:txBody>
      </p:sp>
      <p:sp>
        <p:nvSpPr>
          <p:cNvPr id="3" name="TextBox 2"/>
          <p:cNvSpPr txBox="1"/>
          <p:nvPr/>
        </p:nvSpPr>
        <p:spPr>
          <a:xfrm>
            <a:off x="334349" y="3353248"/>
            <a:ext cx="2837122" cy="461665"/>
          </a:xfrm>
          <a:prstGeom prst="rect">
            <a:avLst/>
          </a:prstGeom>
          <a:noFill/>
        </p:spPr>
        <p:txBody>
          <a:bodyPr wrap="none" rtlCol="0">
            <a:spAutoFit/>
          </a:bodyPr>
          <a:lstStyle/>
          <a:p>
            <a:pPr algn="ctr"/>
            <a:r>
              <a:rPr lang="en-US" sz="2400"/>
              <a:t>Off-Campus Safety</a:t>
            </a:r>
          </a:p>
        </p:txBody>
      </p:sp>
      <p:graphicFrame>
        <p:nvGraphicFramePr>
          <p:cNvPr id="6" name="Chart 5">
            <a:extLst>
              <a:ext uri="{FF2B5EF4-FFF2-40B4-BE49-F238E27FC236}">
                <a16:creationId xmlns:a16="http://schemas.microsoft.com/office/drawing/2014/main" id="{5C609945-3EF6-4CD8-A214-7DA6EFBA921B}"/>
              </a:ext>
            </a:extLst>
          </p:cNvPr>
          <p:cNvGraphicFramePr/>
          <p:nvPr>
            <p:extLst>
              <p:ext uri="{D42A27DB-BD31-4B8C-83A1-F6EECF244321}">
                <p14:modId xmlns:p14="http://schemas.microsoft.com/office/powerpoint/2010/main" val="2547605662"/>
              </p:ext>
            </p:extLst>
          </p:nvPr>
        </p:nvGraphicFramePr>
        <p:xfrm>
          <a:off x="4293031" y="811526"/>
          <a:ext cx="7898969" cy="6046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9893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6: Impact of External Environments</a:t>
            </a:r>
            <a:endParaRPr lang="en-US" sz="3200"/>
          </a:p>
        </p:txBody>
      </p:sp>
      <p:sp>
        <p:nvSpPr>
          <p:cNvPr id="3" name="TextBox 2"/>
          <p:cNvSpPr txBox="1"/>
          <p:nvPr/>
        </p:nvSpPr>
        <p:spPr>
          <a:xfrm>
            <a:off x="796833" y="1123406"/>
            <a:ext cx="6505303" cy="984885"/>
          </a:xfrm>
          <a:prstGeom prst="rect">
            <a:avLst/>
          </a:prstGeom>
          <a:noFill/>
        </p:spPr>
        <p:txBody>
          <a:bodyPr wrap="square" rtlCol="0">
            <a:spAutoFit/>
          </a:bodyPr>
          <a:lstStyle/>
          <a:p>
            <a:endParaRPr lang="en-US"/>
          </a:p>
          <a:p>
            <a:r>
              <a:rPr lang="en-US" sz="4000"/>
              <a:t>How can BC do better?</a:t>
            </a:r>
          </a:p>
        </p:txBody>
      </p:sp>
      <p:sp>
        <p:nvSpPr>
          <p:cNvPr id="4" name="TextBox 3"/>
          <p:cNvSpPr txBox="1"/>
          <p:nvPr/>
        </p:nvSpPr>
        <p:spPr>
          <a:xfrm>
            <a:off x="1898469" y="2285274"/>
            <a:ext cx="7795788" cy="3970318"/>
          </a:xfrm>
          <a:prstGeom prst="rect">
            <a:avLst/>
          </a:prstGeom>
          <a:noFill/>
        </p:spPr>
        <p:txBody>
          <a:bodyPr wrap="none" rtlCol="0">
            <a:spAutoFit/>
          </a:bodyPr>
          <a:lstStyle/>
          <a:p>
            <a:pPr marL="457200" indent="-457200">
              <a:buFont typeface="Arial" panose="020B0604020202020204" pitchFamily="34" charset="0"/>
              <a:buChar char="•"/>
            </a:pPr>
            <a:r>
              <a:rPr lang="en-US" sz="2800"/>
              <a:t>Establish campus climate committee</a:t>
            </a:r>
          </a:p>
          <a:p>
            <a:endParaRPr lang="en-US" sz="2800"/>
          </a:p>
          <a:p>
            <a:pPr marL="457200" indent="-457200">
              <a:buFont typeface="Arial" panose="020B0604020202020204" pitchFamily="34" charset="0"/>
              <a:buChar char="•"/>
            </a:pPr>
            <a:r>
              <a:rPr lang="en-US" sz="2800"/>
              <a:t>Evaluate campus environment and policies</a:t>
            </a:r>
          </a:p>
          <a:p>
            <a:endParaRPr lang="en-US" sz="2800"/>
          </a:p>
          <a:p>
            <a:pPr marL="457200" indent="-457200">
              <a:buFont typeface="Arial" panose="020B0604020202020204" pitchFamily="34" charset="0"/>
              <a:buChar char="•"/>
            </a:pPr>
            <a:r>
              <a:rPr lang="en-US" sz="2800"/>
              <a:t>Assess pre-college experiences</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Create racial incident response messaging</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Partner with the community</a:t>
            </a:r>
          </a:p>
        </p:txBody>
      </p:sp>
      <p:pic>
        <p:nvPicPr>
          <p:cNvPr id="5" name="Picture 4">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2444874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0825D-4665-469F-970B-15D3DBC21AB8}"/>
              </a:ext>
            </a:extLst>
          </p:cNvPr>
          <p:cNvSpPr txBox="1"/>
          <p:nvPr/>
        </p:nvSpPr>
        <p:spPr>
          <a:xfrm>
            <a:off x="0" y="6250329"/>
            <a:ext cx="12192000" cy="523220"/>
          </a:xfrm>
          <a:prstGeom prst="rect">
            <a:avLst/>
          </a:prstGeom>
          <a:solidFill>
            <a:srgbClr val="B60717"/>
          </a:solidFill>
        </p:spPr>
        <p:txBody>
          <a:bodyPr wrap="square" rtlCol="0">
            <a:spAutoFit/>
          </a:bodyPr>
          <a:lstStyle/>
          <a:p>
            <a:r>
              <a:rPr lang="en-US" sz="2800">
                <a:solidFill>
                  <a:schemeClr val="bg1"/>
                </a:solidFill>
              </a:rPr>
              <a:t>Bakersfield College                                              </a:t>
            </a:r>
            <a:r>
              <a:rPr lang="en-US" sz="2400" i="1">
                <a:solidFill>
                  <a:schemeClr val="bg1"/>
                </a:solidFill>
              </a:rPr>
              <a:t>Office of Institutional Effectiveness</a:t>
            </a:r>
            <a:endParaRPr lang="en-US" sz="2400">
              <a:solidFill>
                <a:schemeClr val="bg1"/>
              </a:solidFill>
            </a:endParaRPr>
          </a:p>
        </p:txBody>
      </p:sp>
      <p:pic>
        <p:nvPicPr>
          <p:cNvPr id="4" name="Picture 3">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7456195" y="2517811"/>
            <a:ext cx="3231469" cy="2710716"/>
          </a:xfrm>
          <a:prstGeom prst="rect">
            <a:avLst/>
          </a:prstGeom>
        </p:spPr>
      </p:pic>
      <p:sp>
        <p:nvSpPr>
          <p:cNvPr id="10" name="TextBox 9">
            <a:extLst>
              <a:ext uri="{FF2B5EF4-FFF2-40B4-BE49-F238E27FC236}">
                <a16:creationId xmlns:a16="http://schemas.microsoft.com/office/drawing/2014/main" id="{CC7AE974-578F-4923-AD1C-6F6F7CD8AD93}"/>
              </a:ext>
            </a:extLst>
          </p:cNvPr>
          <p:cNvSpPr txBox="1"/>
          <p:nvPr/>
        </p:nvSpPr>
        <p:spPr>
          <a:xfrm>
            <a:off x="2952974" y="3290054"/>
            <a:ext cx="6164132" cy="369332"/>
          </a:xfrm>
          <a:prstGeom prst="rect">
            <a:avLst/>
          </a:prstGeom>
          <a:noFill/>
        </p:spPr>
        <p:txBody>
          <a:bodyPr wrap="square">
            <a:spAutoFit/>
          </a:bodyPr>
          <a:lstStyle/>
          <a:p>
            <a:r>
              <a:rPr lang="en-US" sz="1800">
                <a:solidFill>
                  <a:schemeClr val="bg1"/>
                </a:solidFill>
                <a:latin typeface="Corbel" panose="020B0503020204020204" pitchFamily="34" charset="0"/>
              </a:rPr>
              <a:t>the campus environment</a:t>
            </a:r>
            <a:endParaRPr lang="en-US"/>
          </a:p>
        </p:txBody>
      </p:sp>
      <p:sp>
        <p:nvSpPr>
          <p:cNvPr id="13" name="Title 9">
            <a:extLst>
              <a:ext uri="{FF2B5EF4-FFF2-40B4-BE49-F238E27FC236}">
                <a16:creationId xmlns:a16="http://schemas.microsoft.com/office/drawing/2014/main" id="{FC36AB84-5693-472F-B45E-B0076623A025}"/>
              </a:ext>
            </a:extLst>
          </p:cNvPr>
          <p:cNvSpPr txBox="1">
            <a:spLocks/>
          </p:cNvSpPr>
          <p:nvPr/>
        </p:nvSpPr>
        <p:spPr>
          <a:xfrm>
            <a:off x="4400321" y="579037"/>
            <a:ext cx="5824839" cy="10602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rgbClr val="B5292E"/>
                </a:solidFill>
                <a:latin typeface="+mn-lt"/>
              </a:rPr>
              <a:t>Questions?</a:t>
            </a:r>
            <a:endParaRPr lang="en-US" sz="6600">
              <a:latin typeface="+mn-lt"/>
            </a:endParaRPr>
          </a:p>
        </p:txBody>
      </p:sp>
      <p:sp>
        <p:nvSpPr>
          <p:cNvPr id="14" name="Content Placeholder 2">
            <a:extLst>
              <a:ext uri="{FF2B5EF4-FFF2-40B4-BE49-F238E27FC236}">
                <a16:creationId xmlns:a16="http://schemas.microsoft.com/office/drawing/2014/main" id="{4B07FC6A-0B7E-4318-BAA7-81145A533F2A}"/>
              </a:ext>
            </a:extLst>
          </p:cNvPr>
          <p:cNvSpPr txBox="1">
            <a:spLocks/>
          </p:cNvSpPr>
          <p:nvPr/>
        </p:nvSpPr>
        <p:spPr>
          <a:xfrm>
            <a:off x="545432" y="1900316"/>
            <a:ext cx="6421897" cy="16959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buFont typeface="Arial" panose="020B0604020202020204" pitchFamily="34" charset="0"/>
              <a:buNone/>
            </a:pPr>
            <a:r>
              <a:rPr lang="en-US"/>
              <a:t>Craig Hayward, Ph.D.</a:t>
            </a:r>
          </a:p>
          <a:p>
            <a:pPr marL="0" indent="0">
              <a:lnSpc>
                <a:spcPct val="170000"/>
              </a:lnSpc>
              <a:spcBef>
                <a:spcPts val="0"/>
              </a:spcBef>
              <a:buFont typeface="Arial" panose="020B0604020202020204" pitchFamily="34" charset="0"/>
              <a:buNone/>
            </a:pPr>
            <a:r>
              <a:rPr lang="en-US" sz="2000" i="1"/>
              <a:t>Dean of Institutional Effectiveness</a:t>
            </a:r>
          </a:p>
          <a:p>
            <a:pPr marL="0" indent="0">
              <a:spcBef>
                <a:spcPts val="600"/>
              </a:spcBef>
              <a:buFont typeface="Arial" panose="020B0604020202020204" pitchFamily="34" charset="0"/>
              <a:buNone/>
            </a:pPr>
            <a:r>
              <a:rPr lang="en-US" sz="2000"/>
              <a:t>Craig.Hayward@BakersfieldCollege.edu</a:t>
            </a:r>
          </a:p>
          <a:p>
            <a:pPr marL="0" indent="0">
              <a:spcBef>
                <a:spcPts val="600"/>
              </a:spcBef>
              <a:buFont typeface="Arial" panose="020B0604020202020204" pitchFamily="34" charset="0"/>
              <a:buNone/>
            </a:pPr>
            <a:endParaRPr lang="en-US" sz="2400" i="1"/>
          </a:p>
          <a:p>
            <a:endParaRPr lang="en-US" sz="2400"/>
          </a:p>
        </p:txBody>
      </p:sp>
      <p:sp>
        <p:nvSpPr>
          <p:cNvPr id="15" name="Content Placeholder 3">
            <a:extLst>
              <a:ext uri="{FF2B5EF4-FFF2-40B4-BE49-F238E27FC236}">
                <a16:creationId xmlns:a16="http://schemas.microsoft.com/office/drawing/2014/main" id="{D14215CB-CC4D-4A96-B5F1-E0EA924FBE11}"/>
              </a:ext>
            </a:extLst>
          </p:cNvPr>
          <p:cNvSpPr txBox="1">
            <a:spLocks/>
          </p:cNvSpPr>
          <p:nvPr/>
        </p:nvSpPr>
        <p:spPr>
          <a:xfrm>
            <a:off x="545432" y="4118246"/>
            <a:ext cx="7361957" cy="1829964"/>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buFont typeface="Arial" panose="020B0604020202020204" pitchFamily="34" charset="0"/>
              <a:buNone/>
            </a:pPr>
            <a:r>
              <a:rPr lang="en-US" sz="11200"/>
              <a:t>Sooyeon Kim, Ph.D.</a:t>
            </a:r>
          </a:p>
          <a:p>
            <a:pPr marL="0" indent="0">
              <a:lnSpc>
                <a:spcPct val="170000"/>
              </a:lnSpc>
              <a:spcBef>
                <a:spcPts val="600"/>
              </a:spcBef>
              <a:buFont typeface="Arial" panose="020B0604020202020204" pitchFamily="34" charset="0"/>
              <a:buNone/>
            </a:pPr>
            <a:r>
              <a:rPr lang="en-US" sz="8000" i="1"/>
              <a:t>Director of Institutional Research</a:t>
            </a:r>
          </a:p>
          <a:p>
            <a:pPr marL="0" indent="0">
              <a:spcBef>
                <a:spcPts val="600"/>
              </a:spcBef>
              <a:buFont typeface="Arial" panose="020B0604020202020204" pitchFamily="34" charset="0"/>
              <a:buNone/>
            </a:pPr>
            <a:r>
              <a:rPr lang="en-US" sz="8000"/>
              <a:t>Sooyeon.Kim@BakersfieldCollege.edu</a:t>
            </a:r>
          </a:p>
          <a:p>
            <a:pPr marL="0" indent="0">
              <a:spcBef>
                <a:spcPts val="600"/>
              </a:spcBef>
              <a:buFont typeface="Arial" panose="020B0604020202020204" pitchFamily="34" charset="0"/>
              <a:buNone/>
            </a:pPr>
            <a:endParaRPr lang="en-US" sz="9600" i="1"/>
          </a:p>
          <a:p>
            <a:pPr marL="0" indent="0">
              <a:buFont typeface="Arial" panose="020B0604020202020204" pitchFamily="34" charset="0"/>
              <a:buNone/>
            </a:pPr>
            <a:r>
              <a:rPr lang="en-US"/>
              <a:t> </a:t>
            </a:r>
          </a:p>
        </p:txBody>
      </p:sp>
      <p:sp>
        <p:nvSpPr>
          <p:cNvPr id="17" name="TextBox 16">
            <a:extLst>
              <a:ext uri="{FF2B5EF4-FFF2-40B4-BE49-F238E27FC236}">
                <a16:creationId xmlns:a16="http://schemas.microsoft.com/office/drawing/2014/main" id="{993FE256-7053-484A-8F5F-39A8FBDC7B34}"/>
              </a:ext>
            </a:extLst>
          </p:cNvPr>
          <p:cNvSpPr txBox="1"/>
          <p:nvPr/>
        </p:nvSpPr>
        <p:spPr>
          <a:xfrm>
            <a:off x="0" y="36226"/>
            <a:ext cx="12192000" cy="350776"/>
          </a:xfrm>
          <a:prstGeom prst="rect">
            <a:avLst/>
          </a:prstGeom>
          <a:solidFill>
            <a:srgbClr val="B60717"/>
          </a:solidFill>
        </p:spPr>
        <p:txBody>
          <a:bodyPr wrap="square">
            <a:spAutoFit/>
          </a:bodyPr>
          <a:lstStyle/>
          <a:p>
            <a:pPr marL="0" indent="0">
              <a:buNone/>
            </a:pPr>
            <a:endParaRPr lang="en-US"/>
          </a:p>
        </p:txBody>
      </p:sp>
    </p:spTree>
    <p:extLst>
      <p:ext uri="{BB962C8B-B14F-4D97-AF65-F5344CB8AC3E}">
        <p14:creationId xmlns:p14="http://schemas.microsoft.com/office/powerpoint/2010/main" val="85564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0825D-4665-469F-970B-15D3DBC21AB8}"/>
              </a:ext>
            </a:extLst>
          </p:cNvPr>
          <p:cNvSpPr txBox="1"/>
          <p:nvPr/>
        </p:nvSpPr>
        <p:spPr>
          <a:xfrm>
            <a:off x="0" y="6250329"/>
            <a:ext cx="12192000" cy="523220"/>
          </a:xfrm>
          <a:prstGeom prst="rect">
            <a:avLst/>
          </a:prstGeom>
          <a:solidFill>
            <a:srgbClr val="B60717"/>
          </a:solidFill>
        </p:spPr>
        <p:txBody>
          <a:bodyPr wrap="square" rtlCol="0">
            <a:spAutoFit/>
          </a:bodyPr>
          <a:lstStyle/>
          <a:p>
            <a:r>
              <a:rPr lang="en-US" sz="2800">
                <a:solidFill>
                  <a:schemeClr val="bg1"/>
                </a:solidFill>
              </a:rPr>
              <a:t>Bakersfield College                                              </a:t>
            </a:r>
            <a:r>
              <a:rPr lang="en-US" sz="2400" i="1">
                <a:solidFill>
                  <a:schemeClr val="bg1"/>
                </a:solidFill>
              </a:rPr>
              <a:t>Office of Institutional Effectiveness</a:t>
            </a:r>
            <a:endParaRPr lang="en-US" sz="2400">
              <a:solidFill>
                <a:schemeClr val="bg1"/>
              </a:solidFill>
            </a:endParaRPr>
          </a:p>
        </p:txBody>
      </p:sp>
      <p:pic>
        <p:nvPicPr>
          <p:cNvPr id="4" name="Picture 3">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01364" y="5470902"/>
            <a:ext cx="990636" cy="779427"/>
          </a:xfrm>
          <a:prstGeom prst="rect">
            <a:avLst/>
          </a:prstGeom>
        </p:spPr>
      </p:pic>
      <p:graphicFrame>
        <p:nvGraphicFramePr>
          <p:cNvPr id="12" name="Chart 11">
            <a:extLst>
              <a:ext uri="{FF2B5EF4-FFF2-40B4-BE49-F238E27FC236}">
                <a16:creationId xmlns:a16="http://schemas.microsoft.com/office/drawing/2014/main" id="{74538D6D-1485-41A8-8AA4-4B9D02A67E45}"/>
              </a:ext>
            </a:extLst>
          </p:cNvPr>
          <p:cNvGraphicFramePr/>
          <p:nvPr>
            <p:extLst>
              <p:ext uri="{D42A27DB-BD31-4B8C-83A1-F6EECF244321}">
                <p14:modId xmlns:p14="http://schemas.microsoft.com/office/powerpoint/2010/main" val="2947010815"/>
              </p:ext>
            </p:extLst>
          </p:nvPr>
        </p:nvGraphicFramePr>
        <p:xfrm>
          <a:off x="1000799" y="859508"/>
          <a:ext cx="3469898" cy="279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95C2A8AE-5BA3-44B7-8388-BAC7E8E43FBA}"/>
              </a:ext>
            </a:extLst>
          </p:cNvPr>
          <p:cNvGraphicFramePr/>
          <p:nvPr>
            <p:extLst>
              <p:ext uri="{D42A27DB-BD31-4B8C-83A1-F6EECF244321}">
                <p14:modId xmlns:p14="http://schemas.microsoft.com/office/powerpoint/2010/main" val="2692049116"/>
              </p:ext>
            </p:extLst>
          </p:nvPr>
        </p:nvGraphicFramePr>
        <p:xfrm>
          <a:off x="8589418" y="745167"/>
          <a:ext cx="3310560" cy="27055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097EB1FF-3A83-4096-8123-1FBEC646A0C9}"/>
              </a:ext>
            </a:extLst>
          </p:cNvPr>
          <p:cNvGraphicFramePr/>
          <p:nvPr>
            <p:extLst>
              <p:ext uri="{D42A27DB-BD31-4B8C-83A1-F6EECF244321}">
                <p14:modId xmlns:p14="http://schemas.microsoft.com/office/powerpoint/2010/main" val="198608172"/>
              </p:ext>
            </p:extLst>
          </p:nvPr>
        </p:nvGraphicFramePr>
        <p:xfrm>
          <a:off x="3759171" y="751954"/>
          <a:ext cx="2484639" cy="24866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id="{7AE04920-C672-4028-A146-8C29AB5EE2D9}"/>
              </a:ext>
            </a:extLst>
          </p:cNvPr>
          <p:cNvGraphicFramePr/>
          <p:nvPr>
            <p:extLst>
              <p:ext uri="{D42A27DB-BD31-4B8C-83A1-F6EECF244321}">
                <p14:modId xmlns:p14="http://schemas.microsoft.com/office/powerpoint/2010/main" val="3664531485"/>
              </p:ext>
            </p:extLst>
          </p:nvPr>
        </p:nvGraphicFramePr>
        <p:xfrm>
          <a:off x="6057970" y="884903"/>
          <a:ext cx="2591526" cy="2486686"/>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62803" y="1467515"/>
            <a:ext cx="1797803" cy="646331"/>
          </a:xfrm>
          <a:prstGeom prst="rect">
            <a:avLst/>
          </a:prstGeom>
          <a:solidFill>
            <a:srgbClr val="B60717"/>
          </a:solidFill>
        </p:spPr>
        <p:txBody>
          <a:bodyPr wrap="square" rtlCol="0">
            <a:spAutoFit/>
          </a:bodyPr>
          <a:lstStyle/>
          <a:p>
            <a:r>
              <a:rPr lang="en-US">
                <a:solidFill>
                  <a:schemeClr val="bg1"/>
                </a:solidFill>
              </a:rPr>
              <a:t>Survey Respondents</a:t>
            </a:r>
          </a:p>
        </p:txBody>
      </p:sp>
      <p:sp>
        <p:nvSpPr>
          <p:cNvPr id="6" name="TextBox 5"/>
          <p:cNvSpPr txBox="1"/>
          <p:nvPr/>
        </p:nvSpPr>
        <p:spPr>
          <a:xfrm>
            <a:off x="3824623" y="139362"/>
            <a:ext cx="3106213" cy="584775"/>
          </a:xfrm>
          <a:prstGeom prst="rect">
            <a:avLst/>
          </a:prstGeom>
          <a:solidFill>
            <a:srgbClr val="B60717"/>
          </a:solidFill>
        </p:spPr>
        <p:txBody>
          <a:bodyPr wrap="square" rtlCol="0">
            <a:spAutoFit/>
          </a:bodyPr>
          <a:lstStyle/>
          <a:p>
            <a:r>
              <a:rPr lang="en-US" sz="3200">
                <a:solidFill>
                  <a:schemeClr val="bg1"/>
                </a:solidFill>
              </a:rPr>
              <a:t>Demographics</a:t>
            </a:r>
          </a:p>
        </p:txBody>
      </p:sp>
      <p:sp>
        <p:nvSpPr>
          <p:cNvPr id="7" name="Rectangle 6"/>
          <p:cNvSpPr/>
          <p:nvPr/>
        </p:nvSpPr>
        <p:spPr>
          <a:xfrm>
            <a:off x="36708" y="4597996"/>
            <a:ext cx="1928181" cy="369332"/>
          </a:xfrm>
          <a:prstGeom prst="rect">
            <a:avLst/>
          </a:prstGeom>
          <a:solidFill>
            <a:srgbClr val="C00000"/>
          </a:solidFill>
        </p:spPr>
        <p:txBody>
          <a:bodyPr wrap="square">
            <a:spAutoFit/>
          </a:bodyPr>
          <a:lstStyle/>
          <a:p>
            <a:r>
              <a:rPr lang="en-US">
                <a:solidFill>
                  <a:schemeClr val="bg1"/>
                </a:solidFill>
              </a:rPr>
              <a:t>BC Student Body</a:t>
            </a:r>
          </a:p>
        </p:txBody>
      </p:sp>
      <p:graphicFrame>
        <p:nvGraphicFramePr>
          <p:cNvPr id="13" name="Chart 12">
            <a:extLst>
              <a:ext uri="{FF2B5EF4-FFF2-40B4-BE49-F238E27FC236}">
                <a16:creationId xmlns:a16="http://schemas.microsoft.com/office/drawing/2014/main" id="{7AE04920-C672-4028-A146-8C29AB5EE2D9}"/>
              </a:ext>
            </a:extLst>
          </p:cNvPr>
          <p:cNvGraphicFramePr/>
          <p:nvPr>
            <p:extLst>
              <p:ext uri="{D42A27DB-BD31-4B8C-83A1-F6EECF244321}">
                <p14:modId xmlns:p14="http://schemas.microsoft.com/office/powerpoint/2010/main" val="1619350183"/>
              </p:ext>
            </p:extLst>
          </p:nvPr>
        </p:nvGraphicFramePr>
        <p:xfrm>
          <a:off x="6071911" y="3686041"/>
          <a:ext cx="2591526" cy="248668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Chart 13">
            <a:extLst>
              <a:ext uri="{FF2B5EF4-FFF2-40B4-BE49-F238E27FC236}">
                <a16:creationId xmlns:a16="http://schemas.microsoft.com/office/drawing/2014/main" id="{74538D6D-1485-41A8-8AA4-4B9D02A67E45}"/>
              </a:ext>
            </a:extLst>
          </p:cNvPr>
          <p:cNvGraphicFramePr/>
          <p:nvPr>
            <p:extLst>
              <p:ext uri="{D42A27DB-BD31-4B8C-83A1-F6EECF244321}">
                <p14:modId xmlns:p14="http://schemas.microsoft.com/office/powerpoint/2010/main" val="2643873689"/>
              </p:ext>
            </p:extLst>
          </p:nvPr>
        </p:nvGraphicFramePr>
        <p:xfrm>
          <a:off x="1089081" y="3528324"/>
          <a:ext cx="3469898" cy="248668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a:extLst>
              <a:ext uri="{FF2B5EF4-FFF2-40B4-BE49-F238E27FC236}">
                <a16:creationId xmlns:a16="http://schemas.microsoft.com/office/drawing/2014/main" id="{95C2A8AE-5BA3-44B7-8388-BAC7E8E43FBA}"/>
              </a:ext>
            </a:extLst>
          </p:cNvPr>
          <p:cNvGraphicFramePr/>
          <p:nvPr>
            <p:extLst>
              <p:ext uri="{D42A27DB-BD31-4B8C-83A1-F6EECF244321}">
                <p14:modId xmlns:p14="http://schemas.microsoft.com/office/powerpoint/2010/main" val="3583394143"/>
              </p:ext>
            </p:extLst>
          </p:nvPr>
        </p:nvGraphicFramePr>
        <p:xfrm>
          <a:off x="8521089" y="3309455"/>
          <a:ext cx="3310560" cy="270555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a:extLst>
              <a:ext uri="{FF2B5EF4-FFF2-40B4-BE49-F238E27FC236}">
                <a16:creationId xmlns:a16="http://schemas.microsoft.com/office/drawing/2014/main" id="{097EB1FF-3A83-4096-8123-1FBEC646A0C9}"/>
              </a:ext>
            </a:extLst>
          </p:cNvPr>
          <p:cNvGraphicFramePr/>
          <p:nvPr>
            <p:extLst>
              <p:ext uri="{D42A27DB-BD31-4B8C-83A1-F6EECF244321}">
                <p14:modId xmlns:p14="http://schemas.microsoft.com/office/powerpoint/2010/main" val="3547500103"/>
              </p:ext>
            </p:extLst>
          </p:nvPr>
        </p:nvGraphicFramePr>
        <p:xfrm>
          <a:off x="3824623" y="3486960"/>
          <a:ext cx="2484639" cy="2486686"/>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21252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0825D-4665-469F-970B-15D3DBC21AB8}"/>
              </a:ext>
            </a:extLst>
          </p:cNvPr>
          <p:cNvSpPr txBox="1"/>
          <p:nvPr/>
        </p:nvSpPr>
        <p:spPr>
          <a:xfrm>
            <a:off x="0" y="6250329"/>
            <a:ext cx="12192000" cy="523220"/>
          </a:xfrm>
          <a:prstGeom prst="rect">
            <a:avLst/>
          </a:prstGeom>
          <a:solidFill>
            <a:srgbClr val="B60717"/>
          </a:solidFill>
        </p:spPr>
        <p:txBody>
          <a:bodyPr wrap="square" rtlCol="0">
            <a:spAutoFit/>
          </a:bodyPr>
          <a:lstStyle/>
          <a:p>
            <a:r>
              <a:rPr lang="en-US" sz="2800">
                <a:solidFill>
                  <a:schemeClr val="bg1"/>
                </a:solidFill>
              </a:rPr>
              <a:t>Bakersfield College                                              </a:t>
            </a:r>
            <a:r>
              <a:rPr lang="en-US" sz="2400" i="1">
                <a:solidFill>
                  <a:schemeClr val="bg1"/>
                </a:solidFill>
              </a:rPr>
              <a:t>Office of Institutional Effectiveness</a:t>
            </a:r>
            <a:endParaRPr lang="en-US" sz="2400">
              <a:solidFill>
                <a:schemeClr val="bg1"/>
              </a:solidFill>
            </a:endParaRPr>
          </a:p>
        </p:txBody>
      </p:sp>
      <p:pic>
        <p:nvPicPr>
          <p:cNvPr id="4" name="Picture 3">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01364" y="5470902"/>
            <a:ext cx="990636" cy="779427"/>
          </a:xfrm>
          <a:prstGeom prst="rect">
            <a:avLst/>
          </a:prstGeom>
        </p:spPr>
      </p:pic>
      <p:graphicFrame>
        <p:nvGraphicFramePr>
          <p:cNvPr id="12" name="Chart 11">
            <a:extLst>
              <a:ext uri="{FF2B5EF4-FFF2-40B4-BE49-F238E27FC236}">
                <a16:creationId xmlns:a16="http://schemas.microsoft.com/office/drawing/2014/main" id="{74538D6D-1485-41A8-8AA4-4B9D02A67E45}"/>
              </a:ext>
            </a:extLst>
          </p:cNvPr>
          <p:cNvGraphicFramePr/>
          <p:nvPr>
            <p:extLst>
              <p:ext uri="{D42A27DB-BD31-4B8C-83A1-F6EECF244321}">
                <p14:modId xmlns:p14="http://schemas.microsoft.com/office/powerpoint/2010/main" val="2947010815"/>
              </p:ext>
            </p:extLst>
          </p:nvPr>
        </p:nvGraphicFramePr>
        <p:xfrm>
          <a:off x="1000799" y="859508"/>
          <a:ext cx="3469898" cy="279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74538D6D-1485-41A8-8AA4-4B9D02A67E45}"/>
              </a:ext>
            </a:extLst>
          </p:cNvPr>
          <p:cNvGraphicFramePr/>
          <p:nvPr>
            <p:extLst>
              <p:ext uri="{D42A27DB-BD31-4B8C-83A1-F6EECF244321}">
                <p14:modId xmlns:p14="http://schemas.microsoft.com/office/powerpoint/2010/main" val="2643873689"/>
              </p:ext>
            </p:extLst>
          </p:nvPr>
        </p:nvGraphicFramePr>
        <p:xfrm>
          <a:off x="1089081" y="3528324"/>
          <a:ext cx="3469898" cy="24866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88149535"/>
              </p:ext>
            </p:extLst>
          </p:nvPr>
        </p:nvGraphicFramePr>
        <p:xfrm>
          <a:off x="1612231" y="345730"/>
          <a:ext cx="7730272" cy="5882640"/>
        </p:xfrm>
        <a:graphic>
          <a:graphicData uri="http://schemas.openxmlformats.org/drawingml/2006/table">
            <a:tbl>
              <a:tblPr firstRow="1" bandRow="1">
                <a:tableStyleId>{5C22544A-7EE6-4342-B048-85BDC9FD1C3A}</a:tableStyleId>
              </a:tblPr>
              <a:tblGrid>
                <a:gridCol w="1932568">
                  <a:extLst>
                    <a:ext uri="{9D8B030D-6E8A-4147-A177-3AD203B41FA5}">
                      <a16:colId xmlns:a16="http://schemas.microsoft.com/office/drawing/2014/main" val="1031425737"/>
                    </a:ext>
                  </a:extLst>
                </a:gridCol>
                <a:gridCol w="1932568">
                  <a:extLst>
                    <a:ext uri="{9D8B030D-6E8A-4147-A177-3AD203B41FA5}">
                      <a16:colId xmlns:a16="http://schemas.microsoft.com/office/drawing/2014/main" val="3853734268"/>
                    </a:ext>
                  </a:extLst>
                </a:gridCol>
                <a:gridCol w="1932568">
                  <a:extLst>
                    <a:ext uri="{9D8B030D-6E8A-4147-A177-3AD203B41FA5}">
                      <a16:colId xmlns:a16="http://schemas.microsoft.com/office/drawing/2014/main" val="2183542048"/>
                    </a:ext>
                  </a:extLst>
                </a:gridCol>
                <a:gridCol w="1932568">
                  <a:extLst>
                    <a:ext uri="{9D8B030D-6E8A-4147-A177-3AD203B41FA5}">
                      <a16:colId xmlns:a16="http://schemas.microsoft.com/office/drawing/2014/main" val="3736572295"/>
                    </a:ext>
                  </a:extLst>
                </a:gridCol>
              </a:tblGrid>
              <a:tr h="493816">
                <a:tc>
                  <a:txBody>
                    <a:bodyPr/>
                    <a:lstStyle/>
                    <a:p>
                      <a:endParaRPr lang="en-US" sz="1400"/>
                    </a:p>
                  </a:txBody>
                  <a:tcPr/>
                </a:tc>
                <a:tc>
                  <a:txBody>
                    <a:bodyPr/>
                    <a:lstStyle/>
                    <a:p>
                      <a:pPr algn="ctr"/>
                      <a:r>
                        <a:rPr lang="en-US" sz="1400">
                          <a:solidFill>
                            <a:srgbClr val="FFFF00"/>
                          </a:solidFill>
                        </a:rPr>
                        <a:t>Number</a:t>
                      </a:r>
                      <a:r>
                        <a:rPr lang="en-US" sz="1400"/>
                        <a:t> of BC Students</a:t>
                      </a:r>
                    </a:p>
                  </a:txBody>
                  <a:tcPr/>
                </a:tc>
                <a:tc>
                  <a:txBody>
                    <a:bodyPr/>
                    <a:lstStyle/>
                    <a:p>
                      <a:pPr algn="ctr"/>
                      <a:r>
                        <a:rPr lang="en-US" sz="1400">
                          <a:solidFill>
                            <a:srgbClr val="FFFF00"/>
                          </a:solidFill>
                        </a:rPr>
                        <a:t>Number</a:t>
                      </a:r>
                      <a:r>
                        <a:rPr lang="en-US" sz="1400"/>
                        <a:t> of</a:t>
                      </a:r>
                      <a:r>
                        <a:rPr lang="en-US" sz="1400" baseline="0"/>
                        <a:t> </a:t>
                      </a:r>
                      <a:r>
                        <a:rPr lang="en-US" sz="1400"/>
                        <a:t>Survey Respondents</a:t>
                      </a:r>
                    </a:p>
                  </a:txBody>
                  <a:tcPr/>
                </a:tc>
                <a:tc>
                  <a:txBody>
                    <a:bodyPr/>
                    <a:lstStyle/>
                    <a:p>
                      <a:pPr algn="ctr"/>
                      <a:r>
                        <a:rPr lang="en-US" sz="1400"/>
                        <a:t>Response Rates</a:t>
                      </a:r>
                    </a:p>
                  </a:txBody>
                  <a:tcPr/>
                </a:tc>
                <a:extLst>
                  <a:ext uri="{0D108BD9-81ED-4DB2-BD59-A6C34878D82A}">
                    <a16:rowId xmlns:a16="http://schemas.microsoft.com/office/drawing/2014/main" val="816632879"/>
                  </a:ext>
                </a:extLst>
              </a:tr>
              <a:tr h="288059">
                <a:tc>
                  <a:txBody>
                    <a:bodyPr/>
                    <a:lstStyle/>
                    <a:p>
                      <a:r>
                        <a:rPr lang="en-US" sz="1400"/>
                        <a:t>Overall</a:t>
                      </a:r>
                    </a:p>
                  </a:txBody>
                  <a:tcPr/>
                </a:tc>
                <a:tc>
                  <a:txBody>
                    <a:bodyPr/>
                    <a:lstStyle/>
                    <a:p>
                      <a:pPr algn="ctr"/>
                      <a:r>
                        <a:rPr lang="en-US" sz="1400"/>
                        <a:t>23,595</a:t>
                      </a:r>
                    </a:p>
                  </a:txBody>
                  <a:tcPr/>
                </a:tc>
                <a:tc>
                  <a:txBody>
                    <a:bodyPr/>
                    <a:lstStyle/>
                    <a:p>
                      <a:pPr algn="ctr"/>
                      <a:r>
                        <a:rPr lang="en-US" sz="1400"/>
                        <a:t>1442</a:t>
                      </a:r>
                    </a:p>
                  </a:txBody>
                  <a:tcPr/>
                </a:tc>
                <a:tc>
                  <a:txBody>
                    <a:bodyPr/>
                    <a:lstStyle/>
                    <a:p>
                      <a:pPr algn="ctr"/>
                      <a:r>
                        <a:rPr lang="en-US" sz="1400" b="1"/>
                        <a:t>6%</a:t>
                      </a:r>
                    </a:p>
                  </a:txBody>
                  <a:tcPr/>
                </a:tc>
                <a:extLst>
                  <a:ext uri="{0D108BD9-81ED-4DB2-BD59-A6C34878D82A}">
                    <a16:rowId xmlns:a16="http://schemas.microsoft.com/office/drawing/2014/main" val="3259654314"/>
                  </a:ext>
                </a:extLst>
              </a:tr>
              <a:tr h="288059">
                <a:tc>
                  <a:txBody>
                    <a:bodyPr/>
                    <a:lstStyle/>
                    <a:p>
                      <a:r>
                        <a:rPr lang="en-US" sz="1400"/>
                        <a:t>Student of color</a:t>
                      </a:r>
                    </a:p>
                  </a:txBody>
                  <a:tcPr/>
                </a:tc>
                <a:tc>
                  <a:txBody>
                    <a:bodyPr/>
                    <a:lstStyle/>
                    <a:p>
                      <a:pPr algn="ctr"/>
                      <a:r>
                        <a:rPr lang="en-US" sz="1400"/>
                        <a:t>80%</a:t>
                      </a:r>
                    </a:p>
                  </a:txBody>
                  <a:tcPr/>
                </a:tc>
                <a:tc>
                  <a:txBody>
                    <a:bodyPr/>
                    <a:lstStyle/>
                    <a:p>
                      <a:pPr algn="ctr"/>
                      <a:r>
                        <a:rPr lang="en-US" sz="1400"/>
                        <a:t>82%</a:t>
                      </a:r>
                    </a:p>
                  </a:txBody>
                  <a:tcPr/>
                </a:tc>
                <a:tc>
                  <a:txBody>
                    <a:bodyPr/>
                    <a:lstStyle/>
                    <a:p>
                      <a:pPr algn="ctr"/>
                      <a:r>
                        <a:rPr lang="en-US" sz="1400"/>
                        <a:t>6%</a:t>
                      </a:r>
                    </a:p>
                  </a:txBody>
                  <a:tcPr/>
                </a:tc>
                <a:extLst>
                  <a:ext uri="{0D108BD9-81ED-4DB2-BD59-A6C34878D82A}">
                    <a16:rowId xmlns:a16="http://schemas.microsoft.com/office/drawing/2014/main" val="2254202495"/>
                  </a:ext>
                </a:extLst>
              </a:tr>
              <a:tr h="288059">
                <a:tc>
                  <a:txBody>
                    <a:bodyPr/>
                    <a:lstStyle/>
                    <a:p>
                      <a:r>
                        <a:rPr lang="en-US" sz="1400"/>
                        <a:t>White or Caucasian</a:t>
                      </a:r>
                    </a:p>
                  </a:txBody>
                  <a:tcPr/>
                </a:tc>
                <a:tc>
                  <a:txBody>
                    <a:bodyPr/>
                    <a:lstStyle/>
                    <a:p>
                      <a:pPr algn="ctr"/>
                      <a:r>
                        <a:rPr lang="en-US" sz="1400"/>
                        <a:t>20%</a:t>
                      </a:r>
                    </a:p>
                  </a:txBody>
                  <a:tcPr/>
                </a:tc>
                <a:tc>
                  <a:txBody>
                    <a:bodyPr/>
                    <a:lstStyle/>
                    <a:p>
                      <a:pPr algn="ctr"/>
                      <a:r>
                        <a:rPr lang="en-US" sz="1400"/>
                        <a:t>18% </a:t>
                      </a:r>
                      <a:r>
                        <a:rPr lang="en-US" sz="1400">
                          <a:solidFill>
                            <a:srgbClr val="0070C0"/>
                          </a:solidFill>
                        </a:rPr>
                        <a:t>(19%)</a:t>
                      </a:r>
                    </a:p>
                  </a:txBody>
                  <a:tcPr/>
                </a:tc>
                <a:tc>
                  <a:txBody>
                    <a:bodyPr/>
                    <a:lstStyle/>
                    <a:p>
                      <a:pPr algn="ctr"/>
                      <a:r>
                        <a:rPr lang="en-US" sz="1400"/>
                        <a:t>5% (</a:t>
                      </a:r>
                      <a:r>
                        <a:rPr lang="en-US" sz="1400">
                          <a:solidFill>
                            <a:srgbClr val="0070C0"/>
                          </a:solidFill>
                        </a:rPr>
                        <a:t>6%)</a:t>
                      </a:r>
                    </a:p>
                  </a:txBody>
                  <a:tcPr/>
                </a:tc>
                <a:extLst>
                  <a:ext uri="{0D108BD9-81ED-4DB2-BD59-A6C34878D82A}">
                    <a16:rowId xmlns:a16="http://schemas.microsoft.com/office/drawing/2014/main" val="3803532841"/>
                  </a:ext>
                </a:extLst>
              </a:tr>
              <a:tr h="493816">
                <a:tc>
                  <a:txBody>
                    <a:bodyPr/>
                    <a:lstStyle/>
                    <a:p>
                      <a:r>
                        <a:rPr lang="en-US" sz="1400"/>
                        <a:t>Arab or Arab</a:t>
                      </a:r>
                      <a:r>
                        <a:rPr lang="en-US" sz="1400" baseline="0"/>
                        <a:t> American</a:t>
                      </a:r>
                      <a:endParaRPr lang="en-US" sz="1400"/>
                    </a:p>
                  </a:txBody>
                  <a:tcPr/>
                </a:tc>
                <a:tc>
                  <a:txBody>
                    <a:bodyPr/>
                    <a:lstStyle/>
                    <a:p>
                      <a:pPr algn="ctr"/>
                      <a:endParaRPr lang="en-US" sz="1400"/>
                    </a:p>
                  </a:txBody>
                  <a:tcPr/>
                </a:tc>
                <a:tc>
                  <a:txBody>
                    <a:bodyPr/>
                    <a:lstStyle/>
                    <a:p>
                      <a:pPr algn="ctr"/>
                      <a:r>
                        <a:rPr lang="en-US" sz="1400">
                          <a:solidFill>
                            <a:srgbClr val="0070C0"/>
                          </a:solidFill>
                        </a:rPr>
                        <a:t>1% (N=15)</a:t>
                      </a:r>
                    </a:p>
                  </a:txBody>
                  <a:tcPr/>
                </a:tc>
                <a:tc>
                  <a:txBody>
                    <a:bodyPr/>
                    <a:lstStyle/>
                    <a:p>
                      <a:pPr algn="ctr"/>
                      <a:endParaRPr lang="en-US" sz="1400"/>
                    </a:p>
                  </a:txBody>
                  <a:tcPr/>
                </a:tc>
                <a:extLst>
                  <a:ext uri="{0D108BD9-81ED-4DB2-BD59-A6C34878D82A}">
                    <a16:rowId xmlns:a16="http://schemas.microsoft.com/office/drawing/2014/main" val="2214126611"/>
                  </a:ext>
                </a:extLst>
              </a:tr>
              <a:tr h="493816">
                <a:tc>
                  <a:txBody>
                    <a:bodyPr/>
                    <a:lstStyle/>
                    <a:p>
                      <a:r>
                        <a:rPr lang="en-US" sz="1400"/>
                        <a:t>Asian or Asian American (includes Filipino)</a:t>
                      </a:r>
                    </a:p>
                  </a:txBody>
                  <a:tcPr/>
                </a:tc>
                <a:tc>
                  <a:txBody>
                    <a:bodyPr/>
                    <a:lstStyle/>
                    <a:p>
                      <a:pPr algn="ctr"/>
                      <a:r>
                        <a:rPr lang="en-US" sz="1400"/>
                        <a:t>5%</a:t>
                      </a:r>
                    </a:p>
                  </a:txBody>
                  <a:tcPr/>
                </a:tc>
                <a:tc>
                  <a:txBody>
                    <a:bodyPr/>
                    <a:lstStyle/>
                    <a:p>
                      <a:pPr algn="ctr"/>
                      <a:r>
                        <a:rPr lang="en-US" sz="1400"/>
                        <a:t>5%</a:t>
                      </a:r>
                    </a:p>
                  </a:txBody>
                  <a:tcPr/>
                </a:tc>
                <a:tc>
                  <a:txBody>
                    <a:bodyPr/>
                    <a:lstStyle/>
                    <a:p>
                      <a:pPr algn="ctr"/>
                      <a:r>
                        <a:rPr lang="en-US" sz="1400"/>
                        <a:t>6% </a:t>
                      </a:r>
                    </a:p>
                  </a:txBody>
                  <a:tcPr/>
                </a:tc>
                <a:extLst>
                  <a:ext uri="{0D108BD9-81ED-4DB2-BD59-A6C34878D82A}">
                    <a16:rowId xmlns:a16="http://schemas.microsoft.com/office/drawing/2014/main" val="2989291901"/>
                  </a:ext>
                </a:extLst>
              </a:tr>
              <a:tr h="493816">
                <a:tc>
                  <a:txBody>
                    <a:bodyPr/>
                    <a:lstStyle/>
                    <a:p>
                      <a:r>
                        <a:rPr lang="en-US" sz="1400"/>
                        <a:t>Black or African American</a:t>
                      </a:r>
                    </a:p>
                  </a:txBody>
                  <a:tcPr/>
                </a:tc>
                <a:tc>
                  <a:txBody>
                    <a:bodyPr/>
                    <a:lstStyle/>
                    <a:p>
                      <a:pPr algn="ctr"/>
                      <a:r>
                        <a:rPr lang="en-US" sz="1400"/>
                        <a:t>4%</a:t>
                      </a:r>
                    </a:p>
                  </a:txBody>
                  <a:tcPr/>
                </a:tc>
                <a:tc>
                  <a:txBody>
                    <a:bodyPr/>
                    <a:lstStyle/>
                    <a:p>
                      <a:pPr algn="ctr"/>
                      <a:r>
                        <a:rPr lang="en-US" sz="1400"/>
                        <a:t>4%</a:t>
                      </a:r>
                    </a:p>
                  </a:txBody>
                  <a:tcPr/>
                </a:tc>
                <a:tc>
                  <a:txBody>
                    <a:bodyPr/>
                    <a:lstStyle/>
                    <a:p>
                      <a:pPr algn="ctr"/>
                      <a:r>
                        <a:rPr lang="en-US" sz="1400"/>
                        <a:t>6%</a:t>
                      </a:r>
                    </a:p>
                  </a:txBody>
                  <a:tcPr/>
                </a:tc>
                <a:extLst>
                  <a:ext uri="{0D108BD9-81ED-4DB2-BD59-A6C34878D82A}">
                    <a16:rowId xmlns:a16="http://schemas.microsoft.com/office/drawing/2014/main" val="2354345608"/>
                  </a:ext>
                </a:extLst>
              </a:tr>
              <a:tr h="288059">
                <a:tc>
                  <a:txBody>
                    <a:bodyPr/>
                    <a:lstStyle/>
                    <a:p>
                      <a:r>
                        <a:rPr lang="en-US" sz="1400"/>
                        <a:t>Hispani</a:t>
                      </a:r>
                      <a:r>
                        <a:rPr lang="en-US" sz="1400" baseline="0"/>
                        <a:t>c or </a:t>
                      </a:r>
                      <a:r>
                        <a:rPr lang="en-US" sz="1400" baseline="0" err="1"/>
                        <a:t>Latinx</a:t>
                      </a:r>
                      <a:endParaRPr lang="en-US" sz="1400"/>
                    </a:p>
                  </a:txBody>
                  <a:tcPr/>
                </a:tc>
                <a:tc>
                  <a:txBody>
                    <a:bodyPr/>
                    <a:lstStyle/>
                    <a:p>
                      <a:pPr algn="ctr"/>
                      <a:r>
                        <a:rPr lang="en-US" sz="1400"/>
                        <a:t>67%</a:t>
                      </a:r>
                    </a:p>
                  </a:txBody>
                  <a:tcPr/>
                </a:tc>
                <a:tc>
                  <a:txBody>
                    <a:bodyPr/>
                    <a:lstStyle/>
                    <a:p>
                      <a:pPr algn="ctr"/>
                      <a:r>
                        <a:rPr lang="en-US" sz="1400"/>
                        <a:t>56%</a:t>
                      </a:r>
                    </a:p>
                  </a:txBody>
                  <a:tcPr/>
                </a:tc>
                <a:tc>
                  <a:txBody>
                    <a:bodyPr/>
                    <a:lstStyle/>
                    <a:p>
                      <a:pPr algn="ctr"/>
                      <a:r>
                        <a:rPr lang="en-US" sz="1400"/>
                        <a:t>5%</a:t>
                      </a:r>
                    </a:p>
                  </a:txBody>
                  <a:tcPr/>
                </a:tc>
                <a:extLst>
                  <a:ext uri="{0D108BD9-81ED-4DB2-BD59-A6C34878D82A}">
                    <a16:rowId xmlns:a16="http://schemas.microsoft.com/office/drawing/2014/main" val="2137276589"/>
                  </a:ext>
                </a:extLst>
              </a:tr>
              <a:tr h="288059">
                <a:tc>
                  <a:txBody>
                    <a:bodyPr/>
                    <a:lstStyle/>
                    <a:p>
                      <a:r>
                        <a:rPr lang="en-US" sz="1400"/>
                        <a:t>Middle</a:t>
                      </a:r>
                      <a:r>
                        <a:rPr lang="en-US" sz="1400" baseline="0"/>
                        <a:t> Eastern</a:t>
                      </a:r>
                      <a:endParaRPr lang="en-US" sz="1400"/>
                    </a:p>
                  </a:txBody>
                  <a:tcPr/>
                </a:tc>
                <a:tc>
                  <a:txBody>
                    <a:bodyPr/>
                    <a:lstStyle/>
                    <a:p>
                      <a:pPr algn="ctr"/>
                      <a:endParaRPr lang="en-US" sz="1400"/>
                    </a:p>
                  </a:txBody>
                  <a:tcPr/>
                </a:tc>
                <a:tc>
                  <a:txBody>
                    <a:bodyPr/>
                    <a:lstStyle/>
                    <a:p>
                      <a:pPr algn="ctr"/>
                      <a:r>
                        <a:rPr lang="en-US" sz="1400">
                          <a:solidFill>
                            <a:srgbClr val="0070C0"/>
                          </a:solidFill>
                        </a:rPr>
                        <a:t>0.3% (N=4)</a:t>
                      </a:r>
                    </a:p>
                  </a:txBody>
                  <a:tcPr/>
                </a:tc>
                <a:tc>
                  <a:txBody>
                    <a:bodyPr/>
                    <a:lstStyle/>
                    <a:p>
                      <a:pPr algn="ctr"/>
                      <a:endParaRPr lang="en-US" sz="1400"/>
                    </a:p>
                  </a:txBody>
                  <a:tcPr/>
                </a:tc>
                <a:extLst>
                  <a:ext uri="{0D108BD9-81ED-4DB2-BD59-A6C34878D82A}">
                    <a16:rowId xmlns:a16="http://schemas.microsoft.com/office/drawing/2014/main" val="4269782617"/>
                  </a:ext>
                </a:extLst>
              </a:tr>
              <a:tr h="493816">
                <a:tc>
                  <a:txBody>
                    <a:bodyPr/>
                    <a:lstStyle/>
                    <a:p>
                      <a:r>
                        <a:rPr lang="en-US" sz="1400"/>
                        <a:t>Native American and/or Alaska</a:t>
                      </a:r>
                      <a:r>
                        <a:rPr lang="en-US" sz="1400" baseline="0"/>
                        <a:t> Native</a:t>
                      </a:r>
                      <a:endParaRPr lang="en-US" sz="1400"/>
                    </a:p>
                  </a:txBody>
                  <a:tcPr/>
                </a:tc>
                <a:tc>
                  <a:txBody>
                    <a:bodyPr/>
                    <a:lstStyle/>
                    <a:p>
                      <a:pPr algn="ctr"/>
                      <a:r>
                        <a:rPr lang="en-US" sz="1400"/>
                        <a:t>0.26%</a:t>
                      </a:r>
                    </a:p>
                  </a:txBody>
                  <a:tcPr/>
                </a:tc>
                <a:tc>
                  <a:txBody>
                    <a:bodyPr/>
                    <a:lstStyle/>
                    <a:p>
                      <a:pPr algn="ctr"/>
                      <a:r>
                        <a:rPr lang="en-US" sz="1400"/>
                        <a:t>1%</a:t>
                      </a:r>
                    </a:p>
                  </a:txBody>
                  <a:tcPr/>
                </a:tc>
                <a:tc>
                  <a:txBody>
                    <a:bodyPr/>
                    <a:lstStyle/>
                    <a:p>
                      <a:pPr algn="ctr"/>
                      <a:r>
                        <a:rPr lang="en-US" sz="1400">
                          <a:solidFill>
                            <a:srgbClr val="FF0000"/>
                          </a:solidFill>
                        </a:rPr>
                        <a:t>24%</a:t>
                      </a:r>
                    </a:p>
                  </a:txBody>
                  <a:tcPr/>
                </a:tc>
                <a:extLst>
                  <a:ext uri="{0D108BD9-81ED-4DB2-BD59-A6C34878D82A}">
                    <a16:rowId xmlns:a16="http://schemas.microsoft.com/office/drawing/2014/main" val="1413312528"/>
                  </a:ext>
                </a:extLst>
              </a:tr>
              <a:tr h="699572">
                <a:tc>
                  <a:txBody>
                    <a:bodyPr/>
                    <a:lstStyle/>
                    <a:p>
                      <a:r>
                        <a:rPr lang="en-US" sz="1400"/>
                        <a:t>Native Hawaiian</a:t>
                      </a:r>
                      <a:r>
                        <a:rPr lang="en-US" sz="1400" baseline="0"/>
                        <a:t> and/or Pacific Islander</a:t>
                      </a:r>
                      <a:endParaRPr lang="en-US" sz="1400"/>
                    </a:p>
                  </a:txBody>
                  <a:tcPr/>
                </a:tc>
                <a:tc>
                  <a:txBody>
                    <a:bodyPr/>
                    <a:lstStyle/>
                    <a:p>
                      <a:pPr algn="ctr"/>
                      <a:r>
                        <a:rPr lang="en-US" sz="1400"/>
                        <a:t>0.11%</a:t>
                      </a:r>
                    </a:p>
                  </a:txBody>
                  <a:tcPr/>
                </a:tc>
                <a:tc>
                  <a:txBody>
                    <a:bodyPr/>
                    <a:lstStyle/>
                    <a:p>
                      <a:pPr algn="ctr"/>
                      <a:r>
                        <a:rPr lang="en-US" sz="1400"/>
                        <a:t>0.3%</a:t>
                      </a:r>
                    </a:p>
                  </a:txBody>
                  <a:tcPr/>
                </a:tc>
                <a:tc>
                  <a:txBody>
                    <a:bodyPr/>
                    <a:lstStyle/>
                    <a:p>
                      <a:pPr algn="ctr"/>
                      <a:r>
                        <a:rPr lang="en-US" sz="1400">
                          <a:solidFill>
                            <a:srgbClr val="FF0000"/>
                          </a:solidFill>
                        </a:rPr>
                        <a:t>16%</a:t>
                      </a:r>
                    </a:p>
                  </a:txBody>
                  <a:tcPr/>
                </a:tc>
                <a:extLst>
                  <a:ext uri="{0D108BD9-81ED-4DB2-BD59-A6C34878D82A}">
                    <a16:rowId xmlns:a16="http://schemas.microsoft.com/office/drawing/2014/main" val="3742135119"/>
                  </a:ext>
                </a:extLst>
              </a:tr>
              <a:tr h="493816">
                <a:tc>
                  <a:txBody>
                    <a:bodyPr/>
                    <a:lstStyle/>
                    <a:p>
                      <a:r>
                        <a:rPr lang="en-US" sz="1400"/>
                        <a:t>Another group not</a:t>
                      </a:r>
                      <a:r>
                        <a:rPr lang="en-US" sz="1400" baseline="0"/>
                        <a:t> listed</a:t>
                      </a:r>
                      <a:endParaRPr lang="en-US" sz="1400"/>
                    </a:p>
                  </a:txBody>
                  <a:tcPr/>
                </a:tc>
                <a:tc>
                  <a:txBody>
                    <a:bodyPr/>
                    <a:lstStyle/>
                    <a:p>
                      <a:pPr algn="ctr"/>
                      <a:r>
                        <a:rPr lang="en-US" sz="1400"/>
                        <a:t>1%</a:t>
                      </a:r>
                    </a:p>
                  </a:txBody>
                  <a:tcPr/>
                </a:tc>
                <a:tc>
                  <a:txBody>
                    <a:bodyPr/>
                    <a:lstStyle/>
                    <a:p>
                      <a:pPr algn="ctr"/>
                      <a:r>
                        <a:rPr lang="en-US" sz="1400"/>
                        <a:t>2%</a:t>
                      </a:r>
                    </a:p>
                  </a:txBody>
                  <a:tcPr/>
                </a:tc>
                <a:tc>
                  <a:txBody>
                    <a:bodyPr/>
                    <a:lstStyle/>
                    <a:p>
                      <a:pPr algn="ctr"/>
                      <a:r>
                        <a:rPr lang="en-US" sz="1400"/>
                        <a:t>14%</a:t>
                      </a:r>
                    </a:p>
                  </a:txBody>
                  <a:tcPr/>
                </a:tc>
                <a:extLst>
                  <a:ext uri="{0D108BD9-81ED-4DB2-BD59-A6C34878D82A}">
                    <a16:rowId xmlns:a16="http://schemas.microsoft.com/office/drawing/2014/main" val="2264141825"/>
                  </a:ext>
                </a:extLst>
              </a:tr>
              <a:tr h="288059">
                <a:tc>
                  <a:txBody>
                    <a:bodyPr/>
                    <a:lstStyle/>
                    <a:p>
                      <a:r>
                        <a:rPr lang="en-US" sz="1400"/>
                        <a:t>Two or more</a:t>
                      </a:r>
                      <a:r>
                        <a:rPr lang="en-US" sz="1400" baseline="0"/>
                        <a:t> races</a:t>
                      </a:r>
                      <a:endParaRPr lang="en-US" sz="1400"/>
                    </a:p>
                  </a:txBody>
                  <a:tcPr/>
                </a:tc>
                <a:tc>
                  <a:txBody>
                    <a:bodyPr/>
                    <a:lstStyle/>
                    <a:p>
                      <a:pPr algn="ctr"/>
                      <a:r>
                        <a:rPr lang="en-US" sz="1400"/>
                        <a:t>4%</a:t>
                      </a:r>
                    </a:p>
                  </a:txBody>
                  <a:tcPr/>
                </a:tc>
                <a:tc>
                  <a:txBody>
                    <a:bodyPr/>
                    <a:lstStyle/>
                    <a:p>
                      <a:pPr algn="ctr"/>
                      <a:r>
                        <a:rPr lang="en-US" sz="1400"/>
                        <a:t>13%</a:t>
                      </a:r>
                    </a:p>
                  </a:txBody>
                  <a:tcPr/>
                </a:tc>
                <a:tc>
                  <a:txBody>
                    <a:bodyPr/>
                    <a:lstStyle/>
                    <a:p>
                      <a:pPr algn="ctr"/>
                      <a:r>
                        <a:rPr lang="en-US" sz="1400">
                          <a:solidFill>
                            <a:srgbClr val="FF0000"/>
                          </a:solidFill>
                        </a:rPr>
                        <a:t>23%</a:t>
                      </a:r>
                    </a:p>
                  </a:txBody>
                  <a:tcPr/>
                </a:tc>
                <a:extLst>
                  <a:ext uri="{0D108BD9-81ED-4DB2-BD59-A6C34878D82A}">
                    <a16:rowId xmlns:a16="http://schemas.microsoft.com/office/drawing/2014/main" val="3011056894"/>
                  </a:ext>
                </a:extLst>
              </a:tr>
            </a:tbl>
          </a:graphicData>
        </a:graphic>
      </p:graphicFrame>
    </p:spTree>
    <p:extLst>
      <p:ext uri="{BB962C8B-B14F-4D97-AF65-F5344CB8AC3E}">
        <p14:creationId xmlns:p14="http://schemas.microsoft.com/office/powerpoint/2010/main" val="176346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301139-AA4E-43E2-9BEE-C0AEF48FD826}"/>
              </a:ext>
            </a:extLst>
          </p:cNvPr>
          <p:cNvSpPr>
            <a:spLocks noGrp="1"/>
          </p:cNvSpPr>
          <p:nvPr>
            <p:ph sz="half" idx="1"/>
          </p:nvPr>
        </p:nvSpPr>
        <p:spPr>
          <a:xfrm>
            <a:off x="838198" y="1149531"/>
            <a:ext cx="10408922" cy="5027432"/>
          </a:xfrm>
          <a:solidFill>
            <a:srgbClr val="B60717"/>
          </a:solidFill>
        </p:spPr>
        <p:txBody>
          <a:bodyPr>
            <a:normAutofit lnSpcReduction="10000"/>
          </a:bodyPr>
          <a:lstStyle/>
          <a:p>
            <a:pPr marL="0" indent="0">
              <a:buNone/>
            </a:pPr>
            <a:endParaRPr lang="en-US">
              <a:solidFill>
                <a:schemeClr val="bg1"/>
              </a:solidFill>
            </a:endParaRPr>
          </a:p>
          <a:p>
            <a:pPr marL="0" indent="0" algn="ctr">
              <a:buNone/>
            </a:pPr>
            <a:r>
              <a:rPr lang="en-US" sz="4800">
                <a:solidFill>
                  <a:schemeClr val="bg1"/>
                </a:solidFill>
              </a:rPr>
              <a:t>Six Survey Content Areas</a:t>
            </a:r>
          </a:p>
          <a:p>
            <a:pPr marL="0" indent="0" algn="ctr">
              <a:buNone/>
            </a:pPr>
            <a:endParaRPr lang="en-US" sz="1400">
              <a:solidFill>
                <a:schemeClr val="bg1"/>
              </a:solidFill>
            </a:endParaRPr>
          </a:p>
          <a:p>
            <a:pPr marL="0" indent="0" algn="ctr">
              <a:buNone/>
            </a:pPr>
            <a:r>
              <a:rPr lang="en-US" sz="3200">
                <a:solidFill>
                  <a:schemeClr val="bg1"/>
                </a:solidFill>
              </a:rPr>
              <a:t>Mattering and Affirmation</a:t>
            </a:r>
          </a:p>
          <a:p>
            <a:pPr marL="0" indent="0" algn="ctr">
              <a:buNone/>
            </a:pPr>
            <a:r>
              <a:rPr lang="en-US" sz="3200">
                <a:solidFill>
                  <a:schemeClr val="bg1"/>
                </a:solidFill>
              </a:rPr>
              <a:t>Cross Racial Engagement</a:t>
            </a:r>
          </a:p>
          <a:p>
            <a:pPr marL="0" indent="0" algn="ctr">
              <a:buNone/>
            </a:pPr>
            <a:r>
              <a:rPr lang="en-US" sz="3200">
                <a:solidFill>
                  <a:schemeClr val="bg1"/>
                </a:solidFill>
              </a:rPr>
              <a:t>Racial Learning and Literacy</a:t>
            </a:r>
          </a:p>
          <a:p>
            <a:pPr marL="0" indent="0" algn="ctr">
              <a:buNone/>
            </a:pPr>
            <a:r>
              <a:rPr lang="en-US" sz="3200">
                <a:solidFill>
                  <a:schemeClr val="bg1"/>
                </a:solidFill>
              </a:rPr>
              <a:t>Encounters with Racial Stress</a:t>
            </a:r>
          </a:p>
          <a:p>
            <a:pPr marL="0" indent="0" algn="ctr">
              <a:buNone/>
            </a:pPr>
            <a:r>
              <a:rPr lang="en-US" sz="3200">
                <a:solidFill>
                  <a:schemeClr val="bg1"/>
                </a:solidFill>
              </a:rPr>
              <a:t>Appraisals of Institutional Commitment</a:t>
            </a:r>
          </a:p>
          <a:p>
            <a:pPr marL="0" indent="0" algn="ctr">
              <a:buNone/>
            </a:pPr>
            <a:r>
              <a:rPr lang="en-US" sz="3200">
                <a:solidFill>
                  <a:schemeClr val="bg1"/>
                </a:solidFill>
              </a:rPr>
              <a:t>Impact of External Environments</a:t>
            </a:r>
          </a:p>
        </p:txBody>
      </p:sp>
      <p:pic>
        <p:nvPicPr>
          <p:cNvPr id="3" name="Picture 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372201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86" name="Google Shape;86;p1"/>
          <p:cNvSpPr txBox="1"/>
          <p:nvPr/>
        </p:nvSpPr>
        <p:spPr>
          <a:xfrm>
            <a:off x="2329912" y="89189"/>
            <a:ext cx="7749152"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1: Mattering and Affirmation</a:t>
            </a:r>
            <a:endParaRPr sz="3200"/>
          </a:p>
        </p:txBody>
      </p:sp>
      <p:sp>
        <p:nvSpPr>
          <p:cNvPr id="89" name="Google Shape;89;p1"/>
          <p:cNvSpPr/>
          <p:nvPr/>
        </p:nvSpPr>
        <p:spPr>
          <a:xfrm>
            <a:off x="1024181" y="4811131"/>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chemeClr val="bg1"/>
                </a:solidFill>
                <a:sym typeface="Arial"/>
              </a:rPr>
              <a:t>Reflective Questions</a:t>
            </a:r>
            <a:endParaRPr sz="375">
              <a:solidFill>
                <a:schemeClr val="bg1"/>
              </a:solidFill>
            </a:endParaRPr>
          </a:p>
        </p:txBody>
      </p:sp>
      <p:sp>
        <p:nvSpPr>
          <p:cNvPr id="90" name="Google Shape;90;p1"/>
          <p:cNvSpPr txBox="1"/>
          <p:nvPr/>
        </p:nvSpPr>
        <p:spPr>
          <a:xfrm>
            <a:off x="1024181" y="5115931"/>
            <a:ext cx="4381500" cy="916910"/>
          </a:xfrm>
          <a:prstGeom prst="rect">
            <a:avLst/>
          </a:prstGeom>
          <a:solidFill>
            <a:schemeClr val="bg1">
              <a:lumMod val="75000"/>
            </a:schemeClr>
          </a:solidFill>
          <a:ln>
            <a:noFill/>
          </a:ln>
        </p:spPr>
        <p:txBody>
          <a:bodyPr spcFirstLastPara="1" wrap="square" lIns="19047" tIns="9521" rIns="19047" bIns="9521" anchor="t" anchorCtr="0">
            <a:spAutoFit/>
          </a:bodyPr>
          <a:lstStyle/>
          <a:p>
            <a:pPr>
              <a:spcBef>
                <a:spcPts val="375"/>
              </a:spcBef>
              <a:spcAft>
                <a:spcPts val="375"/>
              </a:spcAft>
              <a:buClr>
                <a:schemeClr val="dk1"/>
              </a:buClr>
              <a:buSzPts val="7200"/>
            </a:pPr>
            <a:r>
              <a:rPr lang="en-US" sz="1500">
                <a:solidFill>
                  <a:schemeClr val="dk1"/>
                </a:solidFill>
                <a:latin typeface="Arial"/>
                <a:ea typeface="Arial"/>
                <a:cs typeface="Arial"/>
                <a:sym typeface="Arial"/>
              </a:rPr>
              <a:t>Are the findings consistent with your experiences or observations at BC? Why or why not?</a:t>
            </a:r>
            <a:endParaRPr sz="375"/>
          </a:p>
          <a:p>
            <a:pPr>
              <a:spcBef>
                <a:spcPts val="375"/>
              </a:spcBef>
              <a:spcAft>
                <a:spcPts val="375"/>
              </a:spcAft>
              <a:buClr>
                <a:schemeClr val="dk1"/>
              </a:buClr>
              <a:buSzPts val="7200"/>
            </a:pPr>
            <a:r>
              <a:rPr lang="en-US" sz="1500">
                <a:solidFill>
                  <a:schemeClr val="dk1"/>
                </a:solidFill>
                <a:latin typeface="Arial"/>
                <a:ea typeface="Arial"/>
                <a:cs typeface="Arial"/>
                <a:sym typeface="Arial"/>
              </a:rPr>
              <a:t>What may contribute to these differences?</a:t>
            </a:r>
            <a:endParaRPr sz="375"/>
          </a:p>
        </p:txBody>
      </p:sp>
      <p:sp>
        <p:nvSpPr>
          <p:cNvPr id="91" name="Google Shape;91;p1"/>
          <p:cNvSpPr/>
          <p:nvPr/>
        </p:nvSpPr>
        <p:spPr>
          <a:xfrm>
            <a:off x="1024181" y="2510786"/>
            <a:ext cx="4381500" cy="304800"/>
          </a:xfrm>
          <a:prstGeom prst="rect">
            <a:avLst/>
          </a:prstGeom>
          <a:solidFill>
            <a:srgbClr val="B60717"/>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Why This Matters</a:t>
            </a:r>
            <a:endParaRPr sz="375"/>
          </a:p>
        </p:txBody>
      </p:sp>
      <p:sp>
        <p:nvSpPr>
          <p:cNvPr id="92" name="Google Shape;92;p1"/>
          <p:cNvSpPr txBox="1"/>
          <p:nvPr/>
        </p:nvSpPr>
        <p:spPr>
          <a:xfrm>
            <a:off x="1024181" y="2902720"/>
            <a:ext cx="4381500" cy="1635055"/>
          </a:xfrm>
          <a:prstGeom prst="rect">
            <a:avLst/>
          </a:prstGeom>
          <a:noFill/>
          <a:ln>
            <a:noFill/>
          </a:ln>
        </p:spPr>
        <p:txBody>
          <a:bodyPr spcFirstLastPara="1" wrap="square" lIns="19047" tIns="9521" rIns="19047" bIns="9521" anchor="t" anchorCtr="0">
            <a:spAutoFit/>
          </a:bodyPr>
          <a:lstStyle/>
          <a:p>
            <a:r>
              <a:rPr lang="en-US" sz="1500" dirty="0">
                <a:solidFill>
                  <a:schemeClr val="dk1"/>
                </a:solidFill>
                <a:latin typeface="Arial"/>
                <a:ea typeface="Arial"/>
                <a:cs typeface="Arial"/>
                <a:sym typeface="Arial"/>
              </a:rPr>
              <a:t>Institutional data indicates that </a:t>
            </a:r>
            <a:r>
              <a:rPr lang="en-US" sz="1500" b="1" dirty="0">
                <a:solidFill>
                  <a:schemeClr val="dk1"/>
                </a:solidFill>
                <a:latin typeface="Arial"/>
                <a:ea typeface="Arial"/>
                <a:cs typeface="Arial"/>
                <a:sym typeface="Arial"/>
              </a:rPr>
              <a:t>66% of all full-time faculty at Bakersfield College are White (CCCCO Data Mart, Fall 2020).</a:t>
            </a:r>
            <a:r>
              <a:rPr lang="en-US" sz="1500" dirty="0">
                <a:solidFill>
                  <a:schemeClr val="dk1"/>
                </a:solidFill>
                <a:latin typeface="Arial"/>
                <a:ea typeface="Arial"/>
                <a:cs typeface="Arial"/>
                <a:sym typeface="Arial"/>
              </a:rPr>
              <a:t> Th</a:t>
            </a:r>
            <a:r>
              <a:rPr lang="en-US" sz="1500" dirty="0">
                <a:solidFill>
                  <a:schemeClr val="dk1"/>
                </a:solidFill>
              </a:rPr>
              <a:t>is</a:t>
            </a:r>
            <a:r>
              <a:rPr lang="en-US" sz="1500" dirty="0">
                <a:solidFill>
                  <a:schemeClr val="dk1"/>
                </a:solidFill>
                <a:latin typeface="Arial"/>
                <a:ea typeface="Arial"/>
                <a:cs typeface="Arial"/>
                <a:sym typeface="Arial"/>
              </a:rPr>
              <a:t> overrepresentation places added responsibility on White faculty to ensure the students of color they teach fe</a:t>
            </a:r>
            <a:r>
              <a:rPr lang="en-US" sz="1500" dirty="0">
                <a:solidFill>
                  <a:schemeClr val="dk1"/>
                </a:solidFill>
              </a:rPr>
              <a:t>el</a:t>
            </a:r>
            <a:r>
              <a:rPr lang="en-US" sz="1500" dirty="0">
                <a:solidFill>
                  <a:schemeClr val="dk1"/>
                </a:solidFill>
                <a:latin typeface="Arial"/>
                <a:ea typeface="Arial"/>
                <a:cs typeface="Arial"/>
                <a:sym typeface="Arial"/>
              </a:rPr>
              <a:t> seen, heard, and cared for in their classrooms.</a:t>
            </a:r>
            <a:endParaRPr sz="1042" dirty="0">
              <a:solidFill>
                <a:schemeClr val="dk1"/>
              </a:solidFill>
              <a:latin typeface="Arial"/>
              <a:ea typeface="Arial"/>
              <a:cs typeface="Arial"/>
              <a:sym typeface="Arial"/>
            </a:endParaRPr>
          </a:p>
        </p:txBody>
      </p:sp>
      <p:sp>
        <p:nvSpPr>
          <p:cNvPr id="93" name="Google Shape;93;p1"/>
          <p:cNvSpPr/>
          <p:nvPr/>
        </p:nvSpPr>
        <p:spPr>
          <a:xfrm>
            <a:off x="1024181" y="1110177"/>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Selected Goal in This Content Area</a:t>
            </a:r>
            <a:endParaRPr sz="375"/>
          </a:p>
        </p:txBody>
      </p:sp>
      <p:sp>
        <p:nvSpPr>
          <p:cNvPr id="94" name="Google Shape;94;p1"/>
          <p:cNvSpPr txBox="1"/>
          <p:nvPr/>
        </p:nvSpPr>
        <p:spPr>
          <a:xfrm>
            <a:off x="1024181" y="1481094"/>
            <a:ext cx="4381500" cy="942558"/>
          </a:xfrm>
          <a:prstGeom prst="rect">
            <a:avLst/>
          </a:prstGeom>
          <a:noFill/>
          <a:ln>
            <a:noFill/>
          </a:ln>
        </p:spPr>
        <p:txBody>
          <a:bodyPr spcFirstLastPara="1" wrap="square" lIns="19047" tIns="9521" rIns="19047" bIns="9521" anchor="t" anchorCtr="0">
            <a:spAutoFit/>
          </a:bodyPr>
          <a:lstStyle/>
          <a:p>
            <a:r>
              <a:rPr lang="en-US" sz="1500">
                <a:solidFill>
                  <a:schemeClr val="dk1"/>
                </a:solidFill>
                <a:latin typeface="Arial"/>
                <a:ea typeface="Arial"/>
                <a:cs typeface="Arial"/>
                <a:sym typeface="Arial"/>
              </a:rPr>
              <a:t>Prepare college faculty to create affirming and culturally sustaining classrooms in which students, including racially minoritized students, believe that they matter.</a:t>
            </a:r>
            <a:endParaRPr sz="1042">
              <a:solidFill>
                <a:srgbClr val="000000"/>
              </a:solidFill>
              <a:latin typeface="Arial"/>
              <a:ea typeface="Arial"/>
              <a:cs typeface="Arial"/>
              <a:sym typeface="Arial"/>
            </a:endParaRPr>
          </a:p>
        </p:txBody>
      </p:sp>
      <p:pic>
        <p:nvPicPr>
          <p:cNvPr id="23" name="Picture 2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0" y="-7494"/>
            <a:ext cx="1024181" cy="805820"/>
          </a:xfrm>
          <a:prstGeom prst="rect">
            <a:avLst/>
          </a:prstGeom>
        </p:spPr>
      </p:pic>
      <p:sp>
        <p:nvSpPr>
          <p:cNvPr id="24" name="TextBox 23">
            <a:extLst>
              <a:ext uri="{FF2B5EF4-FFF2-40B4-BE49-F238E27FC236}">
                <a16:creationId xmlns:a16="http://schemas.microsoft.com/office/drawing/2014/main" id="{A873B7DD-A7B2-46D7-8D97-6D3701BF6261}"/>
              </a:ext>
            </a:extLst>
          </p:cNvPr>
          <p:cNvSpPr txBox="1"/>
          <p:nvPr/>
        </p:nvSpPr>
        <p:spPr>
          <a:xfrm>
            <a:off x="6186738" y="3355652"/>
            <a:ext cx="5060382" cy="1015663"/>
          </a:xfrm>
          <a:prstGeom prst="rect">
            <a:avLst/>
          </a:prstGeom>
          <a:solidFill>
            <a:schemeClr val="accent5">
              <a:lumMod val="60000"/>
              <a:lumOff val="40000"/>
            </a:schemeClr>
          </a:solidFill>
        </p:spPr>
        <p:txBody>
          <a:bodyPr wrap="square" rtlCol="0">
            <a:spAutoFit/>
          </a:bodyPr>
          <a:lstStyle/>
          <a:p>
            <a:pPr marL="342900" indent="-342900">
              <a:buFont typeface="Arial" panose="020B0604020202020204" pitchFamily="34" charset="0"/>
              <a:buChar char="•"/>
            </a:pPr>
            <a:r>
              <a:rPr lang="en-US" sz="2000"/>
              <a:t>Student perceptions of mattering in campus locations, classrooms, and at campus events</a:t>
            </a:r>
            <a:endParaRPr lang="en-US" sz="2000" b="1" i="1">
              <a:solidFill>
                <a:schemeClr val="bg1"/>
              </a:solidFill>
              <a:latin typeface="Corbel" panose="020B0503020204020204" pitchFamily="34" charset="0"/>
            </a:endParaRPr>
          </a:p>
        </p:txBody>
      </p:sp>
      <p:sp>
        <p:nvSpPr>
          <p:cNvPr id="12" name="TextBox 11">
            <a:extLst>
              <a:ext uri="{FF2B5EF4-FFF2-40B4-BE49-F238E27FC236}">
                <a16:creationId xmlns:a16="http://schemas.microsoft.com/office/drawing/2014/main" id="{A873B7DD-A7B2-46D7-8D97-6D3701BF6261}"/>
              </a:ext>
            </a:extLst>
          </p:cNvPr>
          <p:cNvSpPr txBox="1"/>
          <p:nvPr/>
        </p:nvSpPr>
        <p:spPr>
          <a:xfrm>
            <a:off x="6186738" y="1159422"/>
            <a:ext cx="5060382" cy="1938992"/>
          </a:xfrm>
          <a:prstGeom prst="rect">
            <a:avLst/>
          </a:prstGeom>
          <a:solidFill>
            <a:schemeClr val="accent2">
              <a:lumMod val="20000"/>
              <a:lumOff val="80000"/>
            </a:schemeClr>
          </a:solidFill>
        </p:spPr>
        <p:txBody>
          <a:bodyPr wrap="square" rtlCol="0">
            <a:spAutoFit/>
          </a:bodyPr>
          <a:lstStyle/>
          <a:p>
            <a:r>
              <a:rPr lang="en-US" sz="2000" dirty="0"/>
              <a:t>Students indicate the extent to which they feel they matter in classrooms and in various out-of-class campus spaces. Additionally, students indicate the ways and the frequency with which faculty members affirm them.</a:t>
            </a:r>
            <a:endParaRPr lang="en-US" sz="2000" b="1" i="1" dirty="0">
              <a:solidFill>
                <a:schemeClr val="bg1"/>
              </a:solidFill>
              <a:latin typeface="Corbel" panose="020B0503020204020204" pitchFamily="34" charset="0"/>
            </a:endParaRPr>
          </a:p>
        </p:txBody>
      </p:sp>
      <p:pic>
        <p:nvPicPr>
          <p:cNvPr id="13" name="Picture 1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
        <p:nvSpPr>
          <p:cNvPr id="14" name="TextBox 13">
            <a:extLst>
              <a:ext uri="{FF2B5EF4-FFF2-40B4-BE49-F238E27FC236}">
                <a16:creationId xmlns:a16="http://schemas.microsoft.com/office/drawing/2014/main" id="{A873B7DD-A7B2-46D7-8D97-6D3701BF6261}"/>
              </a:ext>
            </a:extLst>
          </p:cNvPr>
          <p:cNvSpPr txBox="1"/>
          <p:nvPr/>
        </p:nvSpPr>
        <p:spPr>
          <a:xfrm>
            <a:off x="6204488" y="4541422"/>
            <a:ext cx="5060382" cy="1015663"/>
          </a:xfrm>
          <a:prstGeom prst="rect">
            <a:avLst/>
          </a:prstGeom>
          <a:solidFill>
            <a:schemeClr val="accent5">
              <a:lumMod val="60000"/>
              <a:lumOff val="40000"/>
            </a:schemeClr>
          </a:solidFill>
        </p:spPr>
        <p:txBody>
          <a:bodyPr wrap="square" rtlCol="0">
            <a:spAutoFit/>
          </a:bodyPr>
          <a:lstStyle/>
          <a:p>
            <a:pPr marL="342900" indent="-342900">
              <a:buFont typeface="Arial" panose="020B0604020202020204" pitchFamily="34" charset="0"/>
              <a:buChar char="•"/>
            </a:pPr>
            <a:r>
              <a:rPr lang="en-US" sz="2000"/>
              <a:t>Affirmation of students from White professors and from professors of color</a:t>
            </a:r>
            <a:endParaRPr lang="en-US" sz="2000" b="1" i="1">
              <a:solidFill>
                <a:schemeClr val="bg1"/>
              </a:solidFill>
              <a:latin typeface="Corbel" panose="020B0503020204020204" pitchFamily="34" charset="0"/>
            </a:endParaRPr>
          </a:p>
        </p:txBody>
      </p:sp>
    </p:spTree>
    <p:extLst>
      <p:ext uri="{BB962C8B-B14F-4D97-AF65-F5344CB8AC3E}">
        <p14:creationId xmlns:p14="http://schemas.microsoft.com/office/powerpoint/2010/main" val="25612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12" name="Google Shape;86;p1"/>
          <p:cNvSpPr txBox="1"/>
          <p:nvPr/>
        </p:nvSpPr>
        <p:spPr>
          <a:xfrm>
            <a:off x="2329912" y="89189"/>
            <a:ext cx="7749152"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1: Mattering and Affirmation</a:t>
            </a:r>
            <a:endParaRPr sz="3200"/>
          </a:p>
        </p:txBody>
      </p:sp>
      <p:graphicFrame>
        <p:nvGraphicFramePr>
          <p:cNvPr id="13" name="Chart 12">
            <a:extLst>
              <a:ext uri="{FF2B5EF4-FFF2-40B4-BE49-F238E27FC236}">
                <a16:creationId xmlns:a16="http://schemas.microsoft.com/office/drawing/2014/main" id="{5C609945-3EF6-4CD8-A214-7DA6EFBA921B}"/>
              </a:ext>
            </a:extLst>
          </p:cNvPr>
          <p:cNvGraphicFramePr/>
          <p:nvPr>
            <p:extLst>
              <p:ext uri="{D42A27DB-BD31-4B8C-83A1-F6EECF244321}">
                <p14:modId xmlns:p14="http://schemas.microsoft.com/office/powerpoint/2010/main" val="314944014"/>
              </p:ext>
            </p:extLst>
          </p:nvPr>
        </p:nvGraphicFramePr>
        <p:xfrm>
          <a:off x="-14514" y="798327"/>
          <a:ext cx="8418285" cy="60596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16693" y="921408"/>
            <a:ext cx="2609142" cy="4093428"/>
          </a:xfrm>
          <a:prstGeom prst="rect">
            <a:avLst/>
          </a:prstGeom>
          <a:noFill/>
        </p:spPr>
        <p:txBody>
          <a:bodyPr wrap="square" rtlCol="0">
            <a:spAutoFit/>
          </a:bodyPr>
          <a:lstStyle/>
          <a:p>
            <a:pPr algn="ctr"/>
            <a:r>
              <a:rPr lang="en-US" sz="2000"/>
              <a:t>74% of White students indicated they mostly matter or strongly matter in classes with White professors</a:t>
            </a:r>
          </a:p>
          <a:p>
            <a:pPr algn="ctr"/>
            <a:endParaRPr lang="en-US" sz="2000"/>
          </a:p>
          <a:p>
            <a:pPr algn="ctr"/>
            <a:r>
              <a:rPr lang="en-US" sz="2000"/>
              <a:t>64% of students of color indicated they mostly matter or strongly matter in classes with White professors</a:t>
            </a:r>
          </a:p>
        </p:txBody>
      </p:sp>
      <p:pic>
        <p:nvPicPr>
          <p:cNvPr id="6" name="Picture 5">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425408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12" name="Google Shape;86;p1"/>
          <p:cNvSpPr txBox="1"/>
          <p:nvPr/>
        </p:nvSpPr>
        <p:spPr>
          <a:xfrm>
            <a:off x="2329912" y="89189"/>
            <a:ext cx="7749152"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1: Mattering and Affirmation</a:t>
            </a:r>
            <a:endParaRPr sz="3200"/>
          </a:p>
        </p:txBody>
      </p:sp>
      <p:graphicFrame>
        <p:nvGraphicFramePr>
          <p:cNvPr id="13" name="Chart 12">
            <a:extLst>
              <a:ext uri="{FF2B5EF4-FFF2-40B4-BE49-F238E27FC236}">
                <a16:creationId xmlns:a16="http://schemas.microsoft.com/office/drawing/2014/main" id="{5C609945-3EF6-4CD8-A214-7DA6EFBA921B}"/>
              </a:ext>
            </a:extLst>
          </p:cNvPr>
          <p:cNvGraphicFramePr/>
          <p:nvPr>
            <p:extLst>
              <p:ext uri="{D42A27DB-BD31-4B8C-83A1-F6EECF244321}">
                <p14:modId xmlns:p14="http://schemas.microsoft.com/office/powerpoint/2010/main" val="1672387378"/>
              </p:ext>
            </p:extLst>
          </p:nvPr>
        </p:nvGraphicFramePr>
        <p:xfrm>
          <a:off x="-14514" y="798327"/>
          <a:ext cx="8418285" cy="60596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16693" y="1256201"/>
            <a:ext cx="1924742" cy="3170099"/>
          </a:xfrm>
          <a:prstGeom prst="rect">
            <a:avLst/>
          </a:prstGeom>
          <a:noFill/>
        </p:spPr>
        <p:txBody>
          <a:bodyPr wrap="square" rtlCol="0">
            <a:spAutoFit/>
          </a:bodyPr>
          <a:lstStyle/>
          <a:p>
            <a:pPr algn="ctr"/>
            <a:r>
              <a:rPr lang="en-US" sz="2000"/>
              <a:t>Overall, students were more likely to experience concern for feelings from professors of color than from White professors</a:t>
            </a:r>
          </a:p>
        </p:txBody>
      </p:sp>
      <p:pic>
        <p:nvPicPr>
          <p:cNvPr id="6" name="Picture 5">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1090655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2">
      <a:dk1>
        <a:sysClr val="windowText" lastClr="000000"/>
      </a:dk1>
      <a:lt1>
        <a:sysClr val="window" lastClr="FFFFFF"/>
      </a:lt1>
      <a:dk2>
        <a:srgbClr val="696464"/>
      </a:dk2>
      <a:lt2>
        <a:srgbClr val="E9E5DC"/>
      </a:lt2>
      <a:accent1>
        <a:srgbClr val="B60717"/>
      </a:accent1>
      <a:accent2>
        <a:srgbClr val="A28E6A"/>
      </a:accent2>
      <a:accent3>
        <a:srgbClr val="956251"/>
      </a:accent3>
      <a:accent4>
        <a:srgbClr val="918485"/>
      </a:accent4>
      <a:accent5>
        <a:srgbClr val="855D5D"/>
      </a:accent5>
      <a:accent6>
        <a:srgbClr val="CC9900"/>
      </a:accent6>
      <a:hlink>
        <a:srgbClr val="B60717"/>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4285B198C2574199F41D035CACCF10" ma:contentTypeVersion="12" ma:contentTypeDescription="Create a new document." ma:contentTypeScope="" ma:versionID="659fac6ee65c62f6d060982239722320">
  <xsd:schema xmlns:xsd="http://www.w3.org/2001/XMLSchema" xmlns:xs="http://www.w3.org/2001/XMLSchema" xmlns:p="http://schemas.microsoft.com/office/2006/metadata/properties" xmlns:ns3="97abd00b-9f58-4053-911a-e0247740b325" xmlns:ns4="6afc5800-099f-4a10-83cb-23114b6fe889" targetNamespace="http://schemas.microsoft.com/office/2006/metadata/properties" ma:root="true" ma:fieldsID="ef8aa945da42a42a811d928da1111851" ns3:_="" ns4:_="">
    <xsd:import namespace="97abd00b-9f58-4053-911a-e0247740b325"/>
    <xsd:import namespace="6afc5800-099f-4a10-83cb-23114b6fe88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bd00b-9f58-4053-911a-e0247740b3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fc5800-099f-4a10-83cb-23114b6fe88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A6ACEE-008D-4A0E-A758-F2C010DF9492}">
  <ds:schemaRefs>
    <ds:schemaRef ds:uri="http://schemas.microsoft.com/sharepoint/v3/contenttype/forms"/>
  </ds:schemaRefs>
</ds:datastoreItem>
</file>

<file path=customXml/itemProps2.xml><?xml version="1.0" encoding="utf-8"?>
<ds:datastoreItem xmlns:ds="http://schemas.openxmlformats.org/officeDocument/2006/customXml" ds:itemID="{E39030BF-7445-4E73-AD48-B5E0E3970F65}">
  <ds:schemaRefs>
    <ds:schemaRef ds:uri="6afc5800-099f-4a10-83cb-23114b6fe889"/>
    <ds:schemaRef ds:uri="97abd00b-9f58-4053-911a-e0247740b3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0CE96EE-18AF-4DB0-A04D-F4EA05EC7C77}">
  <ds:schemaRefs>
    <ds:schemaRef ds:uri="http://purl.org/dc/elements/1.1/"/>
    <ds:schemaRef ds:uri="http://schemas.microsoft.com/office/2006/documentManagement/types"/>
    <ds:schemaRef ds:uri="http://www.w3.org/XML/1998/namespace"/>
    <ds:schemaRef ds:uri="http://schemas.openxmlformats.org/package/2006/metadata/core-properties"/>
    <ds:schemaRef ds:uri="http://purl.org/dc/dcmitype/"/>
    <ds:schemaRef ds:uri="http://purl.org/dc/terms/"/>
    <ds:schemaRef ds:uri="97abd00b-9f58-4053-911a-e0247740b325"/>
    <ds:schemaRef ds:uri="http://schemas.microsoft.com/office/infopath/2007/PartnerControls"/>
    <ds:schemaRef ds:uri="6afc5800-099f-4a10-83cb-23114b6fe88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TM03457485[[fn=Mesh]]</Template>
  <TotalTime>14</TotalTime>
  <Words>2381</Words>
  <Application>Microsoft Office PowerPoint</Application>
  <PresentationFormat>Widescreen</PresentationFormat>
  <Paragraphs>357</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Corbel</vt:lpstr>
      <vt:lpstr>Gill Sans</vt:lpstr>
      <vt:lpstr>Rockwell</vt:lpstr>
      <vt:lpstr>Rockwell Condensed</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Sooyeon Kim</dc:creator>
  <cp:lastModifiedBy>Grace Commiso</cp:lastModifiedBy>
  <cp:revision>2</cp:revision>
  <cp:lastPrinted>2022-01-24T21:36:44Z</cp:lastPrinted>
  <dcterms:created xsi:type="dcterms:W3CDTF">2021-06-16T18:38:05Z</dcterms:created>
  <dcterms:modified xsi:type="dcterms:W3CDTF">2022-02-08T22:40:41Z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0x0101004A4285B198C2574199F41D035CACCF10</vt:lpwstr>
  </property>
</Properties>
</file>