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Arvo"/>
      <p:regular r:id="rId15"/>
      <p:bold r:id="rId16"/>
      <p:italic r:id="rId17"/>
      <p:boldItalic r:id="rId18"/>
    </p:embeddedFont>
    <p:embeddedFont>
      <p:font typeface="Bitter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Bitter-bold.fntdata"/><Relationship Id="rId11" Type="http://schemas.openxmlformats.org/officeDocument/2006/relationships/slide" Target="slides/slide6.xml"/><Relationship Id="rId22" Type="http://schemas.openxmlformats.org/officeDocument/2006/relationships/font" Target="fonts/Bitter-boldItalic.fntdata"/><Relationship Id="rId10" Type="http://schemas.openxmlformats.org/officeDocument/2006/relationships/slide" Target="slides/slide5.xml"/><Relationship Id="rId21" Type="http://schemas.openxmlformats.org/officeDocument/2006/relationships/font" Target="fonts/Bitter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vo-regular.fntdata"/><Relationship Id="rId14" Type="http://schemas.openxmlformats.org/officeDocument/2006/relationships/slide" Target="slides/slide9.xml"/><Relationship Id="rId17" Type="http://schemas.openxmlformats.org/officeDocument/2006/relationships/font" Target="fonts/Arvo-italic.fntdata"/><Relationship Id="rId16" Type="http://schemas.openxmlformats.org/officeDocument/2006/relationships/font" Target="fonts/Arvo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Bitter-regular.fntdata"/><Relationship Id="rId6" Type="http://schemas.openxmlformats.org/officeDocument/2006/relationships/slide" Target="slides/slide1.xml"/><Relationship Id="rId18" Type="http://schemas.openxmlformats.org/officeDocument/2006/relationships/font" Target="fonts/Arv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0f3b8a0f98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0f3b8a0f98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0f3b8a0f98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0f3b8a0f98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0f3b8a0f98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0f3b8a0f98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107d9914d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107d9914d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0f60757ab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0f60757ab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107d9914d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107d9914d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107d9914d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107d9914d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107d9914d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107d9914d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222700" y="1156500"/>
            <a:ext cx="4704600" cy="28305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4288" rotWithShape="0" algn="bl" dir="5400000" dist="952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2436950" y="1860375"/>
            <a:ext cx="4270200" cy="172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3600">
                <a:solidFill>
                  <a:srgbClr val="43434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3600">
                <a:solidFill>
                  <a:srgbClr val="43434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3600">
                <a:solidFill>
                  <a:srgbClr val="43434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3600">
                <a:solidFill>
                  <a:srgbClr val="43434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3600">
                <a:solidFill>
                  <a:srgbClr val="43434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3600">
                <a:solidFill>
                  <a:srgbClr val="43434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3600">
                <a:solidFill>
                  <a:srgbClr val="43434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3600">
                <a:solidFill>
                  <a:srgbClr val="43434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3600">
                <a:solidFill>
                  <a:srgbClr val="434343"/>
                </a:solidFill>
              </a:defRPr>
            </a:lvl9pPr>
          </a:lstStyle>
          <a:p/>
        </p:txBody>
      </p:sp>
      <p:cxnSp>
        <p:nvCxnSpPr>
          <p:cNvPr id="12" name="Google Shape;12;p2"/>
          <p:cNvCxnSpPr/>
          <p:nvPr/>
        </p:nvCxnSpPr>
        <p:spPr>
          <a:xfrm>
            <a:off x="2222700" y="1860375"/>
            <a:ext cx="46986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with vertical divider">
  <p:cSld name="BLANK_2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/>
          <p:nvPr/>
        </p:nvSpPr>
        <p:spPr>
          <a:xfrm>
            <a:off x="543000" y="530100"/>
            <a:ext cx="8058000" cy="40833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4288" rotWithShape="0" algn="bl" dir="5400000" dist="952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0" name="Google Shape;70;p11"/>
          <p:cNvCxnSpPr/>
          <p:nvPr/>
        </p:nvCxnSpPr>
        <p:spPr>
          <a:xfrm>
            <a:off x="1333200" y="530112"/>
            <a:ext cx="0" cy="40782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" name="Google Shape;71;p11"/>
          <p:cNvCxnSpPr/>
          <p:nvPr/>
        </p:nvCxnSpPr>
        <p:spPr>
          <a:xfrm>
            <a:off x="542850" y="1326975"/>
            <a:ext cx="7962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4297650" y="4613400"/>
            <a:ext cx="548700" cy="53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_2_1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/>
          <p:nvPr/>
        </p:nvSpPr>
        <p:spPr>
          <a:xfrm>
            <a:off x="543000" y="530100"/>
            <a:ext cx="8058000" cy="40833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4288" rotWithShape="0" algn="bl" dir="5400000" dist="952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2"/>
          <p:cNvSpPr txBox="1"/>
          <p:nvPr>
            <p:ph idx="12" type="sldNum"/>
          </p:nvPr>
        </p:nvSpPr>
        <p:spPr>
          <a:xfrm>
            <a:off x="4297650" y="4613400"/>
            <a:ext cx="548700" cy="53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background only">
  <p:cSld name="BLANK_1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/>
          <p:nvPr>
            <p:ph idx="12" type="sldNum"/>
          </p:nvPr>
        </p:nvSpPr>
        <p:spPr>
          <a:xfrm>
            <a:off x="4297650" y="4613400"/>
            <a:ext cx="548700" cy="53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2">
  <p:cSld name="TITLE_2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80" name="Google Shape;80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81" name="Google Shape;81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1007250" y="1990425"/>
            <a:ext cx="7129500" cy="11598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4288" rotWithShape="0" algn="bl" dir="5400000" dist="952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3"/>
          <p:cNvSpPr txBox="1"/>
          <p:nvPr>
            <p:ph type="ctrTitle"/>
          </p:nvPr>
        </p:nvSpPr>
        <p:spPr>
          <a:xfrm>
            <a:off x="2503150" y="1991850"/>
            <a:ext cx="5633400" cy="11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b="0" sz="1800">
                <a:solidFill>
                  <a:srgbClr val="43434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b="0" sz="18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b="0" sz="18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b="0" sz="18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b="0" sz="18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b="0" sz="18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b="0" sz="18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b="0" sz="18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b="0" sz="1800">
                <a:solidFill>
                  <a:srgbClr val="434343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" type="subTitle"/>
          </p:nvPr>
        </p:nvSpPr>
        <p:spPr>
          <a:xfrm>
            <a:off x="1007250" y="1990423"/>
            <a:ext cx="11640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000"/>
              <a:buFont typeface="Arvo"/>
              <a:buNone/>
              <a:defRPr b="1" sz="20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000"/>
              <a:buFont typeface="Arvo"/>
              <a:buNone/>
              <a:defRPr b="1" sz="20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000"/>
              <a:buFont typeface="Arvo"/>
              <a:buNone/>
              <a:defRPr b="1" sz="20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000"/>
              <a:buFont typeface="Arvo"/>
              <a:buNone/>
              <a:defRPr b="1" sz="20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000"/>
              <a:buFont typeface="Arvo"/>
              <a:buNone/>
              <a:defRPr b="1" sz="20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000"/>
              <a:buFont typeface="Arvo"/>
              <a:buNone/>
              <a:defRPr b="1" sz="20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000"/>
              <a:buFont typeface="Arvo"/>
              <a:buNone/>
              <a:defRPr b="1" sz="20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000"/>
              <a:buFont typeface="Arvo"/>
              <a:buNone/>
              <a:defRPr b="1" sz="20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000"/>
              <a:buFont typeface="Arvo"/>
              <a:buNone/>
              <a:defRPr b="1" sz="20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cxnSp>
        <p:nvCxnSpPr>
          <p:cNvPr id="17" name="Google Shape;17;p3"/>
          <p:cNvCxnSpPr/>
          <p:nvPr/>
        </p:nvCxnSpPr>
        <p:spPr>
          <a:xfrm>
            <a:off x="2171400" y="1990437"/>
            <a:ext cx="0" cy="11580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4297650" y="4613400"/>
            <a:ext cx="548700" cy="53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972925" y="928875"/>
            <a:ext cx="7209600" cy="32859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4288" rotWithShape="0" algn="bl" dir="5400000" dist="952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/>
        </p:nvSpPr>
        <p:spPr>
          <a:xfrm>
            <a:off x="2732350" y="940950"/>
            <a:ext cx="36723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D9D9D9"/>
                </a:solidFill>
                <a:latin typeface="Impact"/>
                <a:ea typeface="Impact"/>
                <a:cs typeface="Impact"/>
                <a:sym typeface="Impact"/>
              </a:rPr>
              <a:t>“</a:t>
            </a:r>
            <a:endParaRPr sz="6000">
              <a:solidFill>
                <a:srgbClr val="D9D9D9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cxnSp>
        <p:nvCxnSpPr>
          <p:cNvPr id="22" name="Google Shape;22;p4"/>
          <p:cNvCxnSpPr/>
          <p:nvPr/>
        </p:nvCxnSpPr>
        <p:spPr>
          <a:xfrm>
            <a:off x="972920" y="1631775"/>
            <a:ext cx="72096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1918075" y="1719025"/>
            <a:ext cx="5307900" cy="217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55600" lvl="0" marL="457200" rtl="0" algn="ctr">
              <a:spcBef>
                <a:spcPts val="600"/>
              </a:spcBef>
              <a:spcAft>
                <a:spcPts val="0"/>
              </a:spcAft>
              <a:buSzPts val="2000"/>
              <a:buChar char="■"/>
              <a:defRPr i="1" sz="2000"/>
            </a:lvl1pPr>
            <a:lvl2pPr indent="-355600" lvl="1" marL="914400" rtl="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 i="1" sz="2000"/>
            </a:lvl2pPr>
            <a:lvl3pPr indent="-355600" lvl="2" marL="1371600" rtl="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 i="1" sz="2000"/>
            </a:lvl3pPr>
            <a:lvl4pPr indent="-355600" lvl="3" marL="1828800" rtl="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 i="1" sz="2000"/>
            </a:lvl4pPr>
            <a:lvl5pPr indent="-355600" lvl="4" marL="2286000" rtl="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 i="1" sz="2000"/>
            </a:lvl5pPr>
            <a:lvl6pPr indent="-355600" lvl="5" marL="2743200" rtl="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 i="1" sz="2000"/>
            </a:lvl6pPr>
            <a:lvl7pPr indent="-355600" lvl="6" marL="3200400" rtl="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 i="1" sz="2000"/>
            </a:lvl7pPr>
            <a:lvl8pPr indent="-355600" lvl="7" marL="3657600" rtl="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 i="1" sz="2000"/>
            </a:lvl8pPr>
            <a:lvl9pPr indent="-355600" lvl="8" marL="41148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 i="1" sz="2000"/>
            </a:lvl9pPr>
          </a:lstStyle>
          <a:p/>
        </p:txBody>
      </p:sp>
      <p:grpSp>
        <p:nvGrpSpPr>
          <p:cNvPr id="24" name="Google Shape;24;p4"/>
          <p:cNvGrpSpPr/>
          <p:nvPr/>
        </p:nvGrpSpPr>
        <p:grpSpPr>
          <a:xfrm>
            <a:off x="4226084" y="928887"/>
            <a:ext cx="691832" cy="699600"/>
            <a:chOff x="4220518" y="928887"/>
            <a:chExt cx="691832" cy="699600"/>
          </a:xfrm>
        </p:grpSpPr>
        <p:cxnSp>
          <p:nvCxnSpPr>
            <p:cNvPr id="25" name="Google Shape;25;p4"/>
            <p:cNvCxnSpPr/>
            <p:nvPr/>
          </p:nvCxnSpPr>
          <p:spPr>
            <a:xfrm>
              <a:off x="4220518" y="928887"/>
              <a:ext cx="0" cy="69960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" name="Google Shape;26;p4"/>
            <p:cNvCxnSpPr/>
            <p:nvPr/>
          </p:nvCxnSpPr>
          <p:spPr>
            <a:xfrm>
              <a:off x="4912350" y="928887"/>
              <a:ext cx="0" cy="69960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4297650" y="4613400"/>
            <a:ext cx="548700" cy="53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/>
          <p:nvPr/>
        </p:nvSpPr>
        <p:spPr>
          <a:xfrm>
            <a:off x="543000" y="530100"/>
            <a:ext cx="8058000" cy="40833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4288" rotWithShape="0" algn="bl" dir="5400000" dist="952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0" name="Google Shape;30;p5"/>
          <p:cNvCxnSpPr/>
          <p:nvPr/>
        </p:nvCxnSpPr>
        <p:spPr>
          <a:xfrm>
            <a:off x="1333200" y="530112"/>
            <a:ext cx="0" cy="8028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542850" y="1326975"/>
            <a:ext cx="80583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1379650" y="530100"/>
            <a:ext cx="6725400" cy="79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1379650" y="1502274"/>
            <a:ext cx="6725400" cy="280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4297650" y="4613400"/>
            <a:ext cx="548700" cy="53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/>
          <p:nvPr/>
        </p:nvSpPr>
        <p:spPr>
          <a:xfrm>
            <a:off x="543000" y="530100"/>
            <a:ext cx="8058000" cy="40833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4288" rotWithShape="0" algn="bl" dir="5400000" dist="952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7" name="Google Shape;37;p6"/>
          <p:cNvCxnSpPr/>
          <p:nvPr/>
        </p:nvCxnSpPr>
        <p:spPr>
          <a:xfrm>
            <a:off x="1333200" y="530112"/>
            <a:ext cx="0" cy="8028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8" name="Google Shape;38;p6"/>
          <p:cNvCxnSpPr/>
          <p:nvPr/>
        </p:nvCxnSpPr>
        <p:spPr>
          <a:xfrm>
            <a:off x="542850" y="1326975"/>
            <a:ext cx="80583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9" name="Google Shape;39;p6"/>
          <p:cNvSpPr txBox="1"/>
          <p:nvPr>
            <p:ph type="title"/>
          </p:nvPr>
        </p:nvSpPr>
        <p:spPr>
          <a:xfrm>
            <a:off x="1379650" y="530100"/>
            <a:ext cx="6725400" cy="79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" type="body"/>
          </p:nvPr>
        </p:nvSpPr>
        <p:spPr>
          <a:xfrm>
            <a:off x="1333200" y="1538075"/>
            <a:ext cx="3232200" cy="27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2" type="body"/>
          </p:nvPr>
        </p:nvSpPr>
        <p:spPr>
          <a:xfrm>
            <a:off x="4988461" y="1538075"/>
            <a:ext cx="3232200" cy="27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4297650" y="4613400"/>
            <a:ext cx="548700" cy="53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/>
          <p:nvPr/>
        </p:nvSpPr>
        <p:spPr>
          <a:xfrm>
            <a:off x="543000" y="530100"/>
            <a:ext cx="8058000" cy="40833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4288" rotWithShape="0" algn="bl" dir="5400000" dist="952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5" name="Google Shape;45;p7"/>
          <p:cNvCxnSpPr/>
          <p:nvPr/>
        </p:nvCxnSpPr>
        <p:spPr>
          <a:xfrm>
            <a:off x="1333200" y="530112"/>
            <a:ext cx="0" cy="8028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6" name="Google Shape;46;p7"/>
          <p:cNvCxnSpPr/>
          <p:nvPr/>
        </p:nvCxnSpPr>
        <p:spPr>
          <a:xfrm>
            <a:off x="542850" y="1326975"/>
            <a:ext cx="80583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7" name="Google Shape;47;p7"/>
          <p:cNvSpPr txBox="1"/>
          <p:nvPr>
            <p:ph type="title"/>
          </p:nvPr>
        </p:nvSpPr>
        <p:spPr>
          <a:xfrm>
            <a:off x="1379650" y="530100"/>
            <a:ext cx="6725400" cy="79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1333200" y="1504100"/>
            <a:ext cx="2235600" cy="272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■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49" name="Google Shape;49;p7"/>
          <p:cNvSpPr txBox="1"/>
          <p:nvPr>
            <p:ph idx="2" type="body"/>
          </p:nvPr>
        </p:nvSpPr>
        <p:spPr>
          <a:xfrm>
            <a:off x="3683438" y="1504100"/>
            <a:ext cx="2235600" cy="272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■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50" name="Google Shape;50;p7"/>
          <p:cNvSpPr txBox="1"/>
          <p:nvPr>
            <p:ph idx="3" type="body"/>
          </p:nvPr>
        </p:nvSpPr>
        <p:spPr>
          <a:xfrm>
            <a:off x="6033675" y="1504100"/>
            <a:ext cx="2235600" cy="272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■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51" name="Google Shape;51;p7"/>
          <p:cNvSpPr txBox="1"/>
          <p:nvPr>
            <p:ph idx="12" type="sldNum"/>
          </p:nvPr>
        </p:nvSpPr>
        <p:spPr>
          <a:xfrm>
            <a:off x="4297650" y="4613400"/>
            <a:ext cx="548700" cy="53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/>
          <p:nvPr/>
        </p:nvSpPr>
        <p:spPr>
          <a:xfrm>
            <a:off x="543000" y="530100"/>
            <a:ext cx="8058000" cy="40833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4288" rotWithShape="0" algn="bl" dir="5400000" dist="952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4" name="Google Shape;54;p8"/>
          <p:cNvCxnSpPr/>
          <p:nvPr/>
        </p:nvCxnSpPr>
        <p:spPr>
          <a:xfrm>
            <a:off x="1333200" y="530112"/>
            <a:ext cx="0" cy="8028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" name="Google Shape;55;p8"/>
          <p:cNvCxnSpPr/>
          <p:nvPr/>
        </p:nvCxnSpPr>
        <p:spPr>
          <a:xfrm>
            <a:off x="542850" y="1326975"/>
            <a:ext cx="80583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6" name="Google Shape;56;p8"/>
          <p:cNvSpPr txBox="1"/>
          <p:nvPr>
            <p:ph type="title"/>
          </p:nvPr>
        </p:nvSpPr>
        <p:spPr>
          <a:xfrm>
            <a:off x="1379650" y="530100"/>
            <a:ext cx="6725400" cy="79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4297650" y="4613400"/>
            <a:ext cx="548700" cy="53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/>
          <p:nvPr/>
        </p:nvSpPr>
        <p:spPr>
          <a:xfrm>
            <a:off x="543000" y="530100"/>
            <a:ext cx="8058000" cy="40833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4288" rotWithShape="0" algn="bl" dir="5400000" dist="952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0" name="Google Shape;60;p9"/>
          <p:cNvCxnSpPr/>
          <p:nvPr/>
        </p:nvCxnSpPr>
        <p:spPr>
          <a:xfrm>
            <a:off x="542850" y="4204075"/>
            <a:ext cx="80583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9"/>
          <p:cNvSpPr txBox="1"/>
          <p:nvPr>
            <p:ph idx="1" type="body"/>
          </p:nvPr>
        </p:nvSpPr>
        <p:spPr>
          <a:xfrm>
            <a:off x="542850" y="4204075"/>
            <a:ext cx="8058300" cy="40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4297650" y="4613400"/>
            <a:ext cx="548700" cy="53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with horizontal divider" type="blank">
  <p:cSld name="BLANK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/>
          <p:nvPr/>
        </p:nvSpPr>
        <p:spPr>
          <a:xfrm>
            <a:off x="543000" y="530100"/>
            <a:ext cx="8058000" cy="40833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4288" rotWithShape="0" algn="bl" dir="5400000" dist="952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5" name="Google Shape;65;p10"/>
          <p:cNvCxnSpPr/>
          <p:nvPr/>
        </p:nvCxnSpPr>
        <p:spPr>
          <a:xfrm>
            <a:off x="1333200" y="530112"/>
            <a:ext cx="0" cy="8028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6" name="Google Shape;66;p10"/>
          <p:cNvCxnSpPr/>
          <p:nvPr/>
        </p:nvCxnSpPr>
        <p:spPr>
          <a:xfrm>
            <a:off x="542850" y="1326975"/>
            <a:ext cx="80583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4297650" y="4613400"/>
            <a:ext cx="548700" cy="53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" type="body"/>
          </p:nvPr>
        </p:nvSpPr>
        <p:spPr>
          <a:xfrm>
            <a:off x="1379650" y="1502274"/>
            <a:ext cx="6725400" cy="28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rgbClr val="D9D9D9"/>
              </a:buClr>
              <a:buSzPts val="3000"/>
              <a:buFont typeface="Bitter"/>
              <a:buChar char="■"/>
              <a:defRPr sz="30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400"/>
              <a:buFont typeface="Bitter"/>
              <a:buChar char="■"/>
              <a:defRPr sz="24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400"/>
              <a:buFont typeface="Bitter"/>
              <a:buChar char="■"/>
              <a:defRPr sz="24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Font typeface="Bitter"/>
              <a:buChar char="■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Bitter"/>
              <a:buChar char="○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Bitter"/>
              <a:buChar char="■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Bitter"/>
              <a:buChar char="●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Bitter"/>
              <a:buChar char="○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Bitter"/>
              <a:buChar char="■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1379650" y="530100"/>
            <a:ext cx="6725400" cy="79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297650" y="4613400"/>
            <a:ext cx="548700" cy="53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algn="ctr">
              <a:buNone/>
              <a:defRPr sz="1200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mailto:faith.bradham@bakersfieldcollege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/>
          <p:nvPr>
            <p:ph type="ctrTitle"/>
          </p:nvPr>
        </p:nvSpPr>
        <p:spPr>
          <a:xfrm>
            <a:off x="2436950" y="1860375"/>
            <a:ext cx="4270200" cy="172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Assessing ILO 2</a:t>
            </a:r>
            <a:endParaRPr/>
          </a:p>
        </p:txBody>
      </p:sp>
      <p:sp>
        <p:nvSpPr>
          <p:cNvPr id="87" name="Google Shape;87;p15"/>
          <p:cNvSpPr txBox="1"/>
          <p:nvPr/>
        </p:nvSpPr>
        <p:spPr>
          <a:xfrm>
            <a:off x="2790275" y="3059200"/>
            <a:ext cx="3563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itter"/>
                <a:ea typeface="Bitter"/>
                <a:cs typeface="Bitter"/>
                <a:sym typeface="Bitter"/>
              </a:rPr>
              <a:t>Faith Bradham, Assessment Co-Chair</a:t>
            </a:r>
            <a:endParaRPr>
              <a:latin typeface="Bitter"/>
              <a:ea typeface="Bitter"/>
              <a:cs typeface="Bitter"/>
              <a:sym typeface="Bitte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>
            <p:ph type="ctrTitle"/>
          </p:nvPr>
        </p:nvSpPr>
        <p:spPr>
          <a:xfrm>
            <a:off x="2503150" y="1991850"/>
            <a:ext cx="5633400" cy="11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Communicate</a:t>
            </a:r>
            <a:r>
              <a:rPr lang="en"/>
              <a:t>: Communicate effectively in both written and oral forms</a:t>
            </a:r>
            <a:endParaRPr/>
          </a:p>
        </p:txBody>
      </p:sp>
      <p:sp>
        <p:nvSpPr>
          <p:cNvPr id="93" name="Google Shape;93;p16"/>
          <p:cNvSpPr txBox="1"/>
          <p:nvPr>
            <p:ph idx="1" type="subTitle"/>
          </p:nvPr>
        </p:nvSpPr>
        <p:spPr>
          <a:xfrm>
            <a:off x="1007250" y="1990423"/>
            <a:ext cx="11640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ILO 2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>
            <p:ph type="title"/>
          </p:nvPr>
        </p:nvSpPr>
        <p:spPr>
          <a:xfrm>
            <a:off x="1379650" y="530100"/>
            <a:ext cx="6725400" cy="79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we will assess ILO 2</a:t>
            </a:r>
            <a:endParaRPr/>
          </a:p>
        </p:txBody>
      </p:sp>
      <p:sp>
        <p:nvSpPr>
          <p:cNvPr id="99" name="Google Shape;99;p17"/>
          <p:cNvSpPr txBox="1"/>
          <p:nvPr>
            <p:ph idx="1" type="body"/>
          </p:nvPr>
        </p:nvSpPr>
        <p:spPr>
          <a:xfrm>
            <a:off x="1379650" y="1502274"/>
            <a:ext cx="6725400" cy="280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We are taking a 2-pronged approach:</a:t>
            </a:r>
            <a:endParaRPr/>
          </a:p>
          <a:p>
            <a:pPr indent="-355600" lvl="0" marL="457200" rtl="0" algn="l">
              <a:spcBef>
                <a:spcPts val="600"/>
              </a:spcBef>
              <a:spcAft>
                <a:spcPts val="0"/>
              </a:spcAft>
              <a:buSzPts val="2000"/>
              <a:buAutoNum type="arabicPeriod"/>
            </a:pPr>
            <a:r>
              <a:rPr lang="en"/>
              <a:t>Analyze outcomes data from eLumen</a:t>
            </a:r>
            <a:endParaRPr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AutoNum type="alphaLcPeriod"/>
            </a:pPr>
            <a:r>
              <a:rPr i="1" lang="en"/>
              <a:t>This is in process!</a:t>
            </a:r>
            <a:endParaRPr i="1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/>
              <a:t>Showcasing artifacts</a:t>
            </a:r>
            <a:endParaRPr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AutoNum type="alphaLcPeriod"/>
            </a:pPr>
            <a:r>
              <a:rPr i="1" lang="en"/>
              <a:t>This is where we need help from faculty</a:t>
            </a:r>
            <a:endParaRPr i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/>
          <p:nvPr>
            <p:ph type="title"/>
          </p:nvPr>
        </p:nvSpPr>
        <p:spPr>
          <a:xfrm>
            <a:off x="1379650" y="530100"/>
            <a:ext cx="6725400" cy="79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 need from you</a:t>
            </a:r>
            <a:endParaRPr/>
          </a:p>
        </p:txBody>
      </p:sp>
      <p:sp>
        <p:nvSpPr>
          <p:cNvPr id="105" name="Google Shape;105;p18"/>
          <p:cNvSpPr txBox="1"/>
          <p:nvPr>
            <p:ph idx="1" type="body"/>
          </p:nvPr>
        </p:nvSpPr>
        <p:spPr>
          <a:xfrm>
            <a:off x="1379650" y="1502274"/>
            <a:ext cx="6725400" cy="280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We are asking for faculty volunteers to send in artifacts showcasing examples of ILO 2 assessment in their courses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Artifacts are:</a:t>
            </a:r>
            <a:endParaRPr/>
          </a:p>
          <a:p>
            <a:pPr indent="-355600" lvl="0" marL="457200" rtl="0" algn="l">
              <a:spcBef>
                <a:spcPts val="600"/>
              </a:spcBef>
              <a:spcAft>
                <a:spcPts val="0"/>
              </a:spcAft>
              <a:buSzPts val="2000"/>
              <a:buChar char="■"/>
            </a:pPr>
            <a:r>
              <a:rPr lang="en"/>
              <a:t>The assessment used, +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"/>
              <a:t>A sample of excellent student work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/>
          <p:nvPr>
            <p:ph type="title"/>
          </p:nvPr>
        </p:nvSpPr>
        <p:spPr>
          <a:xfrm>
            <a:off x="1379650" y="530100"/>
            <a:ext cx="6725400" cy="79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don’t really set out to assess ILO 2 in my class…</a:t>
            </a:r>
            <a:endParaRPr/>
          </a:p>
        </p:txBody>
      </p:sp>
      <p:sp>
        <p:nvSpPr>
          <p:cNvPr id="111" name="Google Shape;111;p19"/>
          <p:cNvSpPr txBox="1"/>
          <p:nvPr>
            <p:ph idx="1" type="body"/>
          </p:nvPr>
        </p:nvSpPr>
        <p:spPr>
          <a:xfrm>
            <a:off x="1379650" y="1502274"/>
            <a:ext cx="6725400" cy="280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 do not need to create a new </a:t>
            </a:r>
            <a:r>
              <a:rPr lang="en"/>
              <a:t>assessment</a:t>
            </a:r>
            <a:r>
              <a:rPr lang="en"/>
              <a:t> for ILO 2! If your course maps to ILO 2 and you ask your students to communicate in some way in your course, that’s all that we require! Examples are:</a:t>
            </a:r>
            <a:endParaRPr/>
          </a:p>
          <a:p>
            <a:pPr indent="-355600" lvl="0" marL="457200" rtl="0" algn="l">
              <a:spcBef>
                <a:spcPts val="600"/>
              </a:spcBef>
              <a:spcAft>
                <a:spcPts val="0"/>
              </a:spcAft>
              <a:buSzPts val="2000"/>
              <a:buChar char="■"/>
            </a:pPr>
            <a:r>
              <a:rPr lang="en"/>
              <a:t>Lab reports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"/>
              <a:t>Papers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"/>
              <a:t>Speeches/debates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"/>
              <a:t>Etc!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/>
          <p:nvPr>
            <p:ph type="title"/>
          </p:nvPr>
        </p:nvSpPr>
        <p:spPr>
          <a:xfrm>
            <a:off x="1379650" y="530100"/>
            <a:ext cx="6725400" cy="79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 privacy</a:t>
            </a:r>
            <a:endParaRPr/>
          </a:p>
        </p:txBody>
      </p:sp>
      <p:sp>
        <p:nvSpPr>
          <p:cNvPr id="117" name="Google Shape;117;p20"/>
          <p:cNvSpPr txBox="1"/>
          <p:nvPr>
            <p:ph idx="1" type="body"/>
          </p:nvPr>
        </p:nvSpPr>
        <p:spPr>
          <a:xfrm>
            <a:off x="1379650" y="1502274"/>
            <a:ext cx="6725400" cy="280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To maintain student privacy, we:</a:t>
            </a:r>
            <a:endParaRPr/>
          </a:p>
          <a:p>
            <a:pPr indent="-355600" lvl="0" marL="457200" rtl="0" algn="l">
              <a:spcBef>
                <a:spcPts val="600"/>
              </a:spcBef>
              <a:spcAft>
                <a:spcPts val="0"/>
              </a:spcAft>
              <a:buSzPts val="2000"/>
              <a:buChar char="■"/>
            </a:pPr>
            <a:r>
              <a:rPr lang="en"/>
              <a:t>Ask that all submissions of student work have all identifying information removed (names, etc.)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"/>
              <a:t>Have a </a:t>
            </a:r>
            <a:r>
              <a:rPr lang="en"/>
              <a:t>consent form for students to sign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/>
          <p:nvPr>
            <p:ph type="title"/>
          </p:nvPr>
        </p:nvSpPr>
        <p:spPr>
          <a:xfrm>
            <a:off x="1379650" y="530100"/>
            <a:ext cx="6725400" cy="79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can I send in my artifact?</a:t>
            </a:r>
            <a:endParaRPr/>
          </a:p>
        </p:txBody>
      </p:sp>
      <p:sp>
        <p:nvSpPr>
          <p:cNvPr id="123" name="Google Shape;123;p21"/>
          <p:cNvSpPr txBox="1"/>
          <p:nvPr>
            <p:ph idx="1" type="body"/>
          </p:nvPr>
        </p:nvSpPr>
        <p:spPr>
          <a:xfrm>
            <a:off x="1379650" y="1502274"/>
            <a:ext cx="6725400" cy="280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Starting February 4, we will send an email call to the faculty listservs with instructions &amp; the consent form. </a:t>
            </a:r>
            <a:endParaRPr/>
          </a:p>
          <a:p>
            <a:pPr indent="-355600" lvl="0" marL="457200" rtl="0" algn="l">
              <a:spcBef>
                <a:spcPts val="600"/>
              </a:spcBef>
              <a:spcAft>
                <a:spcPts val="0"/>
              </a:spcAft>
              <a:buSzPts val="2000"/>
              <a:buChar char="■"/>
            </a:pPr>
            <a:r>
              <a:rPr lang="en"/>
              <a:t>We will be accepting artifacts until the end of Spring 2022. 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"/>
              <a:t>Artifacts can be from any semester!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2"/>
          <p:cNvSpPr txBox="1"/>
          <p:nvPr>
            <p:ph type="title"/>
          </p:nvPr>
        </p:nvSpPr>
        <p:spPr>
          <a:xfrm>
            <a:off x="1379650" y="530100"/>
            <a:ext cx="6725400" cy="79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will you do with the artifacts?	</a:t>
            </a:r>
            <a:endParaRPr/>
          </a:p>
        </p:txBody>
      </p:sp>
      <p:sp>
        <p:nvSpPr>
          <p:cNvPr id="129" name="Google Shape;129;p22"/>
          <p:cNvSpPr txBox="1"/>
          <p:nvPr>
            <p:ph idx="1" type="body"/>
          </p:nvPr>
        </p:nvSpPr>
        <p:spPr>
          <a:xfrm>
            <a:off x="1379650" y="1502274"/>
            <a:ext cx="6725400" cy="280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We will document them for our official assessment, as well as showcase them in a Fall 2022 Flex Week presentation on the results of our ILO 2 Assessment!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/>
          <p:nvPr>
            <p:ph type="ctrTitle"/>
          </p:nvPr>
        </p:nvSpPr>
        <p:spPr>
          <a:xfrm>
            <a:off x="2503150" y="1991850"/>
            <a:ext cx="5633400" cy="11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Questions?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faith.bradham@bakersfieldcollege.edu</a:t>
            </a:r>
            <a:r>
              <a:rPr lang="en"/>
              <a:t> </a:t>
            </a:r>
            <a:endParaRPr/>
          </a:p>
        </p:txBody>
      </p:sp>
      <p:sp>
        <p:nvSpPr>
          <p:cNvPr id="135" name="Google Shape;135;p23"/>
          <p:cNvSpPr txBox="1"/>
          <p:nvPr>
            <p:ph idx="1" type="subTitle"/>
          </p:nvPr>
        </p:nvSpPr>
        <p:spPr>
          <a:xfrm>
            <a:off x="1007250" y="1990423"/>
            <a:ext cx="11640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Jourdain template">
  <a:themeElements>
    <a:clrScheme name="Custom 347">
      <a:dk1>
        <a:srgbClr val="434343"/>
      </a:dk1>
      <a:lt1>
        <a:srgbClr val="FFFFFF"/>
      </a:lt1>
      <a:dk2>
        <a:srgbClr val="999999"/>
      </a:dk2>
      <a:lt2>
        <a:srgbClr val="EFEFEF"/>
      </a:lt2>
      <a:accent1>
        <a:srgbClr val="B91512"/>
      </a:accent1>
      <a:accent2>
        <a:srgbClr val="830F11"/>
      </a:accent2>
      <a:accent3>
        <a:srgbClr val="E9A01F"/>
      </a:accent3>
      <a:accent4>
        <a:srgbClr val="ABCA64"/>
      </a:accent4>
      <a:accent5>
        <a:srgbClr val="67C7C4"/>
      </a:accent5>
      <a:accent6>
        <a:srgbClr val="F06163"/>
      </a:accent6>
      <a:hlink>
        <a:srgbClr val="43434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