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8" r:id="rId3"/>
    <p:sldId id="309" r:id="rId4"/>
    <p:sldId id="310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B9D11B-1E7E-4BDA-A81D-88D8C74B1129}">
          <p14:sldIdLst>
            <p14:sldId id="256"/>
            <p14:sldId id="308"/>
            <p14:sldId id="309"/>
            <p14:sldId id="310"/>
          </p14:sldIdLst>
        </p14:section>
        <p14:section name="Untitled Section" id="{2B54BA4F-0B37-4CB8-A3E6-1571B5D2E952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09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8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3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0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4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8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7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2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9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8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6CFE7DA-79CD-499A-866A-D1EF23F68B3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A29CAE-AE54-4A2A-AD76-707A09C4250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50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ublic.tableau.com/views/GuidedPathwaysMomentumPointsbyLCP/MathFirstYea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grace.commiso@bakersfieldcollege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9D297EE1-F27F-4905-BB20-FD751D9D72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1">
            <a:extLst>
              <a:ext uri="{FF2B5EF4-FFF2-40B4-BE49-F238E27FC236}">
                <a16:creationId xmlns:a16="http://schemas.microsoft.com/office/drawing/2014/main" id="{C67001C3-9704-4A4C-A9A5-2138C55F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625" y="3119729"/>
            <a:ext cx="11197872" cy="162707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Accreditation Midterm Update</a:t>
            </a:r>
            <a:endParaRPr lang="en-us" sz="6000" b="1" dirty="0">
              <a:hlinkClick r:id="rId2"/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BB7CE51D-6A87-4EF7-98CA-26D74FED2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424" y="5433708"/>
            <a:ext cx="11275670" cy="1357807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Jessica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Wojtysiak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College Council, September 10,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2021</a:t>
            </a:r>
          </a:p>
        </p:txBody>
      </p: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12971FE3-2302-4172-9AB1-5A82826F81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5159" y="5433708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3">
            <a:extLst>
              <a:ext uri="{FF2B5EF4-FFF2-40B4-BE49-F238E27FC236}">
                <a16:creationId xmlns:a16="http://schemas.microsoft.com/office/drawing/2014/main" id="{4AB10AF3-028D-41BB-9535-0F48BCD436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B50352C9-B52B-4CF1-8D8F-43426EFA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Bakersfield College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83" y="1142301"/>
            <a:ext cx="3339352" cy="112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742" y="4709787"/>
            <a:ext cx="12178258" cy="826718"/>
          </a:xfrm>
        </p:spPr>
        <p:txBody>
          <a:bodyPr/>
          <a:lstStyle/>
          <a:p>
            <a:r>
              <a:rPr lang="en-US" dirty="0" smtClean="0"/>
              <a:t>Accreditation Visit 2018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4294967295"/>
          </p:nvPr>
        </p:nvSpPr>
        <p:spPr>
          <a:xfrm>
            <a:off x="137786" y="5536506"/>
            <a:ext cx="12054214" cy="964308"/>
          </a:xfrm>
        </p:spPr>
        <p:txBody>
          <a:bodyPr/>
          <a:lstStyle/>
          <a:p>
            <a:r>
              <a:rPr lang="en-US" dirty="0" smtClean="0"/>
              <a:t>No Recommendations!</a:t>
            </a:r>
            <a:endParaRPr lang="en-US" dirty="0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2" y="205940"/>
            <a:ext cx="12178258" cy="395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2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Report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13359" y="1845733"/>
            <a:ext cx="11423737" cy="431707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</a:t>
            </a:r>
            <a:r>
              <a:rPr lang="en-US" sz="2800" dirty="0"/>
              <a:t>the Midterm Report, the institution: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provides an update on how it has integrated improvement plans arising from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self-evaluation into its ongoing planning and implementation processes;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addresses work accomplished in response to the improvement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recommendations affirmed by the Commission in its Action Letter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reflects on actions it has taken to improve institutional performance related to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student learning outcomes and institution-set standards;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reflects on fiscal health and indicates actions taken to improve conditions (if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applicable); and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reports on the progress and outcomes from the action projects identified in its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most recent Quality Focus Essay (described in the ISER).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Focus on points 3-5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55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51" y="1737361"/>
            <a:ext cx="11878849" cy="4425444"/>
          </a:xfrm>
        </p:spPr>
        <p:txBody>
          <a:bodyPr>
            <a:normAutofit/>
          </a:bodyPr>
          <a:lstStyle/>
          <a:p>
            <a:r>
              <a:rPr lang="en-US" sz="2800" b="1" dirty="0"/>
              <a:t>Due </a:t>
            </a:r>
            <a:r>
              <a:rPr lang="en-US" sz="2800" b="1" dirty="0" smtClean="0"/>
              <a:t>October 17, 2022</a:t>
            </a:r>
            <a:endParaRPr lang="en-US" sz="2800" b="1" dirty="0"/>
          </a:p>
          <a:p>
            <a:r>
              <a:rPr lang="en-US" sz="2800" dirty="0" smtClean="0"/>
              <a:t>Team Charge submitted and approved: Spring, 2021</a:t>
            </a:r>
          </a:p>
          <a:p>
            <a:r>
              <a:rPr lang="en-US" sz="2800" dirty="0" smtClean="0"/>
              <a:t>Faculty all call to join the Midterm Team: Deadline September 15</a:t>
            </a:r>
            <a:r>
              <a:rPr lang="en-US" sz="2800" baseline="30000" dirty="0" smtClean="0"/>
              <a:t>th</a:t>
            </a:r>
            <a:endParaRPr lang="en-US" sz="2800" dirty="0" smtClean="0"/>
          </a:p>
          <a:p>
            <a:pPr lvl="1"/>
            <a:r>
              <a:rPr lang="en-US" sz="2400" dirty="0" smtClean="0"/>
              <a:t>Faculty Lead</a:t>
            </a:r>
          </a:p>
          <a:p>
            <a:pPr lvl="1"/>
            <a:r>
              <a:rPr lang="en-US" sz="2400" dirty="0" smtClean="0"/>
              <a:t>Writer (s)</a:t>
            </a:r>
          </a:p>
          <a:p>
            <a:pPr lvl="1"/>
            <a:r>
              <a:rPr lang="en-US" sz="2400" dirty="0" smtClean="0"/>
              <a:t>Editor</a:t>
            </a:r>
          </a:p>
          <a:p>
            <a:pPr lvl="1"/>
            <a:r>
              <a:rPr lang="en-US" sz="2400" dirty="0" smtClean="0"/>
              <a:t>Evidence Indexer</a:t>
            </a:r>
          </a:p>
          <a:p>
            <a:pPr marL="201168" lvl="1" indent="0">
              <a:buNone/>
            </a:pPr>
            <a:endParaRPr lang="en-US" sz="2400" dirty="0" smtClean="0"/>
          </a:p>
          <a:p>
            <a:pPr marL="201168" lvl="1" indent="0">
              <a:buNone/>
            </a:pPr>
            <a:r>
              <a:rPr lang="en-US" sz="2400" dirty="0" smtClean="0"/>
              <a:t>Contact Grace </a:t>
            </a:r>
            <a:r>
              <a:rPr lang="en-US" sz="2400" dirty="0" err="1" smtClean="0"/>
              <a:t>Commiso</a:t>
            </a:r>
            <a:r>
              <a:rPr lang="en-US" sz="2400" dirty="0" smtClean="0"/>
              <a:t>, AIQ faculty chair</a:t>
            </a:r>
            <a:r>
              <a:rPr lang="en-US" sz="2400" dirty="0"/>
              <a:t>, </a:t>
            </a:r>
            <a:r>
              <a:rPr lang="en-US" sz="2400" dirty="0" smtClean="0">
                <a:hlinkClick r:id="rId2"/>
              </a:rPr>
              <a:t>grace.commiso@bakersfieldcollege.edu</a:t>
            </a:r>
            <a:r>
              <a:rPr lang="en-US" sz="2400" dirty="0" smtClean="0"/>
              <a:t>, to self-nominate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378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68C21D0-E473-4822-976E-2A142825DF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22C4D8-970B-4A32-B0BD-AAC4366E77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1F4C4C-B5CB-4E95-8A7D-C738E7FFD0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285BEB9-3CB6-46CB-B6A0-CDD92A029BF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84D158-A58A-4B42-94E2-8199E20BE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Any Questions?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2A09FF6-D306-48F0-9FE2-6D393DF96BA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3"/>
            <a:ext cx="3057906" cy="34082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ED57576-8269-466E-A42E-1DE1501F02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061" y="321733"/>
            <a:ext cx="2583939" cy="1955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BBB3B9-2872-417A-99B2-A5EA624C40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879167"/>
            <a:ext cx="3057906" cy="21355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E1504502-BFFC-4464-9222-5ABB8497D4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8588" y="2451014"/>
            <a:ext cx="2567411" cy="3532765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5CD5AA-2DAA-4143-8418-908070C900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69" r="2" b="2"/>
          <a:stretch/>
        </p:blipFill>
        <p:spPr>
          <a:xfrm>
            <a:off x="3720341" y="2601842"/>
            <a:ext cx="2183903" cy="3231109"/>
          </a:xfrm>
          <a:prstGeom prst="rect">
            <a:avLst/>
          </a:prstGeom>
        </p:spPr>
      </p:pic>
      <p:cxnSp>
        <p:nvCxnSpPr>
          <p:cNvPr id="47" name="Straight Connector 38">
            <a:extLst>
              <a:ext uri="{FF2B5EF4-FFF2-40B4-BE49-F238E27FC236}">
                <a16:creationId xmlns:a16="http://schemas.microsoft.com/office/drawing/2014/main" id="{4A91EBED-DA9A-44E5-A3F0-E824D67601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0">
            <a:extLst>
              <a:ext uri="{FF2B5EF4-FFF2-40B4-BE49-F238E27FC236}">
                <a16:creationId xmlns:a16="http://schemas.microsoft.com/office/drawing/2014/main" id="{7A72A22E-6CD3-4831-8890-094D853159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119804EE-B943-4AA9-8005-4F9743DAA6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06" y="4217396"/>
            <a:ext cx="2196525" cy="140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7737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B40D2B"/>
      </a:accent1>
      <a:accent2>
        <a:srgbClr val="B40D2B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7797</TotalTime>
  <Words>197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Accreditation Midterm Update</vt:lpstr>
      <vt:lpstr>Accreditation Visit 2018</vt:lpstr>
      <vt:lpstr>Midterm Report</vt:lpstr>
      <vt:lpstr>Our Status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Agriculture, Nutrition &amp; Culinary Arts Pathway</dc:title>
  <dc:creator>Anna Melby</dc:creator>
  <cp:lastModifiedBy>Jessica Wojtysiak</cp:lastModifiedBy>
  <cp:revision>25</cp:revision>
  <dcterms:created xsi:type="dcterms:W3CDTF">2021-01-27T17:09:36Z</dcterms:created>
  <dcterms:modified xsi:type="dcterms:W3CDTF">2021-09-10T00:51:48Z</dcterms:modified>
</cp:coreProperties>
</file>