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5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6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19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.xml" ContentType="application/vnd.openxmlformats-officedocument.drawingml.chartshapes+xml"/>
  <Override PartName="/ppt/notesSlides/notesSlide20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1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2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3.xml" ContentType="application/vnd.openxmlformats-officedocument.presentationml.notesSlide+xml"/>
  <Override PartName="/ppt/charts/chartEx1.xml" ContentType="application/vnd.ms-office.chartex+xml"/>
  <Override PartName="/ppt/charts/style22.xml" ContentType="application/vnd.ms-office.chartstyle+xml"/>
  <Override PartName="/ppt/charts/colors22.xml" ContentType="application/vnd.ms-office.chartcolorstyl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8" r:id="rId5"/>
    <p:sldId id="259" r:id="rId6"/>
    <p:sldId id="287" r:id="rId7"/>
    <p:sldId id="260" r:id="rId8"/>
    <p:sldId id="261" r:id="rId9"/>
    <p:sldId id="262" r:id="rId10"/>
    <p:sldId id="263" r:id="rId11"/>
    <p:sldId id="264" r:id="rId12"/>
    <p:sldId id="266" r:id="rId13"/>
    <p:sldId id="265" r:id="rId14"/>
    <p:sldId id="267" r:id="rId15"/>
    <p:sldId id="269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8" r:id="rId25"/>
    <p:sldId id="282" r:id="rId26"/>
    <p:sldId id="283" r:id="rId27"/>
    <p:sldId id="284" r:id="rId28"/>
    <p:sldId id="285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sy Garcia" initials="PG" lastIdx="0" clrIdx="0">
    <p:extLst>
      <p:ext uri="{19B8F6BF-5375-455C-9EA6-DF929625EA0E}">
        <p15:presenceInfo xmlns:p15="http://schemas.microsoft.com/office/powerpoint/2012/main" userId="S-1-5-21-1233836580-496834097-1642054019-1697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0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154" d="100"/>
          <a:sy n="154" d="100"/>
        </p:scale>
        <p:origin x="58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12.v1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12.v1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12.v1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12.v1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553438\OneDrive%20-%20Kern%20Community%20College%20District\AIQ%20Survey%20Results%204.21.v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2.xml"/><Relationship Id="rId2" Type="http://schemas.microsoft.com/office/2011/relationships/chartStyle" Target="style22.xml"/><Relationship Id="rId1" Type="http://schemas.openxmlformats.org/officeDocument/2006/relationships/oleObject" Target="file:///C:\Users\00553438\OneDrive%20-%20Kern%20Community%20College%20District\AIQ%20Survey%20Results%204.12.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'!$H$3:$L$3</c:f>
              <c:strCache>
                <c:ptCount val="5"/>
                <c:pt idx="0">
                  <c:v>DSPS (N=62)</c:v>
                </c:pt>
                <c:pt idx="1">
                  <c:v>Budget &amp; Finance (N=51)</c:v>
                </c:pt>
                <c:pt idx="2">
                  <c:v>Bookstore (N=70)</c:v>
                </c:pt>
                <c:pt idx="3">
                  <c:v>Admissions &amp; Records (N=86)</c:v>
                </c:pt>
                <c:pt idx="4">
                  <c:v>Academic Technology (e.g., Canvas) (N=97)</c:v>
                </c:pt>
              </c:strCache>
            </c:strRef>
          </c:cat>
          <c:val>
            <c:numRef>
              <c:f>'Charts '!$H$4:$L$4</c:f>
              <c:numCache>
                <c:formatCode>0%</c:formatCode>
                <c:ptCount val="5"/>
                <c:pt idx="0">
                  <c:v>0.35483870967741937</c:v>
                </c:pt>
                <c:pt idx="1">
                  <c:v>0.29411764705882354</c:v>
                </c:pt>
                <c:pt idx="2">
                  <c:v>0.2857142857142857</c:v>
                </c:pt>
                <c:pt idx="3">
                  <c:v>0.31395348837209303</c:v>
                </c:pt>
                <c:pt idx="4">
                  <c:v>0.72164948453608246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A4-4A55-B02E-0BFFA1ABF8D8}"/>
            </c:ext>
          </c:extLst>
        </c:ser>
        <c:ser>
          <c:idx val="1"/>
          <c:order val="1"/>
          <c:tx>
            <c:strRef>
              <c:f>'Charts '!$G$5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'!$H$3:$L$3</c:f>
              <c:strCache>
                <c:ptCount val="5"/>
                <c:pt idx="0">
                  <c:v>DSPS (N=62)</c:v>
                </c:pt>
                <c:pt idx="1">
                  <c:v>Budget &amp; Finance (N=51)</c:v>
                </c:pt>
                <c:pt idx="2">
                  <c:v>Bookstore (N=70)</c:v>
                </c:pt>
                <c:pt idx="3">
                  <c:v>Admissions &amp; Records (N=86)</c:v>
                </c:pt>
                <c:pt idx="4">
                  <c:v>Academic Technology (e.g., Canvas) (N=97)</c:v>
                </c:pt>
              </c:strCache>
            </c:strRef>
          </c:cat>
          <c:val>
            <c:numRef>
              <c:f>'Charts '!$H$5:$L$5</c:f>
              <c:numCache>
                <c:formatCode>0%</c:formatCode>
                <c:ptCount val="5"/>
                <c:pt idx="0">
                  <c:v>0.25806451612903225</c:v>
                </c:pt>
                <c:pt idx="1">
                  <c:v>0.31372549019607843</c:v>
                </c:pt>
                <c:pt idx="2">
                  <c:v>0.25714285714285712</c:v>
                </c:pt>
                <c:pt idx="3">
                  <c:v>0.29069767441860467</c:v>
                </c:pt>
                <c:pt idx="4">
                  <c:v>0.18556701030927836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A4-4A55-B02E-0BFFA1ABF8D8}"/>
            </c:ext>
          </c:extLst>
        </c:ser>
        <c:ser>
          <c:idx val="2"/>
          <c:order val="2"/>
          <c:tx>
            <c:strRef>
              <c:f>'Charts '!$G$6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'!$H$3:$L$3</c:f>
              <c:strCache>
                <c:ptCount val="5"/>
                <c:pt idx="0">
                  <c:v>DSPS (N=62)</c:v>
                </c:pt>
                <c:pt idx="1">
                  <c:v>Budget &amp; Finance (N=51)</c:v>
                </c:pt>
                <c:pt idx="2">
                  <c:v>Bookstore (N=70)</c:v>
                </c:pt>
                <c:pt idx="3">
                  <c:v>Admissions &amp; Records (N=86)</c:v>
                </c:pt>
                <c:pt idx="4">
                  <c:v>Academic Technology (e.g., Canvas) (N=97)</c:v>
                </c:pt>
              </c:strCache>
            </c:strRef>
          </c:cat>
          <c:val>
            <c:numRef>
              <c:f>'Charts '!$H$6:$L$6</c:f>
              <c:numCache>
                <c:formatCode>0%</c:formatCode>
                <c:ptCount val="5"/>
                <c:pt idx="0">
                  <c:v>0.29032258064516131</c:v>
                </c:pt>
                <c:pt idx="1">
                  <c:v>0.21568627450980393</c:v>
                </c:pt>
                <c:pt idx="2">
                  <c:v>0.21428571428571427</c:v>
                </c:pt>
                <c:pt idx="3">
                  <c:v>0.13953488372093023</c:v>
                </c:pt>
                <c:pt idx="4">
                  <c:v>5.1546391752577317E-2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A4-4A55-B02E-0BFFA1ABF8D8}"/>
            </c:ext>
          </c:extLst>
        </c:ser>
        <c:ser>
          <c:idx val="3"/>
          <c:order val="3"/>
          <c:tx>
            <c:strRef>
              <c:f>'Charts '!$G$7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'!$H$3:$L$3</c:f>
              <c:strCache>
                <c:ptCount val="5"/>
                <c:pt idx="0">
                  <c:v>DSPS (N=62)</c:v>
                </c:pt>
                <c:pt idx="1">
                  <c:v>Budget &amp; Finance (N=51)</c:v>
                </c:pt>
                <c:pt idx="2">
                  <c:v>Bookstore (N=70)</c:v>
                </c:pt>
                <c:pt idx="3">
                  <c:v>Admissions &amp; Records (N=86)</c:v>
                </c:pt>
                <c:pt idx="4">
                  <c:v>Academic Technology (e.g., Canvas) (N=97)</c:v>
                </c:pt>
              </c:strCache>
            </c:strRef>
          </c:cat>
          <c:val>
            <c:numRef>
              <c:f>'Charts '!$H$7:$L$7</c:f>
              <c:numCache>
                <c:formatCode>0%</c:formatCode>
                <c:ptCount val="5"/>
                <c:pt idx="0">
                  <c:v>6.4516129032258063E-2</c:v>
                </c:pt>
                <c:pt idx="1">
                  <c:v>0.15686274509803921</c:v>
                </c:pt>
                <c:pt idx="2">
                  <c:v>0.18571428571428572</c:v>
                </c:pt>
                <c:pt idx="3">
                  <c:v>0.19767441860465115</c:v>
                </c:pt>
                <c:pt idx="4">
                  <c:v>3.0927835051546393E-2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2A4-4A55-B02E-0BFFA1ABF8D8}"/>
            </c:ext>
          </c:extLst>
        </c:ser>
        <c:ser>
          <c:idx val="4"/>
          <c:order val="4"/>
          <c:tx>
            <c:strRef>
              <c:f>'Charts '!$G$8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4638312489453658E-3"/>
                  <c:y val="-0.101364491300366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2A4-4A55-B02E-0BFFA1ABF8D8}"/>
                </c:ext>
              </c:extLst>
            </c:dLbl>
            <c:dLbl>
              <c:idx val="4"/>
              <c:layout>
                <c:manualLayout>
                  <c:x val="-6.7379192878269214E-3"/>
                  <c:y val="-8.966858845801646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2A4-4A55-B02E-0BFFA1ABF8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'!$H$3:$L$3</c:f>
              <c:strCache>
                <c:ptCount val="5"/>
                <c:pt idx="0">
                  <c:v>DSPS (N=62)</c:v>
                </c:pt>
                <c:pt idx="1">
                  <c:v>Budget &amp; Finance (N=51)</c:v>
                </c:pt>
                <c:pt idx="2">
                  <c:v>Bookstore (N=70)</c:v>
                </c:pt>
                <c:pt idx="3">
                  <c:v>Admissions &amp; Records (N=86)</c:v>
                </c:pt>
                <c:pt idx="4">
                  <c:v>Academic Technology (e.g., Canvas) (N=97)</c:v>
                </c:pt>
              </c:strCache>
            </c:strRef>
          </c:cat>
          <c:val>
            <c:numRef>
              <c:f>'Charts '!$H$8:$L$8</c:f>
              <c:numCache>
                <c:formatCode>0%</c:formatCode>
                <c:ptCount val="5"/>
                <c:pt idx="0">
                  <c:v>3.2258064516129031E-2</c:v>
                </c:pt>
                <c:pt idx="1">
                  <c:v>1.9607843137254902E-2</c:v>
                </c:pt>
                <c:pt idx="2">
                  <c:v>5.7142857142857141E-2</c:v>
                </c:pt>
                <c:pt idx="3">
                  <c:v>5.8139534883720929E-2</c:v>
                </c:pt>
                <c:pt idx="4">
                  <c:v>1.0309278350515464E-2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2A4-4A55-B02E-0BFFA1ABF8D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47716174176805"/>
          <c:y val="0.90610952829288016"/>
          <c:w val="0.67218748131978157"/>
          <c:h val="7.0498666022419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</a:rPr>
              <a:t>The BC president provides effective leadership in planning, organizing, budgeting, selecting and developing personnel, and assessing institutional effectiveness (Standard IV.B.1).  (N=101)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'!$D$494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'!$E$493</c:f>
              <c:numCache>
                <c:formatCode>General</c:formatCode>
                <c:ptCount val="1"/>
              </c:numCache>
            </c:numRef>
          </c:cat>
          <c:val>
            <c:numRef>
              <c:f>'Charts '!$E$494</c:f>
              <c:numCache>
                <c:formatCode>0%</c:formatCode>
                <c:ptCount val="1"/>
                <c:pt idx="0">
                  <c:v>0.52475247524752477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33-470A-A592-3EB514446F85}"/>
            </c:ext>
          </c:extLst>
        </c:ser>
        <c:ser>
          <c:idx val="1"/>
          <c:order val="1"/>
          <c:tx>
            <c:strRef>
              <c:f>'Charts '!$D$495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'!$E$493</c:f>
              <c:numCache>
                <c:formatCode>General</c:formatCode>
                <c:ptCount val="1"/>
              </c:numCache>
            </c:numRef>
          </c:cat>
          <c:val>
            <c:numRef>
              <c:f>'Charts '!$E$495</c:f>
              <c:numCache>
                <c:formatCode>0%</c:formatCode>
                <c:ptCount val="1"/>
                <c:pt idx="0">
                  <c:v>0.28712871287128711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3-470A-A592-3EB514446F85}"/>
            </c:ext>
          </c:extLst>
        </c:ser>
        <c:ser>
          <c:idx val="2"/>
          <c:order val="2"/>
          <c:tx>
            <c:strRef>
              <c:f>'Charts '!$D$496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'!$E$493</c:f>
              <c:numCache>
                <c:formatCode>General</c:formatCode>
                <c:ptCount val="1"/>
              </c:numCache>
            </c:numRef>
          </c:cat>
          <c:val>
            <c:numRef>
              <c:f>'Charts '!$E$496</c:f>
              <c:numCache>
                <c:formatCode>0%</c:formatCode>
                <c:ptCount val="1"/>
                <c:pt idx="0">
                  <c:v>4.9504950495049507E-2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33-470A-A592-3EB514446F85}"/>
            </c:ext>
          </c:extLst>
        </c:ser>
        <c:ser>
          <c:idx val="3"/>
          <c:order val="3"/>
          <c:tx>
            <c:strRef>
              <c:f>'Charts '!$D$497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33-470A-A592-3EB514446F85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33-470A-A592-3EB514446F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'!$E$493</c:f>
              <c:numCache>
                <c:formatCode>General</c:formatCode>
                <c:ptCount val="1"/>
              </c:numCache>
            </c:numRef>
          </c:cat>
          <c:val>
            <c:numRef>
              <c:f>'Charts '!$E$497</c:f>
              <c:numCache>
                <c:formatCode>0%</c:formatCode>
                <c:ptCount val="1"/>
                <c:pt idx="0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33-470A-A592-3EB514446F85}"/>
            </c:ext>
          </c:extLst>
        </c:ser>
        <c:ser>
          <c:idx val="4"/>
          <c:order val="4"/>
          <c:tx>
            <c:strRef>
              <c:f>'Charts '!$D$498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33-470A-A592-3EB514446F85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33-470A-A592-3EB514446F85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33-470A-A592-3EB514446F85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33-470A-A592-3EB514446F85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33-470A-A592-3EB514446F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'!$E$493</c:f>
              <c:numCache>
                <c:formatCode>General</c:formatCode>
                <c:ptCount val="1"/>
              </c:numCache>
            </c:numRef>
          </c:cat>
          <c:val>
            <c:numRef>
              <c:f>'Charts '!$E$498</c:f>
              <c:numCache>
                <c:formatCode>0%</c:formatCode>
                <c:ptCount val="1"/>
                <c:pt idx="0">
                  <c:v>5.9405940594059403E-2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F33-470A-A592-3EB514446F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</a:rPr>
              <a:t>The District clearly delineates the operational functions of the District from those of Bakersfield College (Standard IV.D.2). (N=76)</a:t>
            </a:r>
          </a:p>
        </c:rich>
      </c:tx>
      <c:layout>
        <c:manualLayout>
          <c:xMode val="edge"/>
          <c:yMode val="edge"/>
          <c:x val="0.1150781293574195"/>
          <c:y val="3.1189083820662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'!$D$504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'!$E$503</c:f>
              <c:numCache>
                <c:formatCode>General</c:formatCode>
                <c:ptCount val="1"/>
              </c:numCache>
            </c:numRef>
          </c:cat>
          <c:val>
            <c:numRef>
              <c:f>'Charts '!$E$504</c:f>
              <c:numCache>
                <c:formatCode>0%</c:formatCode>
                <c:ptCount val="1"/>
                <c:pt idx="0">
                  <c:v>0.30263157894736842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AF-4E07-9031-242146BDF9EC}"/>
            </c:ext>
          </c:extLst>
        </c:ser>
        <c:ser>
          <c:idx val="1"/>
          <c:order val="1"/>
          <c:tx>
            <c:strRef>
              <c:f>'Charts '!$D$505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'!$E$503</c:f>
              <c:numCache>
                <c:formatCode>General</c:formatCode>
                <c:ptCount val="1"/>
              </c:numCache>
            </c:numRef>
          </c:cat>
          <c:val>
            <c:numRef>
              <c:f>'Charts '!$E$505</c:f>
              <c:numCache>
                <c:formatCode>0%</c:formatCode>
                <c:ptCount val="1"/>
                <c:pt idx="0">
                  <c:v>0.23684210526315788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AF-4E07-9031-242146BDF9EC}"/>
            </c:ext>
          </c:extLst>
        </c:ser>
        <c:ser>
          <c:idx val="2"/>
          <c:order val="2"/>
          <c:tx>
            <c:strRef>
              <c:f>'Charts '!$D$506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'!$E$503</c:f>
              <c:numCache>
                <c:formatCode>General</c:formatCode>
                <c:ptCount val="1"/>
              </c:numCache>
            </c:numRef>
          </c:cat>
          <c:val>
            <c:numRef>
              <c:f>'Charts '!$E$506</c:f>
              <c:numCache>
                <c:formatCode>0%</c:formatCode>
                <c:ptCount val="1"/>
                <c:pt idx="0">
                  <c:v>0.28947368421052633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AF-4E07-9031-242146BDF9EC}"/>
            </c:ext>
          </c:extLst>
        </c:ser>
        <c:ser>
          <c:idx val="3"/>
          <c:order val="3"/>
          <c:tx>
            <c:strRef>
              <c:f>'Charts '!$D$507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AF-4E07-9031-242146BDF9EC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AF-4E07-9031-242146BDF9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'!$E$503</c:f>
              <c:numCache>
                <c:formatCode>General</c:formatCode>
                <c:ptCount val="1"/>
              </c:numCache>
            </c:numRef>
          </c:cat>
          <c:val>
            <c:numRef>
              <c:f>'Charts '!$E$507</c:f>
              <c:numCache>
                <c:formatCode>0%</c:formatCode>
                <c:ptCount val="1"/>
                <c:pt idx="0">
                  <c:v>0.10526315789473684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AF-4E07-9031-242146BDF9EC}"/>
            </c:ext>
          </c:extLst>
        </c:ser>
        <c:ser>
          <c:idx val="4"/>
          <c:order val="4"/>
          <c:tx>
            <c:strRef>
              <c:f>'Charts '!$D$508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0AF-4E07-9031-242146BDF9EC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AF-4E07-9031-242146BDF9EC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AF-4E07-9031-242146BDF9EC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AF-4E07-9031-242146BDF9EC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AF-4E07-9031-242146BDF9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'!$E$503</c:f>
              <c:numCache>
                <c:formatCode>General</c:formatCode>
                <c:ptCount val="1"/>
              </c:numCache>
            </c:numRef>
          </c:cat>
          <c:val>
            <c:numRef>
              <c:f>'Charts '!$E$508</c:f>
              <c:numCache>
                <c:formatCode>0%</c:formatCode>
                <c:ptCount val="1"/>
                <c:pt idx="0">
                  <c:v>6.5789473684210523E-2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0AF-4E07-9031-242146BDF9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</a:rPr>
              <a:t>The Kern Community College District effectively controls its expenditures (Standard IV.D.3). (N=79)</a:t>
            </a:r>
          </a:p>
        </c:rich>
      </c:tx>
      <c:layout>
        <c:manualLayout>
          <c:xMode val="edge"/>
          <c:yMode val="edge"/>
          <c:x val="0.1150781293574195"/>
          <c:y val="3.1189083820662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'!$D$514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'!$E$513</c:f>
              <c:numCache>
                <c:formatCode>General</c:formatCode>
                <c:ptCount val="1"/>
              </c:numCache>
            </c:numRef>
          </c:cat>
          <c:val>
            <c:numRef>
              <c:f>'Charts '!$E$514</c:f>
              <c:numCache>
                <c:formatCode>0%</c:formatCode>
                <c:ptCount val="1"/>
                <c:pt idx="0">
                  <c:v>0.30379746835443039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C1-46B5-AD85-A1B5908901CA}"/>
            </c:ext>
          </c:extLst>
        </c:ser>
        <c:ser>
          <c:idx val="1"/>
          <c:order val="1"/>
          <c:tx>
            <c:strRef>
              <c:f>'Charts '!$D$515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'!$E$513</c:f>
              <c:numCache>
                <c:formatCode>General</c:formatCode>
                <c:ptCount val="1"/>
              </c:numCache>
            </c:numRef>
          </c:cat>
          <c:val>
            <c:numRef>
              <c:f>'Charts '!$E$515</c:f>
              <c:numCache>
                <c:formatCode>0%</c:formatCode>
                <c:ptCount val="1"/>
                <c:pt idx="0">
                  <c:v>0.24050632911392406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C1-46B5-AD85-A1B5908901CA}"/>
            </c:ext>
          </c:extLst>
        </c:ser>
        <c:ser>
          <c:idx val="2"/>
          <c:order val="2"/>
          <c:tx>
            <c:strRef>
              <c:f>'Charts '!$D$516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'!$E$513</c:f>
              <c:numCache>
                <c:formatCode>General</c:formatCode>
                <c:ptCount val="1"/>
              </c:numCache>
            </c:numRef>
          </c:cat>
          <c:val>
            <c:numRef>
              <c:f>'Charts '!$E$516</c:f>
              <c:numCache>
                <c:formatCode>0%</c:formatCode>
                <c:ptCount val="1"/>
                <c:pt idx="0">
                  <c:v>0.20253164556962025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C1-46B5-AD85-A1B5908901CA}"/>
            </c:ext>
          </c:extLst>
        </c:ser>
        <c:ser>
          <c:idx val="3"/>
          <c:order val="3"/>
          <c:tx>
            <c:strRef>
              <c:f>'Charts '!$D$517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C1-46B5-AD85-A1B5908901CA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C1-46B5-AD85-A1B590890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'!$E$513</c:f>
              <c:numCache>
                <c:formatCode>General</c:formatCode>
                <c:ptCount val="1"/>
              </c:numCache>
            </c:numRef>
          </c:cat>
          <c:val>
            <c:numRef>
              <c:f>'Charts '!$E$517</c:f>
              <c:numCache>
                <c:formatCode>0%</c:formatCode>
                <c:ptCount val="1"/>
                <c:pt idx="0">
                  <c:v>0.16455696202531644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2C1-46B5-AD85-A1B5908901CA}"/>
            </c:ext>
          </c:extLst>
        </c:ser>
        <c:ser>
          <c:idx val="4"/>
          <c:order val="4"/>
          <c:tx>
            <c:strRef>
              <c:f>'Charts '!$D$518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C1-46B5-AD85-A1B5908901CA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C1-46B5-AD85-A1B5908901CA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C1-46B5-AD85-A1B5908901CA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C1-46B5-AD85-A1B5908901CA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C1-46B5-AD85-A1B5908901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'!$E$513</c:f>
              <c:numCache>
                <c:formatCode>General</c:formatCode>
                <c:ptCount val="1"/>
              </c:numCache>
            </c:numRef>
          </c:cat>
          <c:val>
            <c:numRef>
              <c:f>'Charts '!$E$518</c:f>
              <c:numCache>
                <c:formatCode>0%</c:formatCode>
                <c:ptCount val="1"/>
                <c:pt idx="0">
                  <c:v>8.8607594936708861E-2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2C1-46B5-AD85-A1B5908901C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</a:rPr>
              <a:t>The District and Bakersfield College effectively communicate with each other (Standard IV.D.7). (N=79)</a:t>
            </a:r>
          </a:p>
        </c:rich>
      </c:tx>
      <c:layout>
        <c:manualLayout>
          <c:xMode val="edge"/>
          <c:yMode val="edge"/>
          <c:x val="0.1150781293574195"/>
          <c:y val="3.1189083820662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'!$D$524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'!$E$523</c:f>
              <c:numCache>
                <c:formatCode>General</c:formatCode>
                <c:ptCount val="1"/>
              </c:numCache>
            </c:numRef>
          </c:cat>
          <c:val>
            <c:numRef>
              <c:f>'Charts '!$E$524</c:f>
              <c:numCache>
                <c:formatCode>0%</c:formatCode>
                <c:ptCount val="1"/>
                <c:pt idx="0">
                  <c:v>0.16455696202531644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7F-4891-8AED-DC7EAB991BEC}"/>
            </c:ext>
          </c:extLst>
        </c:ser>
        <c:ser>
          <c:idx val="1"/>
          <c:order val="1"/>
          <c:tx>
            <c:strRef>
              <c:f>'Charts '!$D$525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'!$E$523</c:f>
              <c:numCache>
                <c:formatCode>General</c:formatCode>
                <c:ptCount val="1"/>
              </c:numCache>
            </c:numRef>
          </c:cat>
          <c:val>
            <c:numRef>
              <c:f>'Charts '!$E$525</c:f>
              <c:numCache>
                <c:formatCode>0%</c:formatCode>
                <c:ptCount val="1"/>
                <c:pt idx="0">
                  <c:v>0.35443037974683544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7F-4891-8AED-DC7EAB991BEC}"/>
            </c:ext>
          </c:extLst>
        </c:ser>
        <c:ser>
          <c:idx val="2"/>
          <c:order val="2"/>
          <c:tx>
            <c:strRef>
              <c:f>'Charts '!$D$526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'!$E$523</c:f>
              <c:numCache>
                <c:formatCode>General</c:formatCode>
                <c:ptCount val="1"/>
              </c:numCache>
            </c:numRef>
          </c:cat>
          <c:val>
            <c:numRef>
              <c:f>'Charts '!$E$526</c:f>
              <c:numCache>
                <c:formatCode>0%</c:formatCode>
                <c:ptCount val="1"/>
                <c:pt idx="0">
                  <c:v>0.22784810126582278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7F-4891-8AED-DC7EAB991BEC}"/>
            </c:ext>
          </c:extLst>
        </c:ser>
        <c:ser>
          <c:idx val="3"/>
          <c:order val="3"/>
          <c:tx>
            <c:strRef>
              <c:f>'Charts '!$D$527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7F-4891-8AED-DC7EAB991BEC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27F-4891-8AED-DC7EAB991B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'!$E$523</c:f>
              <c:numCache>
                <c:formatCode>General</c:formatCode>
                <c:ptCount val="1"/>
              </c:numCache>
            </c:numRef>
          </c:cat>
          <c:val>
            <c:numRef>
              <c:f>'Charts '!$E$527</c:f>
              <c:numCache>
                <c:formatCode>0%</c:formatCode>
                <c:ptCount val="1"/>
                <c:pt idx="0">
                  <c:v>0.13924050632911392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27F-4891-8AED-DC7EAB991BEC}"/>
            </c:ext>
          </c:extLst>
        </c:ser>
        <c:ser>
          <c:idx val="4"/>
          <c:order val="4"/>
          <c:tx>
            <c:strRef>
              <c:f>'Charts '!$D$528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7F-4891-8AED-DC7EAB991BEC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27F-4891-8AED-DC7EAB991BEC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27F-4891-8AED-DC7EAB991BEC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27F-4891-8AED-DC7EAB991BEC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27F-4891-8AED-DC7EAB991B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'!$E$523</c:f>
              <c:numCache>
                <c:formatCode>General</c:formatCode>
                <c:ptCount val="1"/>
              </c:numCache>
            </c:numRef>
          </c:cat>
          <c:val>
            <c:numRef>
              <c:f>'Charts '!$E$528</c:f>
              <c:numCache>
                <c:formatCode>0%</c:formatCode>
                <c:ptCount val="1"/>
                <c:pt idx="0">
                  <c:v>0.11392405063291139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27F-4891-8AED-DC7EAB991BE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</a:rPr>
              <a:t>The District and Bakersfield College exchange information in a timely manner (Standard IV.D.7). (N=69)</a:t>
            </a:r>
          </a:p>
        </c:rich>
      </c:tx>
      <c:layout>
        <c:manualLayout>
          <c:xMode val="edge"/>
          <c:yMode val="edge"/>
          <c:x val="0.1150781293574195"/>
          <c:y val="3.11890838206627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'!$D$534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'!$E$533</c:f>
              <c:numCache>
                <c:formatCode>General</c:formatCode>
                <c:ptCount val="1"/>
              </c:numCache>
            </c:numRef>
          </c:cat>
          <c:val>
            <c:numRef>
              <c:f>'Charts '!$E$534</c:f>
              <c:numCache>
                <c:formatCode>0%</c:formatCode>
                <c:ptCount val="1"/>
                <c:pt idx="0">
                  <c:v>0.18840579710144928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08-4E86-B821-BF14383A2BF4}"/>
            </c:ext>
          </c:extLst>
        </c:ser>
        <c:ser>
          <c:idx val="1"/>
          <c:order val="1"/>
          <c:tx>
            <c:strRef>
              <c:f>'Charts '!$D$535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'!$E$533</c:f>
              <c:numCache>
                <c:formatCode>General</c:formatCode>
                <c:ptCount val="1"/>
              </c:numCache>
            </c:numRef>
          </c:cat>
          <c:val>
            <c:numRef>
              <c:f>'Charts '!$E$535</c:f>
              <c:numCache>
                <c:formatCode>0%</c:formatCode>
                <c:ptCount val="1"/>
                <c:pt idx="0">
                  <c:v>0.37681159420289856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08-4E86-B821-BF14383A2BF4}"/>
            </c:ext>
          </c:extLst>
        </c:ser>
        <c:ser>
          <c:idx val="2"/>
          <c:order val="2"/>
          <c:tx>
            <c:strRef>
              <c:f>'Charts '!$D$536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'!$E$533</c:f>
              <c:numCache>
                <c:formatCode>General</c:formatCode>
                <c:ptCount val="1"/>
              </c:numCache>
            </c:numRef>
          </c:cat>
          <c:val>
            <c:numRef>
              <c:f>'Charts '!$E$536</c:f>
              <c:numCache>
                <c:formatCode>0%</c:formatCode>
                <c:ptCount val="1"/>
                <c:pt idx="0">
                  <c:v>0.17391304347826086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08-4E86-B821-BF14383A2BF4}"/>
            </c:ext>
          </c:extLst>
        </c:ser>
        <c:ser>
          <c:idx val="3"/>
          <c:order val="3"/>
          <c:tx>
            <c:strRef>
              <c:f>'Charts '!$D$537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08-4E86-B821-BF14383A2BF4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08-4E86-B821-BF14383A2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'!$E$533</c:f>
              <c:numCache>
                <c:formatCode>General</c:formatCode>
                <c:ptCount val="1"/>
              </c:numCache>
            </c:numRef>
          </c:cat>
          <c:val>
            <c:numRef>
              <c:f>'Charts '!$E$537</c:f>
              <c:numCache>
                <c:formatCode>0%</c:formatCode>
                <c:ptCount val="1"/>
                <c:pt idx="0">
                  <c:v>0.13043478260869565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08-4E86-B821-BF14383A2BF4}"/>
            </c:ext>
          </c:extLst>
        </c:ser>
        <c:ser>
          <c:idx val="4"/>
          <c:order val="4"/>
          <c:tx>
            <c:strRef>
              <c:f>'Charts '!$D$538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08-4E86-B821-BF14383A2BF4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08-4E86-B821-BF14383A2BF4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08-4E86-B821-BF14383A2BF4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D08-4E86-B821-BF14383A2BF4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D08-4E86-B821-BF14383A2B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'Charts '!$E$533</c:f>
              <c:numCache>
                <c:formatCode>General</c:formatCode>
                <c:ptCount val="1"/>
              </c:numCache>
            </c:numRef>
          </c:cat>
          <c:val>
            <c:numRef>
              <c:f>'Charts '!$E$538</c:f>
              <c:numCache>
                <c:formatCode>0%</c:formatCode>
                <c:ptCount val="1"/>
                <c:pt idx="0">
                  <c:v>0.13043478260869565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D08-4E86-B821-BF14383A2BF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>
                <a:solidFill>
                  <a:schemeClr val="tx1"/>
                </a:solidFill>
              </a:rPr>
              <a:t>Are you employed part-time or full-time?  (N=106)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B60717"/>
            </a:solidFill>
            <a:ln>
              <a:noFill/>
            </a:ln>
          </c:spPr>
          <c:dPt>
            <c:idx val="0"/>
            <c:bubble3D val="0"/>
            <c:spPr>
              <a:solidFill>
                <a:srgbClr val="B60717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83-44C1-9485-436130FA45D7}"/>
              </c:ext>
            </c:extLst>
          </c:dPt>
          <c:dPt>
            <c:idx val="1"/>
            <c:bubble3D val="0"/>
            <c:spPr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083-44C1-9485-436130FA45D7}"/>
              </c:ext>
            </c:extLst>
          </c:dPt>
          <c:dLbls>
            <c:dLbl>
              <c:idx val="1"/>
              <c:layout>
                <c:manualLayout>
                  <c:x val="2.4707786526684164E-2"/>
                  <c:y val="-1.95793234179061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083-44C1-9485-436130FA45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'!$D$604:$D$605</c:f>
              <c:strCache>
                <c:ptCount val="2"/>
                <c:pt idx="0">
                  <c:v>Full-time</c:v>
                </c:pt>
                <c:pt idx="1">
                  <c:v>Part-time</c:v>
                </c:pt>
              </c:strCache>
            </c:strRef>
          </c:cat>
          <c:val>
            <c:numRef>
              <c:f>'Charts '!$E$604:$E$605</c:f>
              <c:numCache>
                <c:formatCode>0%</c:formatCode>
                <c:ptCount val="2"/>
                <c:pt idx="0">
                  <c:v>0.839622641509434</c:v>
                </c:pt>
                <c:pt idx="1">
                  <c:v>0.16037735849056603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083-44C1-9485-436130FA4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9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>
                <a:solidFill>
                  <a:schemeClr val="tx1"/>
                </a:solidFill>
              </a:rPr>
              <a:t>How long have you worked for Bakersfield College?  (N=106)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'Charts '!$E$613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78-424E-A117-7DA79D9A2B2B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678-424E-A117-7DA79D9A2B2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678-424E-A117-7DA79D9A2B2B}"/>
              </c:ext>
            </c:extLst>
          </c:dPt>
          <c:dPt>
            <c:idx val="3"/>
            <c:invertIfNegative val="0"/>
            <c:bubble3D val="0"/>
            <c:spPr>
              <a:solidFill>
                <a:srgbClr val="B607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678-424E-A117-7DA79D9A2B2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'!$D$614:$D$617</c:f>
              <c:strCache>
                <c:ptCount val="4"/>
                <c:pt idx="0">
                  <c:v>More than twenty years</c:v>
                </c:pt>
                <c:pt idx="1">
                  <c:v>Eleven to twenty years</c:v>
                </c:pt>
                <c:pt idx="2">
                  <c:v>Two to ten years</c:v>
                </c:pt>
                <c:pt idx="3">
                  <c:v>Less than two years</c:v>
                </c:pt>
              </c:strCache>
            </c:strRef>
          </c:cat>
          <c:val>
            <c:numRef>
              <c:f>'Charts '!$E$614:$E$617</c:f>
              <c:numCache>
                <c:formatCode>0%</c:formatCode>
                <c:ptCount val="4"/>
                <c:pt idx="0">
                  <c:v>0.17924528301886791</c:v>
                </c:pt>
                <c:pt idx="1">
                  <c:v>0.17924528301886791</c:v>
                </c:pt>
                <c:pt idx="2">
                  <c:v>0.51886792452830188</c:v>
                </c:pt>
                <c:pt idx="3">
                  <c:v>0.12264150943396226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678-424E-A117-7DA79D9A2B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29146480"/>
        <c:axId val="729143528"/>
      </c:barChart>
      <c:catAx>
        <c:axId val="72914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3528"/>
        <c:crosses val="autoZero"/>
        <c:auto val="1"/>
        <c:lblAlgn val="ctr"/>
        <c:lblOffset val="100"/>
        <c:noMultiLvlLbl val="0"/>
      </c:catAx>
      <c:valAx>
        <c:axId val="729143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 dirty="0">
                <a:solidFill>
                  <a:schemeClr val="tx1"/>
                </a:solidFill>
              </a:rPr>
              <a:t>Have you served on any of the following committees, currently or in the past? </a:t>
            </a:r>
            <a:r>
              <a:rPr lang="en-US" b="1" i="0" baseline="0" dirty="0" smtClean="0">
                <a:solidFill>
                  <a:schemeClr val="tx1"/>
                </a:solidFill>
              </a:rPr>
              <a:t> (N=106)</a:t>
            </a:r>
            <a:endParaRPr lang="en-US" b="1" i="0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5682808398950133"/>
          <c:y val="9.4669327398381575E-2"/>
          <c:w val="0.29745516185476817"/>
          <c:h val="0.49575860309128028"/>
        </c:manualLayout>
      </c:layout>
      <c:pieChart>
        <c:varyColors val="1"/>
        <c:ser>
          <c:idx val="0"/>
          <c:order val="0"/>
          <c:spPr>
            <a:solidFill>
              <a:srgbClr val="B60717"/>
            </a:solidFill>
            <a:ln>
              <a:noFill/>
            </a:ln>
          </c:spPr>
          <c:dPt>
            <c:idx val="0"/>
            <c:bubble3D val="0"/>
            <c:spPr>
              <a:pattFill prst="dkHorz">
                <a:fgClr>
                  <a:srgbClr val="B60717"/>
                </a:fgClr>
                <a:bgClr>
                  <a:schemeClr val="bg1"/>
                </a:bgClr>
              </a:patt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AEF-45DD-92C2-35ED79128706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AEF-45DD-92C2-35ED79128706}"/>
              </c:ext>
            </c:extLst>
          </c:dPt>
          <c:dLbls>
            <c:dLbl>
              <c:idx val="0"/>
              <c:layout>
                <c:manualLayout>
                  <c:x val="-4.8396544181977252E-2"/>
                  <c:y val="-0.102168635170603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EF-45DD-92C2-35ED79128706}"/>
                </c:ext>
              </c:extLst>
            </c:dLbl>
            <c:dLbl>
              <c:idx val="1"/>
              <c:layout>
                <c:manualLayout>
                  <c:x val="-8.9166074093804046E-2"/>
                  <c:y val="8.16505861056922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EF-45DD-92C2-35ED791287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'Charts '!$D$624:$D$625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'Charts '!$E$624:$E$625</c:f>
              <c:numCache>
                <c:formatCode>0%</c:formatCode>
                <c:ptCount val="2"/>
                <c:pt idx="0">
                  <c:v>0.660377358490566</c:v>
                </c:pt>
                <c:pt idx="1">
                  <c:v>0.33962264150943394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AEF-45DD-92C2-35ED79128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2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216388221557803"/>
          <c:y val="0.52395026656204735"/>
          <c:w val="0.21364686824304849"/>
          <c:h val="6.64218658412909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Committee Participation by Work Status (N=106)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'Committee by Work Status'!$B$10</c:f>
              <c:strCache>
                <c:ptCount val="1"/>
                <c:pt idx="0">
                  <c:v>Full-time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F2D6A147-73DB-4D81-A505-92EC989C7BB6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6180-491D-8E3B-08A4B2B16F6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364EB095-87A6-4612-A49F-1027E5171B8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6180-491D-8E3B-08A4B2B16F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'Committee by Work Status'!$A$11:$A$12</c:f>
              <c:strCache>
                <c:ptCount val="2"/>
                <c:pt idx="0">
                  <c:v>Served on any of the following committees, currently or in the past</c:v>
                </c:pt>
                <c:pt idx="1">
                  <c:v>Has Never served on any of the following committees, currently or in the past</c:v>
                </c:pt>
              </c:strCache>
            </c:strRef>
          </c:cat>
          <c:val>
            <c:numRef>
              <c:f>'Committee by Work Status'!$B$11:$B$12</c:f>
              <c:numCache>
                <c:formatCode>General</c:formatCode>
                <c:ptCount val="2"/>
                <c:pt idx="0">
                  <c:v>67</c:v>
                </c:pt>
                <c:pt idx="1">
                  <c:v>22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'Committee by Work Status'!$B$14:$B$15</c15:f>
                <c15:dlblRangeCache>
                  <c:ptCount val="2"/>
                  <c:pt idx="0">
                    <c:v>96%</c:v>
                  </c:pt>
                  <c:pt idx="1">
                    <c:v>61%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6180-491D-8E3B-08A4B2B16F66}"/>
            </c:ext>
          </c:extLst>
        </c:ser>
        <c:ser>
          <c:idx val="1"/>
          <c:order val="1"/>
          <c:tx>
            <c:strRef>
              <c:f>'Committee by Work Status'!$C$10</c:f>
              <c:strCache>
                <c:ptCount val="1"/>
                <c:pt idx="0">
                  <c:v>Part-time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.15420400608023507"/>
                  <c:y val="1.3998250218722627E-2"/>
                </c:manualLayout>
              </c:layout>
              <c:tx>
                <c:rich>
                  <a:bodyPr/>
                  <a:lstStyle/>
                  <a:p>
                    <a:fld id="{33AB026C-CA63-49EF-9725-54CE3BA68E3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180-491D-8E3B-08A4B2B16F6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13FABD28-02D7-40C8-AE91-F2720D402A2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6180-491D-8E3B-08A4B2B16F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'Committee by Work Status'!$A$11:$A$12</c:f>
              <c:strCache>
                <c:ptCount val="2"/>
                <c:pt idx="0">
                  <c:v>Served on any of the following committees, currently or in the past</c:v>
                </c:pt>
                <c:pt idx="1">
                  <c:v>Has Never served on any of the following committees, currently or in the past</c:v>
                </c:pt>
              </c:strCache>
            </c:strRef>
          </c:cat>
          <c:val>
            <c:numRef>
              <c:f>'Committee by Work Status'!$C$11:$C$12</c:f>
              <c:numCache>
                <c:formatCode>General</c:formatCode>
                <c:ptCount val="2"/>
                <c:pt idx="0">
                  <c:v>3</c:v>
                </c:pt>
                <c:pt idx="1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'Committee by Work Status'!$C$14:$C$15</c15:f>
                <c15:dlblRangeCache>
                  <c:ptCount val="2"/>
                  <c:pt idx="0">
                    <c:v>4%</c:v>
                  </c:pt>
                  <c:pt idx="1">
                    <c:v>39%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5-6180-491D-8E3B-08A4B2B16F66}"/>
            </c:ext>
          </c:extLst>
        </c:ser>
        <c:ser>
          <c:idx val="2"/>
          <c:order val="2"/>
          <c:tx>
            <c:strRef>
              <c:f>'Committee by Work Status'!$D$10</c:f>
              <c:strCache>
                <c:ptCount val="1"/>
                <c:pt idx="0">
                  <c:v>Total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'Committee by Work Status'!$A$11:$A$12</c:f>
              <c:strCache>
                <c:ptCount val="2"/>
                <c:pt idx="0">
                  <c:v>Served on any of the following committees, currently or in the past</c:v>
                </c:pt>
                <c:pt idx="1">
                  <c:v>Has Never served on any of the following committees, currently or in the past</c:v>
                </c:pt>
              </c:strCache>
            </c:strRef>
          </c:cat>
          <c:val>
            <c:numRef>
              <c:f>'Committee by Work Status'!$D$11:$D$12</c:f>
              <c:numCache>
                <c:formatCode>General</c:formatCode>
                <c:ptCount val="2"/>
                <c:pt idx="0">
                  <c:v>70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80-491D-8E3B-08A4B2B16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393616"/>
        <c:axId val="587394272"/>
      </c:barChart>
      <c:catAx>
        <c:axId val="587393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394272"/>
        <c:crosses val="autoZero"/>
        <c:auto val="1"/>
        <c:lblAlgn val="ctr"/>
        <c:lblOffset val="100"/>
        <c:noMultiLvlLbl val="0"/>
      </c:catAx>
      <c:valAx>
        <c:axId val="587394272"/>
        <c:scaling>
          <c:orientation val="minMax"/>
          <c:max val="8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393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 dirty="0">
                <a:solidFill>
                  <a:schemeClr val="tx1"/>
                </a:solidFill>
              </a:rPr>
              <a:t>What is your gender</a:t>
            </a:r>
            <a:r>
              <a:rPr lang="en-US" b="1" i="0" baseline="0" dirty="0" smtClean="0">
                <a:solidFill>
                  <a:schemeClr val="tx1"/>
                </a:solidFill>
              </a:rPr>
              <a:t>?  (N=100)</a:t>
            </a:r>
            <a:endParaRPr lang="en-US" b="1" i="0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E0D-4C62-BEA5-1719D19C13EA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E0D-4C62-BEA5-1719D19C13E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E0D-4C62-BEA5-1719D19C13EA}"/>
              </c:ext>
            </c:extLst>
          </c:dPt>
          <c:dPt>
            <c:idx val="3"/>
            <c:invertIfNegative val="0"/>
            <c:bubble3D val="0"/>
            <c:spPr>
              <a:solidFill>
                <a:srgbClr val="B607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E0D-4C62-BEA5-1719D19C13E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'!$D$634:$D$637</c:f>
              <c:strCache>
                <c:ptCount val="4"/>
                <c:pt idx="0">
                  <c:v>Prefer not to say</c:v>
                </c:pt>
                <c:pt idx="1">
                  <c:v>Non-binary</c:v>
                </c:pt>
                <c:pt idx="2">
                  <c:v>Male</c:v>
                </c:pt>
                <c:pt idx="3">
                  <c:v>Female</c:v>
                </c:pt>
              </c:strCache>
            </c:strRef>
          </c:cat>
          <c:val>
            <c:numRef>
              <c:f>'Charts '!$E$634:$E$637</c:f>
              <c:numCache>
                <c:formatCode>0%</c:formatCode>
                <c:ptCount val="4"/>
                <c:pt idx="0">
                  <c:v>0.18</c:v>
                </c:pt>
                <c:pt idx="1">
                  <c:v>0.01</c:v>
                </c:pt>
                <c:pt idx="2">
                  <c:v>0.3</c:v>
                </c:pt>
                <c:pt idx="3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E0D-4C62-BEA5-1719D19C13E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29146480"/>
        <c:axId val="729143528"/>
      </c:barChart>
      <c:catAx>
        <c:axId val="72914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3528"/>
        <c:crosses val="autoZero"/>
        <c:auto val="1"/>
        <c:lblAlgn val="ctr"/>
        <c:lblOffset val="100"/>
        <c:noMultiLvlLbl val="0"/>
      </c:catAx>
      <c:valAx>
        <c:axId val="729143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'!$G$54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'!$H$53:$M$53</c:f>
              <c:strCache>
                <c:ptCount val="6"/>
                <c:pt idx="0">
                  <c:v>Food Service (special events) (N=30)</c:v>
                </c:pt>
                <c:pt idx="1">
                  <c:v>Food Service (Renegade Room) (N=40)</c:v>
                </c:pt>
                <c:pt idx="2">
                  <c:v>Food Service (cafeteria) (N=30)</c:v>
                </c:pt>
                <c:pt idx="3">
                  <c:v>Financial Aid (N=47)</c:v>
                </c:pt>
                <c:pt idx="4">
                  <c:v>Facilities/Construction (major building projects) (N=52)</c:v>
                </c:pt>
                <c:pt idx="5">
                  <c:v>Event Scheduling (N=44)</c:v>
                </c:pt>
              </c:strCache>
            </c:strRef>
          </c:cat>
          <c:val>
            <c:numRef>
              <c:f>'Charts '!$H$54:$M$54</c:f>
              <c:numCache>
                <c:formatCode>0%</c:formatCode>
                <c:ptCount val="6"/>
                <c:pt idx="0">
                  <c:v>0.4</c:v>
                </c:pt>
                <c:pt idx="1">
                  <c:v>0.57499999999999996</c:v>
                </c:pt>
                <c:pt idx="2">
                  <c:v>0.36666666666666664</c:v>
                </c:pt>
                <c:pt idx="3">
                  <c:v>0.46808510638297873</c:v>
                </c:pt>
                <c:pt idx="4">
                  <c:v>0.30769230769230771</c:v>
                </c:pt>
                <c:pt idx="5">
                  <c:v>0.43181818181818182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7-437B-9A43-D6D62184633A}"/>
            </c:ext>
          </c:extLst>
        </c:ser>
        <c:ser>
          <c:idx val="1"/>
          <c:order val="1"/>
          <c:tx>
            <c:strRef>
              <c:f>'Charts '!$G$55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'!$H$53:$M$53</c:f>
              <c:strCache>
                <c:ptCount val="6"/>
                <c:pt idx="0">
                  <c:v>Food Service (special events) (N=30)</c:v>
                </c:pt>
                <c:pt idx="1">
                  <c:v>Food Service (Renegade Room) (N=40)</c:v>
                </c:pt>
                <c:pt idx="2">
                  <c:v>Food Service (cafeteria) (N=30)</c:v>
                </c:pt>
                <c:pt idx="3">
                  <c:v>Financial Aid (N=47)</c:v>
                </c:pt>
                <c:pt idx="4">
                  <c:v>Facilities/Construction (major building projects) (N=52)</c:v>
                </c:pt>
                <c:pt idx="5">
                  <c:v>Event Scheduling (N=44)</c:v>
                </c:pt>
              </c:strCache>
            </c:strRef>
          </c:cat>
          <c:val>
            <c:numRef>
              <c:f>'Charts '!$H$55:$M$55</c:f>
              <c:numCache>
                <c:formatCode>0%</c:formatCode>
                <c:ptCount val="6"/>
                <c:pt idx="0">
                  <c:v>0.26666666666666666</c:v>
                </c:pt>
                <c:pt idx="1">
                  <c:v>0.22500000000000001</c:v>
                </c:pt>
                <c:pt idx="2">
                  <c:v>0.16666666666666666</c:v>
                </c:pt>
                <c:pt idx="3">
                  <c:v>0.27659574468085107</c:v>
                </c:pt>
                <c:pt idx="4">
                  <c:v>0.28846153846153844</c:v>
                </c:pt>
                <c:pt idx="5">
                  <c:v>0.22727272727272727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7-437B-9A43-D6D62184633A}"/>
            </c:ext>
          </c:extLst>
        </c:ser>
        <c:ser>
          <c:idx val="2"/>
          <c:order val="2"/>
          <c:tx>
            <c:strRef>
              <c:f>'Charts '!$G$56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'!$H$53:$M$53</c:f>
              <c:strCache>
                <c:ptCount val="6"/>
                <c:pt idx="0">
                  <c:v>Food Service (special events) (N=30)</c:v>
                </c:pt>
                <c:pt idx="1">
                  <c:v>Food Service (Renegade Room) (N=40)</c:v>
                </c:pt>
                <c:pt idx="2">
                  <c:v>Food Service (cafeteria) (N=30)</c:v>
                </c:pt>
                <c:pt idx="3">
                  <c:v>Financial Aid (N=47)</c:v>
                </c:pt>
                <c:pt idx="4">
                  <c:v>Facilities/Construction (major building projects) (N=52)</c:v>
                </c:pt>
                <c:pt idx="5">
                  <c:v>Event Scheduling (N=44)</c:v>
                </c:pt>
              </c:strCache>
            </c:strRef>
          </c:cat>
          <c:val>
            <c:numRef>
              <c:f>'Charts '!$H$56:$M$56</c:f>
              <c:numCache>
                <c:formatCode>0%</c:formatCode>
                <c:ptCount val="6"/>
                <c:pt idx="0">
                  <c:v>0.3</c:v>
                </c:pt>
                <c:pt idx="1">
                  <c:v>0.17499999999999999</c:v>
                </c:pt>
                <c:pt idx="2">
                  <c:v>0.43333333333333335</c:v>
                </c:pt>
                <c:pt idx="3">
                  <c:v>0.23404255319148937</c:v>
                </c:pt>
                <c:pt idx="4">
                  <c:v>0.26923076923076922</c:v>
                </c:pt>
                <c:pt idx="5">
                  <c:v>0.27272727272727271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A7-437B-9A43-D6D62184633A}"/>
            </c:ext>
          </c:extLst>
        </c:ser>
        <c:ser>
          <c:idx val="3"/>
          <c:order val="3"/>
          <c:tx>
            <c:strRef>
              <c:f>'Charts '!$G$57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'!$H$53:$M$53</c:f>
              <c:strCache>
                <c:ptCount val="6"/>
                <c:pt idx="0">
                  <c:v>Food Service (special events) (N=30)</c:v>
                </c:pt>
                <c:pt idx="1">
                  <c:v>Food Service (Renegade Room) (N=40)</c:v>
                </c:pt>
                <c:pt idx="2">
                  <c:v>Food Service (cafeteria) (N=30)</c:v>
                </c:pt>
                <c:pt idx="3">
                  <c:v>Financial Aid (N=47)</c:v>
                </c:pt>
                <c:pt idx="4">
                  <c:v>Facilities/Construction (major building projects) (N=52)</c:v>
                </c:pt>
                <c:pt idx="5">
                  <c:v>Event Scheduling (N=44)</c:v>
                </c:pt>
              </c:strCache>
            </c:strRef>
          </c:cat>
          <c:val>
            <c:numRef>
              <c:f>'Charts '!$H$57:$M$57</c:f>
              <c:numCache>
                <c:formatCode>0%</c:formatCode>
                <c:ptCount val="6"/>
                <c:pt idx="0">
                  <c:v>3.3333333333333333E-2</c:v>
                </c:pt>
                <c:pt idx="1">
                  <c:v>2.5000000000000001E-2</c:v>
                </c:pt>
                <c:pt idx="3">
                  <c:v>2.1276595744680851E-2</c:v>
                </c:pt>
                <c:pt idx="4">
                  <c:v>7.6923076923076927E-2</c:v>
                </c:pt>
                <c:pt idx="5">
                  <c:v>2.2727272727272728E-2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7-437B-9A43-D6D62184633A}"/>
            </c:ext>
          </c:extLst>
        </c:ser>
        <c:ser>
          <c:idx val="4"/>
          <c:order val="4"/>
          <c:tx>
            <c:strRef>
              <c:f>'Charts '!$G$58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8.0120167634101912E-3"/>
                  <c:y val="-7.7972685615666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A7-437B-9A43-D6D62184633A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4A7-437B-9A43-D6D6218463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'!$H$53:$M$53</c:f>
              <c:strCache>
                <c:ptCount val="6"/>
                <c:pt idx="0">
                  <c:v>Food Service (special events) (N=30)</c:v>
                </c:pt>
                <c:pt idx="1">
                  <c:v>Food Service (Renegade Room) (N=40)</c:v>
                </c:pt>
                <c:pt idx="2">
                  <c:v>Food Service (cafeteria) (N=30)</c:v>
                </c:pt>
                <c:pt idx="3">
                  <c:v>Financial Aid (N=47)</c:v>
                </c:pt>
                <c:pt idx="4">
                  <c:v>Facilities/Construction (major building projects) (N=52)</c:v>
                </c:pt>
                <c:pt idx="5">
                  <c:v>Event Scheduling (N=44)</c:v>
                </c:pt>
              </c:strCache>
            </c:strRef>
          </c:cat>
          <c:val>
            <c:numRef>
              <c:f>'Charts '!$H$58:$M$58</c:f>
              <c:numCache>
                <c:formatCode>General</c:formatCode>
                <c:ptCount val="6"/>
                <c:pt idx="2" formatCode="0%">
                  <c:v>3.3333333333333333E-2</c:v>
                </c:pt>
                <c:pt idx="4" formatCode="0%">
                  <c:v>5.7692307692307696E-2</c:v>
                </c:pt>
                <c:pt idx="5" formatCode="0%">
                  <c:v>4.5454545454545456E-2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4A7-437B-9A43-D6D62184633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598868445196688"/>
          <c:y val="0.90610952829288016"/>
          <c:w val="0.67434149994639958"/>
          <c:h val="7.0498666022419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 dirty="0">
                <a:solidFill>
                  <a:schemeClr val="tx1"/>
                </a:solidFill>
              </a:rPr>
              <a:t>Do you consider yourself to be transgender</a:t>
            </a:r>
            <a:r>
              <a:rPr lang="en-US" b="1" i="0" baseline="0" dirty="0" smtClean="0">
                <a:solidFill>
                  <a:schemeClr val="tx1"/>
                </a:solidFill>
              </a:rPr>
              <a:t>?  (N=99)</a:t>
            </a:r>
            <a:endParaRPr lang="en-US" b="1" i="0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B607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8C-4C4B-9CFE-EA705B25029A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8C-4C4B-9CFE-EA705B25029A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8C-4C4B-9CFE-EA705B25029A}"/>
              </c:ext>
            </c:extLst>
          </c:dPt>
          <c:dPt>
            <c:idx val="3"/>
            <c:invertIfNegative val="0"/>
            <c:bubble3D val="0"/>
            <c:spPr>
              <a:solidFill>
                <a:srgbClr val="B607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8C-4C4B-9CFE-EA705B2502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'!$D$644:$D$646</c:f>
              <c:strCache>
                <c:ptCount val="3"/>
                <c:pt idx="0">
                  <c:v>Yes</c:v>
                </c:pt>
                <c:pt idx="1">
                  <c:v>Prefer not to say</c:v>
                </c:pt>
                <c:pt idx="2">
                  <c:v>No</c:v>
                </c:pt>
              </c:strCache>
            </c:strRef>
          </c:cat>
          <c:val>
            <c:numRef>
              <c:f>'Charts '!$E$644:$E$646</c:f>
              <c:numCache>
                <c:formatCode>0%</c:formatCode>
                <c:ptCount val="3"/>
                <c:pt idx="0">
                  <c:v>1.0101010101010102E-2</c:v>
                </c:pt>
                <c:pt idx="1">
                  <c:v>0.12121212121212122</c:v>
                </c:pt>
                <c:pt idx="2">
                  <c:v>0.86868686868686873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78C-4C4B-9CFE-EA705B25029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29146480"/>
        <c:axId val="729143528"/>
      </c:barChart>
      <c:catAx>
        <c:axId val="72914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3528"/>
        <c:crosses val="autoZero"/>
        <c:auto val="1"/>
        <c:lblAlgn val="ctr"/>
        <c:lblOffset val="100"/>
        <c:noMultiLvlLbl val="0"/>
      </c:catAx>
      <c:valAx>
        <c:axId val="729143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 i="0" baseline="0" dirty="0">
                <a:solidFill>
                  <a:schemeClr val="tx1"/>
                </a:solidFill>
              </a:rPr>
              <a:t>What do you consider yourself to be</a:t>
            </a:r>
            <a:r>
              <a:rPr lang="en-US" b="1" i="0" baseline="0" dirty="0" smtClean="0">
                <a:solidFill>
                  <a:schemeClr val="tx1"/>
                </a:solidFill>
              </a:rPr>
              <a:t>?  (N=99)</a:t>
            </a:r>
            <a:endParaRPr lang="en-US" b="1" i="0" baseline="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C08-4705-9911-31E19008ADF5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C08-4705-9911-31E19008ADF5}"/>
              </c:ext>
            </c:extLst>
          </c:dPt>
          <c:dPt>
            <c:idx val="2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C08-4705-9911-31E19008ADF5}"/>
              </c:ext>
            </c:extLst>
          </c:dPt>
          <c:dPt>
            <c:idx val="3"/>
            <c:invertIfNegative val="0"/>
            <c:bubble3D val="0"/>
            <c:spPr>
              <a:solidFill>
                <a:srgbClr val="B6071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C08-4705-9911-31E19008AD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'!$D$654:$D$657</c:f>
              <c:strCache>
                <c:ptCount val="4"/>
                <c:pt idx="0">
                  <c:v>Straight/Heterosexual</c:v>
                </c:pt>
                <c:pt idx="1">
                  <c:v>Prefer not to say</c:v>
                </c:pt>
                <c:pt idx="2">
                  <c:v>Other</c:v>
                </c:pt>
                <c:pt idx="3">
                  <c:v>Bisexual</c:v>
                </c:pt>
              </c:strCache>
            </c:strRef>
          </c:cat>
          <c:val>
            <c:numRef>
              <c:f>'Charts '!$E$654:$E$657</c:f>
              <c:numCache>
                <c:formatCode>0%</c:formatCode>
                <c:ptCount val="4"/>
                <c:pt idx="0">
                  <c:v>0.76767676767676762</c:v>
                </c:pt>
                <c:pt idx="1">
                  <c:v>0.19191919191919191</c:v>
                </c:pt>
                <c:pt idx="2">
                  <c:v>1.0101010101010102E-2</c:v>
                </c:pt>
                <c:pt idx="3">
                  <c:v>3.0303030303030304E-2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C08-4705-9911-31E19008AD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29146480"/>
        <c:axId val="729143528"/>
      </c:barChart>
      <c:catAx>
        <c:axId val="729146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3528"/>
        <c:crosses val="autoZero"/>
        <c:auto val="1"/>
        <c:lblAlgn val="ctr"/>
        <c:lblOffset val="100"/>
        <c:noMultiLvlLbl val="0"/>
      </c:catAx>
      <c:valAx>
        <c:axId val="729143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9146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'!$G$114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'!$H$113:$L$113</c:f>
              <c:strCache>
                <c:ptCount val="5"/>
                <c:pt idx="0">
                  <c:v>Mail Service (N=55)</c:v>
                </c:pt>
                <c:pt idx="1">
                  <c:v>Maintenance &amp; Operations (repairs, maintenance) (N=61)</c:v>
                </c:pt>
                <c:pt idx="2">
                  <c:v>Maintenance &amp; Operations (custodial) (N=64)</c:v>
                </c:pt>
                <c:pt idx="3">
                  <c:v>Library (N=62)</c:v>
                </c:pt>
                <c:pt idx="4">
                  <c:v>Foundation (donor contributions, account mgmt.) (N=49)</c:v>
                </c:pt>
              </c:strCache>
            </c:strRef>
          </c:cat>
          <c:val>
            <c:numRef>
              <c:f>'Charts '!$H$114:$L$114</c:f>
              <c:numCache>
                <c:formatCode>0%</c:formatCode>
                <c:ptCount val="5"/>
                <c:pt idx="0">
                  <c:v>0.45454545454545453</c:v>
                </c:pt>
                <c:pt idx="1">
                  <c:v>0.47540983606557374</c:v>
                </c:pt>
                <c:pt idx="2">
                  <c:v>0.46875</c:v>
                </c:pt>
                <c:pt idx="3">
                  <c:v>0.59677419354838712</c:v>
                </c:pt>
                <c:pt idx="4">
                  <c:v>0.42857142857142855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4B-4F83-B7CB-F4A3D324E49C}"/>
            </c:ext>
          </c:extLst>
        </c:ser>
        <c:ser>
          <c:idx val="1"/>
          <c:order val="1"/>
          <c:tx>
            <c:strRef>
              <c:f>'Charts '!$G$115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'!$H$113:$L$113</c:f>
              <c:strCache>
                <c:ptCount val="5"/>
                <c:pt idx="0">
                  <c:v>Mail Service (N=55)</c:v>
                </c:pt>
                <c:pt idx="1">
                  <c:v>Maintenance &amp; Operations (repairs, maintenance) (N=61)</c:v>
                </c:pt>
                <c:pt idx="2">
                  <c:v>Maintenance &amp; Operations (custodial) (N=64)</c:v>
                </c:pt>
                <c:pt idx="3">
                  <c:v>Library (N=62)</c:v>
                </c:pt>
                <c:pt idx="4">
                  <c:v>Foundation (donor contributions, account mgmt.) (N=49)</c:v>
                </c:pt>
              </c:strCache>
            </c:strRef>
          </c:cat>
          <c:val>
            <c:numRef>
              <c:f>'Charts '!$H$115:$L$115</c:f>
              <c:numCache>
                <c:formatCode>0%</c:formatCode>
                <c:ptCount val="5"/>
                <c:pt idx="0">
                  <c:v>0.10909090909090909</c:v>
                </c:pt>
                <c:pt idx="1">
                  <c:v>0.29508196721311475</c:v>
                </c:pt>
                <c:pt idx="2">
                  <c:v>0.375</c:v>
                </c:pt>
                <c:pt idx="3">
                  <c:v>0.22580645161290322</c:v>
                </c:pt>
                <c:pt idx="4">
                  <c:v>0.26530612244897961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4B-4F83-B7CB-F4A3D324E49C}"/>
            </c:ext>
          </c:extLst>
        </c:ser>
        <c:ser>
          <c:idx val="2"/>
          <c:order val="2"/>
          <c:tx>
            <c:strRef>
              <c:f>'Charts '!$G$116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'!$H$113:$L$113</c:f>
              <c:strCache>
                <c:ptCount val="5"/>
                <c:pt idx="0">
                  <c:v>Mail Service (N=55)</c:v>
                </c:pt>
                <c:pt idx="1">
                  <c:v>Maintenance &amp; Operations (repairs, maintenance) (N=61)</c:v>
                </c:pt>
                <c:pt idx="2">
                  <c:v>Maintenance &amp; Operations (custodial) (N=64)</c:v>
                </c:pt>
                <c:pt idx="3">
                  <c:v>Library (N=62)</c:v>
                </c:pt>
                <c:pt idx="4">
                  <c:v>Foundation (donor contributions, account mgmt.) (N=49)</c:v>
                </c:pt>
              </c:strCache>
            </c:strRef>
          </c:cat>
          <c:val>
            <c:numRef>
              <c:f>'Charts '!$H$116:$L$116</c:f>
              <c:numCache>
                <c:formatCode>0%</c:formatCode>
                <c:ptCount val="5"/>
                <c:pt idx="0">
                  <c:v>0.32727272727272727</c:v>
                </c:pt>
                <c:pt idx="1">
                  <c:v>0.16393442622950818</c:v>
                </c:pt>
                <c:pt idx="2">
                  <c:v>0.109375</c:v>
                </c:pt>
                <c:pt idx="3">
                  <c:v>0.11290322580645161</c:v>
                </c:pt>
                <c:pt idx="4">
                  <c:v>0.24489795918367346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4B-4F83-B7CB-F4A3D324E49C}"/>
            </c:ext>
          </c:extLst>
        </c:ser>
        <c:ser>
          <c:idx val="3"/>
          <c:order val="3"/>
          <c:tx>
            <c:strRef>
              <c:f>'Charts '!$G$117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'!$H$113:$L$113</c:f>
              <c:strCache>
                <c:ptCount val="5"/>
                <c:pt idx="0">
                  <c:v>Mail Service (N=55)</c:v>
                </c:pt>
                <c:pt idx="1">
                  <c:v>Maintenance &amp; Operations (repairs, maintenance) (N=61)</c:v>
                </c:pt>
                <c:pt idx="2">
                  <c:v>Maintenance &amp; Operations (custodial) (N=64)</c:v>
                </c:pt>
                <c:pt idx="3">
                  <c:v>Library (N=62)</c:v>
                </c:pt>
                <c:pt idx="4">
                  <c:v>Foundation (donor contributions, account mgmt.) (N=49)</c:v>
                </c:pt>
              </c:strCache>
            </c:strRef>
          </c:cat>
          <c:val>
            <c:numRef>
              <c:f>'Charts '!$H$117:$L$117</c:f>
              <c:numCache>
                <c:formatCode>0%</c:formatCode>
                <c:ptCount val="5"/>
                <c:pt idx="0">
                  <c:v>3.6363636363636362E-2</c:v>
                </c:pt>
                <c:pt idx="1">
                  <c:v>4.9180327868852458E-2</c:v>
                </c:pt>
                <c:pt idx="2">
                  <c:v>3.125E-2</c:v>
                </c:pt>
                <c:pt idx="3">
                  <c:v>6.4516129032258063E-2</c:v>
                </c:pt>
                <c:pt idx="4">
                  <c:v>6.1224489795918366E-2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4B-4F83-B7CB-F4A3D324E49C}"/>
            </c:ext>
          </c:extLst>
        </c:ser>
        <c:ser>
          <c:idx val="4"/>
          <c:order val="4"/>
          <c:tx>
            <c:strRef>
              <c:f>'Charts '!$G$118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7004577567672694E-3"/>
                  <c:y val="-9.7465857019583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4B-4F83-B7CB-F4A3D324E49C}"/>
                </c:ext>
              </c:extLst>
            </c:dLbl>
            <c:dLbl>
              <c:idx val="2"/>
              <c:layout>
                <c:manualLayout>
                  <c:x val="-4.1715052031437985E-3"/>
                  <c:y val="-9.74658570195831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4B-4F83-B7CB-F4A3D324E49C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4B-4F83-B7CB-F4A3D324E4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'!$H$113:$L$113</c:f>
              <c:strCache>
                <c:ptCount val="5"/>
                <c:pt idx="0">
                  <c:v>Mail Service (N=55)</c:v>
                </c:pt>
                <c:pt idx="1">
                  <c:v>Maintenance &amp; Operations (repairs, maintenance) (N=61)</c:v>
                </c:pt>
                <c:pt idx="2">
                  <c:v>Maintenance &amp; Operations (custodial) (N=64)</c:v>
                </c:pt>
                <c:pt idx="3">
                  <c:v>Library (N=62)</c:v>
                </c:pt>
                <c:pt idx="4">
                  <c:v>Foundation (donor contributions, account mgmt.) (N=49)</c:v>
                </c:pt>
              </c:strCache>
            </c:strRef>
          </c:cat>
          <c:val>
            <c:numRef>
              <c:f>'Charts '!$H$118:$L$118</c:f>
              <c:numCache>
                <c:formatCode>0%</c:formatCode>
                <c:ptCount val="5"/>
                <c:pt idx="0">
                  <c:v>7.2727272727272724E-2</c:v>
                </c:pt>
                <c:pt idx="1">
                  <c:v>1.6393442622950821E-2</c:v>
                </c:pt>
                <c:pt idx="2">
                  <c:v>1.5625E-2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4B-4F83-B7CB-F4A3D324E49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189649776141595"/>
          <c:y val="0.90221089401209686"/>
          <c:w val="0.67241466892014989"/>
          <c:h val="7.0498666022419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'!$G$164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'!$H$163:$L$163</c:f>
              <c:strCache>
                <c:ptCount val="5"/>
                <c:pt idx="0">
                  <c:v>Office of Student Life (N=68)</c:v>
                </c:pt>
                <c:pt idx="1">
                  <c:v>Media Services (N=53)</c:v>
                </c:pt>
                <c:pt idx="2">
                  <c:v>Marketing &amp; Public Relations (public relations) (N=47)</c:v>
                </c:pt>
                <c:pt idx="3">
                  <c:v>Marketing &amp; Public Relations (graphic design) (N=50)</c:v>
                </c:pt>
                <c:pt idx="4">
                  <c:v>Marketing &amp; Public Relations (web) (N=57)</c:v>
                </c:pt>
              </c:strCache>
            </c:strRef>
          </c:cat>
          <c:val>
            <c:numRef>
              <c:f>'Charts '!$H$164:$L$164</c:f>
              <c:numCache>
                <c:formatCode>0%</c:formatCode>
                <c:ptCount val="5"/>
                <c:pt idx="0">
                  <c:v>0.58823529411764708</c:v>
                </c:pt>
                <c:pt idx="1">
                  <c:v>0.45283018867924529</c:v>
                </c:pt>
                <c:pt idx="2">
                  <c:v>0.51063829787234039</c:v>
                </c:pt>
                <c:pt idx="3">
                  <c:v>0.48</c:v>
                </c:pt>
                <c:pt idx="4">
                  <c:v>0.43859649122807015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7-41FA-B7A5-1B710375C99A}"/>
            </c:ext>
          </c:extLst>
        </c:ser>
        <c:ser>
          <c:idx val="1"/>
          <c:order val="1"/>
          <c:tx>
            <c:strRef>
              <c:f>'Charts '!$G$165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'!$H$163:$L$163</c:f>
              <c:strCache>
                <c:ptCount val="5"/>
                <c:pt idx="0">
                  <c:v>Office of Student Life (N=68)</c:v>
                </c:pt>
                <c:pt idx="1">
                  <c:v>Media Services (N=53)</c:v>
                </c:pt>
                <c:pt idx="2">
                  <c:v>Marketing &amp; Public Relations (public relations) (N=47)</c:v>
                </c:pt>
                <c:pt idx="3">
                  <c:v>Marketing &amp; Public Relations (graphic design) (N=50)</c:v>
                </c:pt>
                <c:pt idx="4">
                  <c:v>Marketing &amp; Public Relations (web) (N=57)</c:v>
                </c:pt>
              </c:strCache>
            </c:strRef>
          </c:cat>
          <c:val>
            <c:numRef>
              <c:f>'Charts '!$H$165:$L$165</c:f>
              <c:numCache>
                <c:formatCode>0%</c:formatCode>
                <c:ptCount val="5"/>
                <c:pt idx="0">
                  <c:v>0.30882352941176472</c:v>
                </c:pt>
                <c:pt idx="1">
                  <c:v>0.26415094339622641</c:v>
                </c:pt>
                <c:pt idx="2">
                  <c:v>0.14893617021276595</c:v>
                </c:pt>
                <c:pt idx="3">
                  <c:v>0.18</c:v>
                </c:pt>
                <c:pt idx="4">
                  <c:v>0.26315789473684209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87-41FA-B7A5-1B710375C99A}"/>
            </c:ext>
          </c:extLst>
        </c:ser>
        <c:ser>
          <c:idx val="2"/>
          <c:order val="2"/>
          <c:tx>
            <c:strRef>
              <c:f>'Charts '!$G$166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'!$H$163:$L$163</c:f>
              <c:strCache>
                <c:ptCount val="5"/>
                <c:pt idx="0">
                  <c:v>Office of Student Life (N=68)</c:v>
                </c:pt>
                <c:pt idx="1">
                  <c:v>Media Services (N=53)</c:v>
                </c:pt>
                <c:pt idx="2">
                  <c:v>Marketing &amp; Public Relations (public relations) (N=47)</c:v>
                </c:pt>
                <c:pt idx="3">
                  <c:v>Marketing &amp; Public Relations (graphic design) (N=50)</c:v>
                </c:pt>
                <c:pt idx="4">
                  <c:v>Marketing &amp; Public Relations (web) (N=57)</c:v>
                </c:pt>
              </c:strCache>
            </c:strRef>
          </c:cat>
          <c:val>
            <c:numRef>
              <c:f>'Charts '!$H$166:$L$166</c:f>
              <c:numCache>
                <c:formatCode>0%</c:formatCode>
                <c:ptCount val="5"/>
                <c:pt idx="0">
                  <c:v>8.8235294117647065E-2</c:v>
                </c:pt>
                <c:pt idx="1">
                  <c:v>0.18867924528301888</c:v>
                </c:pt>
                <c:pt idx="2">
                  <c:v>0.19148936170212766</c:v>
                </c:pt>
                <c:pt idx="3">
                  <c:v>0.2</c:v>
                </c:pt>
                <c:pt idx="4">
                  <c:v>0.17543859649122806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87-41FA-B7A5-1B710375C99A}"/>
            </c:ext>
          </c:extLst>
        </c:ser>
        <c:ser>
          <c:idx val="3"/>
          <c:order val="3"/>
          <c:tx>
            <c:strRef>
              <c:f>'Charts '!$G$167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'!$H$163:$L$163</c:f>
              <c:strCache>
                <c:ptCount val="5"/>
                <c:pt idx="0">
                  <c:v>Office of Student Life (N=68)</c:v>
                </c:pt>
                <c:pt idx="1">
                  <c:v>Media Services (N=53)</c:v>
                </c:pt>
                <c:pt idx="2">
                  <c:v>Marketing &amp; Public Relations (public relations) (N=47)</c:v>
                </c:pt>
                <c:pt idx="3">
                  <c:v>Marketing &amp; Public Relations (graphic design) (N=50)</c:v>
                </c:pt>
                <c:pt idx="4">
                  <c:v>Marketing &amp; Public Relations (web) (N=57)</c:v>
                </c:pt>
              </c:strCache>
            </c:strRef>
          </c:cat>
          <c:val>
            <c:numRef>
              <c:f>'Charts '!$H$167:$L$167</c:f>
              <c:numCache>
                <c:formatCode>General</c:formatCode>
                <c:ptCount val="5"/>
                <c:pt idx="2" formatCode="0%">
                  <c:v>6.3829787234042548E-2</c:v>
                </c:pt>
                <c:pt idx="3" formatCode="0%">
                  <c:v>0.06</c:v>
                </c:pt>
                <c:pt idx="4" formatCode="0%">
                  <c:v>8.771929824561403E-2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87-41FA-B7A5-1B710375C99A}"/>
            </c:ext>
          </c:extLst>
        </c:ser>
        <c:ser>
          <c:idx val="4"/>
          <c:order val="4"/>
          <c:tx>
            <c:strRef>
              <c:f>'Charts '!$G$168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3431093881825326E-3"/>
                  <c:y val="-8.966858845801653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287-41FA-B7A5-1B710375C99A}"/>
                </c:ext>
              </c:extLst>
            </c:dLbl>
            <c:dLbl>
              <c:idx val="1"/>
              <c:layout>
                <c:manualLayout>
                  <c:x val="-7.1179204898390617E-4"/>
                  <c:y val="-3.8986342807833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87-41FA-B7A5-1B710375C99A}"/>
                </c:ext>
              </c:extLst>
            </c:dLbl>
            <c:dLbl>
              <c:idx val="2"/>
              <c:layout>
                <c:manualLayout>
                  <c:x val="-4.17155469409119E-3"/>
                  <c:y val="-3.8986342807833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87-41FA-B7A5-1B710375C99A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87-41FA-B7A5-1B710375C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'!$H$163:$L$163</c:f>
              <c:strCache>
                <c:ptCount val="5"/>
                <c:pt idx="0">
                  <c:v>Office of Student Life (N=68)</c:v>
                </c:pt>
                <c:pt idx="1">
                  <c:v>Media Services (N=53)</c:v>
                </c:pt>
                <c:pt idx="2">
                  <c:v>Marketing &amp; Public Relations (public relations) (N=47)</c:v>
                </c:pt>
                <c:pt idx="3">
                  <c:v>Marketing &amp; Public Relations (graphic design) (N=50)</c:v>
                </c:pt>
                <c:pt idx="4">
                  <c:v>Marketing &amp; Public Relations (web) (N=57)</c:v>
                </c:pt>
              </c:strCache>
            </c:strRef>
          </c:cat>
          <c:val>
            <c:numRef>
              <c:f>'Charts '!$H$168:$L$168</c:f>
              <c:numCache>
                <c:formatCode>0%</c:formatCode>
                <c:ptCount val="5"/>
                <c:pt idx="0">
                  <c:v>1.4705882352941176E-2</c:v>
                </c:pt>
                <c:pt idx="1">
                  <c:v>9.4339622641509441E-2</c:v>
                </c:pt>
                <c:pt idx="2">
                  <c:v>8.5106382978723402E-2</c:v>
                </c:pt>
                <c:pt idx="3">
                  <c:v>0.08</c:v>
                </c:pt>
                <c:pt idx="4">
                  <c:v>3.5087719298245612E-2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287-41FA-B7A5-1B710375C9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112251223968258"/>
          <c:y val="0.90610952829288016"/>
          <c:w val="0.67369799712827816"/>
          <c:h val="7.04986660224199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'!$G$214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'!$H$213:$L$213</c:f>
              <c:strCache>
                <c:ptCount val="5"/>
                <c:pt idx="0">
                  <c:v>Student Information Desk (SID) (N=63)</c:v>
                </c:pt>
                <c:pt idx="1">
                  <c:v>Shipping &amp; Receiving (N=47)</c:v>
                </c:pt>
                <c:pt idx="2">
                  <c:v>Public Safety (security &amp; parking) (N=74)</c:v>
                </c:pt>
                <c:pt idx="3">
                  <c:v>Print Shop (N=54)</c:v>
                </c:pt>
                <c:pt idx="4">
                  <c:v>Outreach (N=54)</c:v>
                </c:pt>
              </c:strCache>
            </c:strRef>
          </c:cat>
          <c:val>
            <c:numRef>
              <c:f>'Charts '!$H$214:$L$214</c:f>
              <c:numCache>
                <c:formatCode>0%</c:formatCode>
                <c:ptCount val="5"/>
                <c:pt idx="0">
                  <c:v>0.61904761904761907</c:v>
                </c:pt>
                <c:pt idx="1">
                  <c:v>0.40425531914893614</c:v>
                </c:pt>
                <c:pt idx="2">
                  <c:v>0.55405405405405406</c:v>
                </c:pt>
                <c:pt idx="3">
                  <c:v>0.59259259259259256</c:v>
                </c:pt>
                <c:pt idx="4">
                  <c:v>0.55555555555555558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C8-417D-A37B-BA18DDBCEDE5}"/>
            </c:ext>
          </c:extLst>
        </c:ser>
        <c:ser>
          <c:idx val="1"/>
          <c:order val="1"/>
          <c:tx>
            <c:strRef>
              <c:f>'Charts '!$G$215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'!$H$213:$L$213</c:f>
              <c:strCache>
                <c:ptCount val="5"/>
                <c:pt idx="0">
                  <c:v>Student Information Desk (SID) (N=63)</c:v>
                </c:pt>
                <c:pt idx="1">
                  <c:v>Shipping &amp; Receiving (N=47)</c:v>
                </c:pt>
                <c:pt idx="2">
                  <c:v>Public Safety (security &amp; parking) (N=74)</c:v>
                </c:pt>
                <c:pt idx="3">
                  <c:v>Print Shop (N=54)</c:v>
                </c:pt>
                <c:pt idx="4">
                  <c:v>Outreach (N=54)</c:v>
                </c:pt>
              </c:strCache>
            </c:strRef>
          </c:cat>
          <c:val>
            <c:numRef>
              <c:f>'Charts '!$H$215:$L$215</c:f>
              <c:numCache>
                <c:formatCode>0%</c:formatCode>
                <c:ptCount val="5"/>
                <c:pt idx="0">
                  <c:v>0.2857142857142857</c:v>
                </c:pt>
                <c:pt idx="1">
                  <c:v>0.25531914893617019</c:v>
                </c:pt>
                <c:pt idx="2">
                  <c:v>0.24324324324324326</c:v>
                </c:pt>
                <c:pt idx="3">
                  <c:v>0.16666666666666666</c:v>
                </c:pt>
                <c:pt idx="4">
                  <c:v>0.22222222222222221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7C8-417D-A37B-BA18DDBCEDE5}"/>
            </c:ext>
          </c:extLst>
        </c:ser>
        <c:ser>
          <c:idx val="2"/>
          <c:order val="2"/>
          <c:tx>
            <c:strRef>
              <c:f>'Charts '!$G$216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'!$H$213:$L$213</c:f>
              <c:strCache>
                <c:ptCount val="5"/>
                <c:pt idx="0">
                  <c:v>Student Information Desk (SID) (N=63)</c:v>
                </c:pt>
                <c:pt idx="1">
                  <c:v>Shipping &amp; Receiving (N=47)</c:v>
                </c:pt>
                <c:pt idx="2">
                  <c:v>Public Safety (security &amp; parking) (N=74)</c:v>
                </c:pt>
                <c:pt idx="3">
                  <c:v>Print Shop (N=54)</c:v>
                </c:pt>
                <c:pt idx="4">
                  <c:v>Outreach (N=54)</c:v>
                </c:pt>
              </c:strCache>
            </c:strRef>
          </c:cat>
          <c:val>
            <c:numRef>
              <c:f>'Charts '!$H$216:$L$216</c:f>
              <c:numCache>
                <c:formatCode>0%</c:formatCode>
                <c:ptCount val="5"/>
                <c:pt idx="0">
                  <c:v>7.9365079365079361E-2</c:v>
                </c:pt>
                <c:pt idx="1">
                  <c:v>0.23404255319148937</c:v>
                </c:pt>
                <c:pt idx="2">
                  <c:v>0.12162162162162163</c:v>
                </c:pt>
                <c:pt idx="3">
                  <c:v>0.12962962962962962</c:v>
                </c:pt>
                <c:pt idx="4">
                  <c:v>0.14814814814814814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C8-417D-A37B-BA18DDBCEDE5}"/>
            </c:ext>
          </c:extLst>
        </c:ser>
        <c:ser>
          <c:idx val="3"/>
          <c:order val="3"/>
          <c:tx>
            <c:strRef>
              <c:f>'Charts '!$G$217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6552062671555367E-3"/>
                  <c:y val="-9.35672514619882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C8-417D-A37B-BA18DDBCED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'!$H$213:$L$213</c:f>
              <c:strCache>
                <c:ptCount val="5"/>
                <c:pt idx="0">
                  <c:v>Student Information Desk (SID) (N=63)</c:v>
                </c:pt>
                <c:pt idx="1">
                  <c:v>Shipping &amp; Receiving (N=47)</c:v>
                </c:pt>
                <c:pt idx="2">
                  <c:v>Public Safety (security &amp; parking) (N=74)</c:v>
                </c:pt>
                <c:pt idx="3">
                  <c:v>Print Shop (N=54)</c:v>
                </c:pt>
                <c:pt idx="4">
                  <c:v>Outreach (N=54)</c:v>
                </c:pt>
              </c:strCache>
            </c:strRef>
          </c:cat>
          <c:val>
            <c:numRef>
              <c:f>'Charts '!$H$217:$L$217</c:f>
              <c:numCache>
                <c:formatCode>0%</c:formatCode>
                <c:ptCount val="5"/>
                <c:pt idx="0">
                  <c:v>1.5873015873015872E-2</c:v>
                </c:pt>
                <c:pt idx="1">
                  <c:v>2.1276595744680851E-2</c:v>
                </c:pt>
                <c:pt idx="2">
                  <c:v>6.7567567567567571E-2</c:v>
                </c:pt>
                <c:pt idx="3">
                  <c:v>5.5555555555555552E-2</c:v>
                </c:pt>
                <c:pt idx="4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7C8-417D-A37B-BA18DDBCEDE5}"/>
            </c:ext>
          </c:extLst>
        </c:ser>
        <c:ser>
          <c:idx val="4"/>
          <c:order val="4"/>
          <c:tx>
            <c:strRef>
              <c:f>'Charts '!$G$218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7546807225067036E-3"/>
                  <c:y val="-3.898634280783324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7C8-417D-A37B-BA18DDBCEDE5}"/>
                </c:ext>
              </c:extLst>
            </c:dLbl>
            <c:dLbl>
              <c:idx val="2"/>
              <c:layout>
                <c:manualLayout>
                  <c:x val="-4.1715253150608079E-3"/>
                  <c:y val="-9.3567251461988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7C8-417D-A37B-BA18DDBCEDE5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7C8-417D-A37B-BA18DDBCED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'!$H$213:$L$213</c:f>
              <c:strCache>
                <c:ptCount val="5"/>
                <c:pt idx="0">
                  <c:v>Student Information Desk (SID) (N=63)</c:v>
                </c:pt>
                <c:pt idx="1">
                  <c:v>Shipping &amp; Receiving (N=47)</c:v>
                </c:pt>
                <c:pt idx="2">
                  <c:v>Public Safety (security &amp; parking) (N=74)</c:v>
                </c:pt>
                <c:pt idx="3">
                  <c:v>Print Shop (N=54)</c:v>
                </c:pt>
                <c:pt idx="4">
                  <c:v>Outreach (N=54)</c:v>
                </c:pt>
              </c:strCache>
            </c:strRef>
          </c:cat>
          <c:val>
            <c:numRef>
              <c:f>'Charts '!$H$218:$L$218</c:f>
              <c:numCache>
                <c:formatCode>0%</c:formatCode>
                <c:ptCount val="5"/>
                <c:pt idx="1">
                  <c:v>8.5106382978723402E-2</c:v>
                </c:pt>
                <c:pt idx="2">
                  <c:v>1.3513513513513514E-2</c:v>
                </c:pt>
                <c:pt idx="3">
                  <c:v>5.5555555555555552E-2</c:v>
                </c:pt>
                <c:pt idx="4">
                  <c:v>3.7037037037037035E-2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7C8-417D-A37B-BA18DDBCED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339500837499776"/>
          <c:y val="0.90610949947046093"/>
          <c:w val="0.67434149994639958"/>
          <c:h val="7.0498687664041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'!$G$264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'!$H$263:$K$263</c:f>
              <c:strCache>
                <c:ptCount val="4"/>
                <c:pt idx="0">
                  <c:v>Writing Center (N=51)</c:v>
                </c:pt>
                <c:pt idx="1">
                  <c:v>Tutoring (N=59)</c:v>
                </c:pt>
                <c:pt idx="2">
                  <c:v>Testing and Placement Center (N=40)</c:v>
                </c:pt>
                <c:pt idx="3">
                  <c:v>Technology Support (IT) (N=92)</c:v>
                </c:pt>
              </c:strCache>
            </c:strRef>
          </c:cat>
          <c:val>
            <c:numRef>
              <c:f>'Charts '!$H$264:$K$264</c:f>
              <c:numCache>
                <c:formatCode>0%</c:formatCode>
                <c:ptCount val="4"/>
                <c:pt idx="0">
                  <c:v>0.50980392156862742</c:v>
                </c:pt>
                <c:pt idx="1">
                  <c:v>0.49152542372881358</c:v>
                </c:pt>
                <c:pt idx="2">
                  <c:v>0.47499999999999998</c:v>
                </c:pt>
                <c:pt idx="3">
                  <c:v>0.67391304347826086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6F-4020-9676-69F0A90E8017}"/>
            </c:ext>
          </c:extLst>
        </c:ser>
        <c:ser>
          <c:idx val="1"/>
          <c:order val="1"/>
          <c:tx>
            <c:strRef>
              <c:f>'Charts '!$G$265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'!$H$263:$K$263</c:f>
              <c:strCache>
                <c:ptCount val="4"/>
                <c:pt idx="0">
                  <c:v>Writing Center (N=51)</c:v>
                </c:pt>
                <c:pt idx="1">
                  <c:v>Tutoring (N=59)</c:v>
                </c:pt>
                <c:pt idx="2">
                  <c:v>Testing and Placement Center (N=40)</c:v>
                </c:pt>
                <c:pt idx="3">
                  <c:v>Technology Support (IT) (N=92)</c:v>
                </c:pt>
              </c:strCache>
            </c:strRef>
          </c:cat>
          <c:val>
            <c:numRef>
              <c:f>'Charts '!$H$265:$K$265</c:f>
              <c:numCache>
                <c:formatCode>0%</c:formatCode>
                <c:ptCount val="4"/>
                <c:pt idx="0">
                  <c:v>0.21568627450980393</c:v>
                </c:pt>
                <c:pt idx="1">
                  <c:v>0.30508474576271188</c:v>
                </c:pt>
                <c:pt idx="2">
                  <c:v>0.1</c:v>
                </c:pt>
                <c:pt idx="3">
                  <c:v>0.21739130434782608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6F-4020-9676-69F0A90E8017}"/>
            </c:ext>
          </c:extLst>
        </c:ser>
        <c:ser>
          <c:idx val="2"/>
          <c:order val="2"/>
          <c:tx>
            <c:strRef>
              <c:f>'Charts '!$G$266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'!$H$263:$K$263</c:f>
              <c:strCache>
                <c:ptCount val="4"/>
                <c:pt idx="0">
                  <c:v>Writing Center (N=51)</c:v>
                </c:pt>
                <c:pt idx="1">
                  <c:v>Tutoring (N=59)</c:v>
                </c:pt>
                <c:pt idx="2">
                  <c:v>Testing and Placement Center (N=40)</c:v>
                </c:pt>
                <c:pt idx="3">
                  <c:v>Technology Support (IT) (N=92)</c:v>
                </c:pt>
              </c:strCache>
            </c:strRef>
          </c:cat>
          <c:val>
            <c:numRef>
              <c:f>'Charts '!$H$266:$K$266</c:f>
              <c:numCache>
                <c:formatCode>0%</c:formatCode>
                <c:ptCount val="4"/>
                <c:pt idx="0">
                  <c:v>0.19607843137254902</c:v>
                </c:pt>
                <c:pt idx="1">
                  <c:v>0.11864406779661017</c:v>
                </c:pt>
                <c:pt idx="2">
                  <c:v>0.25</c:v>
                </c:pt>
                <c:pt idx="3">
                  <c:v>5.434782608695652E-2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6F-4020-9676-69F0A90E8017}"/>
            </c:ext>
          </c:extLst>
        </c:ser>
        <c:ser>
          <c:idx val="3"/>
          <c:order val="3"/>
          <c:tx>
            <c:strRef>
              <c:f>'Charts '!$G$267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6F-4020-9676-69F0A90E8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'!$H$263:$K$263</c:f>
              <c:strCache>
                <c:ptCount val="4"/>
                <c:pt idx="0">
                  <c:v>Writing Center (N=51)</c:v>
                </c:pt>
                <c:pt idx="1">
                  <c:v>Tutoring (N=59)</c:v>
                </c:pt>
                <c:pt idx="2">
                  <c:v>Testing and Placement Center (N=40)</c:v>
                </c:pt>
                <c:pt idx="3">
                  <c:v>Technology Support (IT) (N=92)</c:v>
                </c:pt>
              </c:strCache>
            </c:strRef>
          </c:cat>
          <c:val>
            <c:numRef>
              <c:f>'Charts '!$H$267:$K$267</c:f>
              <c:numCache>
                <c:formatCode>0%</c:formatCode>
                <c:ptCount val="4"/>
                <c:pt idx="0">
                  <c:v>5.8823529411764705E-2</c:v>
                </c:pt>
                <c:pt idx="1">
                  <c:v>6.7796610169491525E-2</c:v>
                </c:pt>
                <c:pt idx="2">
                  <c:v>0.1</c:v>
                </c:pt>
                <c:pt idx="3">
                  <c:v>5.434782608695652E-2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6F-4020-9676-69F0A90E8017}"/>
            </c:ext>
          </c:extLst>
        </c:ser>
        <c:ser>
          <c:idx val="4"/>
          <c:order val="4"/>
          <c:tx>
            <c:strRef>
              <c:f>'Charts '!$G$268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8167938931297708E-3"/>
                  <c:y val="-0.109161793372319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6F-4020-9676-69F0A90E8017}"/>
                </c:ext>
              </c:extLst>
            </c:dLbl>
            <c:dLbl>
              <c:idx val="1"/>
              <c:layout>
                <c:manualLayout>
                  <c:x val="-5.5715173007954161E-3"/>
                  <c:y val="-0.109161793372319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6F-4020-9676-69F0A90E8017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6F-4020-9676-69F0A90E8017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6F-4020-9676-69F0A90E80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'!$H$263:$K$263</c:f>
              <c:strCache>
                <c:ptCount val="4"/>
                <c:pt idx="0">
                  <c:v>Writing Center (N=51)</c:v>
                </c:pt>
                <c:pt idx="1">
                  <c:v>Tutoring (N=59)</c:v>
                </c:pt>
                <c:pt idx="2">
                  <c:v>Testing and Placement Center (N=40)</c:v>
                </c:pt>
                <c:pt idx="3">
                  <c:v>Technology Support (IT) (N=92)</c:v>
                </c:pt>
              </c:strCache>
            </c:strRef>
          </c:cat>
          <c:val>
            <c:numRef>
              <c:f>'Charts '!$H$268:$K$268</c:f>
              <c:numCache>
                <c:formatCode>0%</c:formatCode>
                <c:ptCount val="4"/>
                <c:pt idx="0">
                  <c:v>1.9607843137254902E-2</c:v>
                </c:pt>
                <c:pt idx="1">
                  <c:v>1.6949152542372881E-2</c:v>
                </c:pt>
                <c:pt idx="2">
                  <c:v>7.4999999999999997E-2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E6F-4020-9676-69F0A90E801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'!$G$304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'!$H$303:$M$303</c:f>
              <c:strCache>
                <c:ptCount val="6"/>
                <c:pt idx="0">
                  <c:v>Office of Dean Jett (N=37)</c:v>
                </c:pt>
                <c:pt idx="1">
                  <c:v>Office of Dean Cordova (N=39)</c:v>
                </c:pt>
                <c:pt idx="2">
                  <c:v>Office of Dean Bolton (N=33)</c:v>
                </c:pt>
                <c:pt idx="3">
                  <c:v>Office of Assoc. Dean Gard (N=39)</c:v>
                </c:pt>
                <c:pt idx="4">
                  <c:v>Office of Institutional Effectiveness (N=59)</c:v>
                </c:pt>
                <c:pt idx="5">
                  <c:v>President's Office (N=68)</c:v>
                </c:pt>
              </c:strCache>
            </c:strRef>
          </c:cat>
          <c:val>
            <c:numRef>
              <c:f>'Charts '!$H$304:$M$304</c:f>
              <c:numCache>
                <c:formatCode>0%</c:formatCode>
                <c:ptCount val="6"/>
                <c:pt idx="0">
                  <c:v>0.43243243243243246</c:v>
                </c:pt>
                <c:pt idx="1">
                  <c:v>0.48717948717948717</c:v>
                </c:pt>
                <c:pt idx="2">
                  <c:v>0.30303030303030304</c:v>
                </c:pt>
                <c:pt idx="3">
                  <c:v>0.38461538461538464</c:v>
                </c:pt>
                <c:pt idx="4">
                  <c:v>0.38983050847457629</c:v>
                </c:pt>
                <c:pt idx="5">
                  <c:v>0.39705882352941174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2-4503-8A67-9197D227FA4D}"/>
            </c:ext>
          </c:extLst>
        </c:ser>
        <c:ser>
          <c:idx val="1"/>
          <c:order val="1"/>
          <c:tx>
            <c:strRef>
              <c:f>'Charts '!$G$305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'!$H$303:$M$303</c:f>
              <c:strCache>
                <c:ptCount val="6"/>
                <c:pt idx="0">
                  <c:v>Office of Dean Jett (N=37)</c:v>
                </c:pt>
                <c:pt idx="1">
                  <c:v>Office of Dean Cordova (N=39)</c:v>
                </c:pt>
                <c:pt idx="2">
                  <c:v>Office of Dean Bolton (N=33)</c:v>
                </c:pt>
                <c:pt idx="3">
                  <c:v>Office of Assoc. Dean Gard (N=39)</c:v>
                </c:pt>
                <c:pt idx="4">
                  <c:v>Office of Institutional Effectiveness (N=59)</c:v>
                </c:pt>
                <c:pt idx="5">
                  <c:v>President's Office (N=68)</c:v>
                </c:pt>
              </c:strCache>
            </c:strRef>
          </c:cat>
          <c:val>
            <c:numRef>
              <c:f>'Charts '!$H$305:$M$305</c:f>
              <c:numCache>
                <c:formatCode>0%</c:formatCode>
                <c:ptCount val="6"/>
                <c:pt idx="0">
                  <c:v>0.10810810810810811</c:v>
                </c:pt>
                <c:pt idx="1">
                  <c:v>0.12820512820512819</c:v>
                </c:pt>
                <c:pt idx="2">
                  <c:v>9.0909090909090912E-2</c:v>
                </c:pt>
                <c:pt idx="3">
                  <c:v>0.20512820512820512</c:v>
                </c:pt>
                <c:pt idx="4">
                  <c:v>0.28813559322033899</c:v>
                </c:pt>
                <c:pt idx="5">
                  <c:v>0.26470588235294118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A2-4503-8A67-9197D227FA4D}"/>
            </c:ext>
          </c:extLst>
        </c:ser>
        <c:ser>
          <c:idx val="2"/>
          <c:order val="2"/>
          <c:tx>
            <c:strRef>
              <c:f>'Charts '!$G$306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'!$H$303:$M$303</c:f>
              <c:strCache>
                <c:ptCount val="6"/>
                <c:pt idx="0">
                  <c:v>Office of Dean Jett (N=37)</c:v>
                </c:pt>
                <c:pt idx="1">
                  <c:v>Office of Dean Cordova (N=39)</c:v>
                </c:pt>
                <c:pt idx="2">
                  <c:v>Office of Dean Bolton (N=33)</c:v>
                </c:pt>
                <c:pt idx="3">
                  <c:v>Office of Assoc. Dean Gard (N=39)</c:v>
                </c:pt>
                <c:pt idx="4">
                  <c:v>Office of Institutional Effectiveness (N=59)</c:v>
                </c:pt>
                <c:pt idx="5">
                  <c:v>President's Office (N=68)</c:v>
                </c:pt>
              </c:strCache>
            </c:strRef>
          </c:cat>
          <c:val>
            <c:numRef>
              <c:f>'Charts '!$H$306:$M$306</c:f>
              <c:numCache>
                <c:formatCode>0%</c:formatCode>
                <c:ptCount val="6"/>
                <c:pt idx="0">
                  <c:v>0.43243243243243246</c:v>
                </c:pt>
                <c:pt idx="1">
                  <c:v>0.30769230769230771</c:v>
                </c:pt>
                <c:pt idx="2">
                  <c:v>0.45454545454545453</c:v>
                </c:pt>
                <c:pt idx="3">
                  <c:v>0.33333333333333331</c:v>
                </c:pt>
                <c:pt idx="4">
                  <c:v>0.23728813559322035</c:v>
                </c:pt>
                <c:pt idx="5">
                  <c:v>0.22058823529411764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A2-4503-8A67-9197D227FA4D}"/>
            </c:ext>
          </c:extLst>
        </c:ser>
        <c:ser>
          <c:idx val="3"/>
          <c:order val="3"/>
          <c:tx>
            <c:strRef>
              <c:f>'Charts '!$G$307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DA2-4503-8A67-9197D227FA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'!$H$303:$M$303</c:f>
              <c:strCache>
                <c:ptCount val="6"/>
                <c:pt idx="0">
                  <c:v>Office of Dean Jett (N=37)</c:v>
                </c:pt>
                <c:pt idx="1">
                  <c:v>Office of Dean Cordova (N=39)</c:v>
                </c:pt>
                <c:pt idx="2">
                  <c:v>Office of Dean Bolton (N=33)</c:v>
                </c:pt>
                <c:pt idx="3">
                  <c:v>Office of Assoc. Dean Gard (N=39)</c:v>
                </c:pt>
                <c:pt idx="4">
                  <c:v>Office of Institutional Effectiveness (N=59)</c:v>
                </c:pt>
                <c:pt idx="5">
                  <c:v>President's Office (N=68)</c:v>
                </c:pt>
              </c:strCache>
            </c:strRef>
          </c:cat>
          <c:val>
            <c:numRef>
              <c:f>'Charts '!$H$307:$M$307</c:f>
              <c:numCache>
                <c:formatCode>0%</c:formatCode>
                <c:ptCount val="6"/>
                <c:pt idx="1">
                  <c:v>5.128205128205128E-2</c:v>
                </c:pt>
                <c:pt idx="2">
                  <c:v>6.0606060606060608E-2</c:v>
                </c:pt>
                <c:pt idx="3">
                  <c:v>2.564102564102564E-2</c:v>
                </c:pt>
                <c:pt idx="4">
                  <c:v>3.3898305084745763E-2</c:v>
                </c:pt>
                <c:pt idx="5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A2-4503-8A67-9197D227FA4D}"/>
            </c:ext>
          </c:extLst>
        </c:ser>
        <c:ser>
          <c:idx val="4"/>
          <c:order val="4"/>
          <c:tx>
            <c:strRef>
              <c:f>'Charts '!$G$308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8167938931297708E-3"/>
                  <c:y val="-7.4074074074074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A2-4503-8A67-9197D227FA4D}"/>
                </c:ext>
              </c:extLst>
            </c:dLbl>
            <c:dLbl>
              <c:idx val="1"/>
              <c:layout>
                <c:manualLayout>
                  <c:x val="-5.5715173007954161E-3"/>
                  <c:y val="-7.79727095516569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A2-4503-8A67-9197D227FA4D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A2-4503-8A67-9197D227FA4D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A2-4503-8A67-9197D227FA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'!$H$303:$M$303</c:f>
              <c:strCache>
                <c:ptCount val="6"/>
                <c:pt idx="0">
                  <c:v>Office of Dean Jett (N=37)</c:v>
                </c:pt>
                <c:pt idx="1">
                  <c:v>Office of Dean Cordova (N=39)</c:v>
                </c:pt>
                <c:pt idx="2">
                  <c:v>Office of Dean Bolton (N=33)</c:v>
                </c:pt>
                <c:pt idx="3">
                  <c:v>Office of Assoc. Dean Gard (N=39)</c:v>
                </c:pt>
                <c:pt idx="4">
                  <c:v>Office of Institutional Effectiveness (N=59)</c:v>
                </c:pt>
                <c:pt idx="5">
                  <c:v>President's Office (N=68)</c:v>
                </c:pt>
              </c:strCache>
            </c:strRef>
          </c:cat>
          <c:val>
            <c:numRef>
              <c:f>'Charts '!$H$308:$M$308</c:f>
              <c:numCache>
                <c:formatCode>0%</c:formatCode>
                <c:ptCount val="6"/>
                <c:pt idx="0">
                  <c:v>2.7027027027027029E-2</c:v>
                </c:pt>
                <c:pt idx="1">
                  <c:v>2.564102564102564E-2</c:v>
                </c:pt>
                <c:pt idx="2">
                  <c:v>9.0909090909090912E-2</c:v>
                </c:pt>
                <c:pt idx="3">
                  <c:v>5.128205128205128E-2</c:v>
                </c:pt>
                <c:pt idx="4">
                  <c:v>5.0847457627118647E-2</c:v>
                </c:pt>
                <c:pt idx="5">
                  <c:v>5.8823529411764705E-2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DA2-4503-8A67-9197D227FA4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358359449106361"/>
          <c:y val="0.90610949947046093"/>
          <c:w val="0.67434149994639958"/>
          <c:h val="7.04986876640419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'!$G$364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'!$H$363:$M$363</c:f>
              <c:strCache>
                <c:ptCount val="6"/>
                <c:pt idx="0">
                  <c:v>Office of Dean Wojtysiak (N=49)</c:v>
                </c:pt>
                <c:pt idx="1">
                  <c:v>Office of Dean Waller (N=50)</c:v>
                </c:pt>
                <c:pt idx="2">
                  <c:v>Office of Dean Mourtzanos (N=49)</c:v>
                </c:pt>
                <c:pt idx="3">
                  <c:v>Office of Dean Moseley (N=55)</c:v>
                </c:pt>
                <c:pt idx="4">
                  <c:v>Office of Dean McCrow (N=37)</c:v>
                </c:pt>
                <c:pt idx="5">
                  <c:v>Office of Dean Larkin (N=41)</c:v>
                </c:pt>
              </c:strCache>
            </c:strRef>
          </c:cat>
          <c:val>
            <c:numRef>
              <c:f>'Charts '!$H$364:$M$364</c:f>
              <c:numCache>
                <c:formatCode>0%</c:formatCode>
                <c:ptCount val="6"/>
                <c:pt idx="0">
                  <c:v>0.51020408163265307</c:v>
                </c:pt>
                <c:pt idx="1">
                  <c:v>0.4</c:v>
                </c:pt>
                <c:pt idx="2">
                  <c:v>0.44897959183673469</c:v>
                </c:pt>
                <c:pt idx="3">
                  <c:v>0.49090909090909091</c:v>
                </c:pt>
                <c:pt idx="4">
                  <c:v>0.3783783783783784</c:v>
                </c:pt>
                <c:pt idx="5">
                  <c:v>0.43902439024390244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59-4D2A-82B7-DF62CC6C908F}"/>
            </c:ext>
          </c:extLst>
        </c:ser>
        <c:ser>
          <c:idx val="1"/>
          <c:order val="1"/>
          <c:tx>
            <c:strRef>
              <c:f>'Charts '!$G$365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'!$H$363:$M$363</c:f>
              <c:strCache>
                <c:ptCount val="6"/>
                <c:pt idx="0">
                  <c:v>Office of Dean Wojtysiak (N=49)</c:v>
                </c:pt>
                <c:pt idx="1">
                  <c:v>Office of Dean Waller (N=50)</c:v>
                </c:pt>
                <c:pt idx="2">
                  <c:v>Office of Dean Mourtzanos (N=49)</c:v>
                </c:pt>
                <c:pt idx="3">
                  <c:v>Office of Dean Moseley (N=55)</c:v>
                </c:pt>
                <c:pt idx="4">
                  <c:v>Office of Dean McCrow (N=37)</c:v>
                </c:pt>
                <c:pt idx="5">
                  <c:v>Office of Dean Larkin (N=41)</c:v>
                </c:pt>
              </c:strCache>
            </c:strRef>
          </c:cat>
          <c:val>
            <c:numRef>
              <c:f>'Charts '!$H$365:$M$365</c:f>
              <c:numCache>
                <c:formatCode>0%</c:formatCode>
                <c:ptCount val="6"/>
                <c:pt idx="0">
                  <c:v>0.22448979591836735</c:v>
                </c:pt>
                <c:pt idx="1">
                  <c:v>0.22</c:v>
                </c:pt>
                <c:pt idx="2">
                  <c:v>0.26530612244897961</c:v>
                </c:pt>
                <c:pt idx="3">
                  <c:v>0.30909090909090908</c:v>
                </c:pt>
                <c:pt idx="4">
                  <c:v>0.24324324324324326</c:v>
                </c:pt>
                <c:pt idx="5">
                  <c:v>0.17073170731707318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59-4D2A-82B7-DF62CC6C908F}"/>
            </c:ext>
          </c:extLst>
        </c:ser>
        <c:ser>
          <c:idx val="2"/>
          <c:order val="2"/>
          <c:tx>
            <c:strRef>
              <c:f>'Charts '!$G$366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'!$H$363:$M$363</c:f>
              <c:strCache>
                <c:ptCount val="6"/>
                <c:pt idx="0">
                  <c:v>Office of Dean Wojtysiak (N=49)</c:v>
                </c:pt>
                <c:pt idx="1">
                  <c:v>Office of Dean Waller (N=50)</c:v>
                </c:pt>
                <c:pt idx="2">
                  <c:v>Office of Dean Mourtzanos (N=49)</c:v>
                </c:pt>
                <c:pt idx="3">
                  <c:v>Office of Dean Moseley (N=55)</c:v>
                </c:pt>
                <c:pt idx="4">
                  <c:v>Office of Dean McCrow (N=37)</c:v>
                </c:pt>
                <c:pt idx="5">
                  <c:v>Office of Dean Larkin (N=41)</c:v>
                </c:pt>
              </c:strCache>
            </c:strRef>
          </c:cat>
          <c:val>
            <c:numRef>
              <c:f>'Charts '!$H$366:$M$366</c:f>
              <c:numCache>
                <c:formatCode>0%</c:formatCode>
                <c:ptCount val="6"/>
                <c:pt idx="0">
                  <c:v>0.22448979591836735</c:v>
                </c:pt>
                <c:pt idx="1">
                  <c:v>0.26</c:v>
                </c:pt>
                <c:pt idx="2">
                  <c:v>0.22448979591836735</c:v>
                </c:pt>
                <c:pt idx="3">
                  <c:v>0.16363636363636364</c:v>
                </c:pt>
                <c:pt idx="4">
                  <c:v>0.21621621621621623</c:v>
                </c:pt>
                <c:pt idx="5">
                  <c:v>0.34146341463414637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59-4D2A-82B7-DF62CC6C908F}"/>
            </c:ext>
          </c:extLst>
        </c:ser>
        <c:ser>
          <c:idx val="3"/>
          <c:order val="3"/>
          <c:tx>
            <c:strRef>
              <c:f>'Charts '!$G$367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59-4D2A-82B7-DF62CC6C908F}"/>
                </c:ext>
              </c:extLst>
            </c:dLbl>
            <c:dLbl>
              <c:idx val="3"/>
              <c:layout>
                <c:manualLayout>
                  <c:x val="-1.9083969465648856E-2"/>
                  <c:y val="-7.4074074074074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F59-4D2A-82B7-DF62CC6C90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'!$H$363:$M$363</c:f>
              <c:strCache>
                <c:ptCount val="6"/>
                <c:pt idx="0">
                  <c:v>Office of Dean Wojtysiak (N=49)</c:v>
                </c:pt>
                <c:pt idx="1">
                  <c:v>Office of Dean Waller (N=50)</c:v>
                </c:pt>
                <c:pt idx="2">
                  <c:v>Office of Dean Mourtzanos (N=49)</c:v>
                </c:pt>
                <c:pt idx="3">
                  <c:v>Office of Dean Moseley (N=55)</c:v>
                </c:pt>
                <c:pt idx="4">
                  <c:v>Office of Dean McCrow (N=37)</c:v>
                </c:pt>
                <c:pt idx="5">
                  <c:v>Office of Dean Larkin (N=41)</c:v>
                </c:pt>
              </c:strCache>
            </c:strRef>
          </c:cat>
          <c:val>
            <c:numRef>
              <c:f>'Charts '!$H$367:$M$367</c:f>
              <c:numCache>
                <c:formatCode>0%</c:formatCode>
                <c:ptCount val="6"/>
                <c:pt idx="0">
                  <c:v>2.0408163265306121E-2</c:v>
                </c:pt>
                <c:pt idx="1">
                  <c:v>0.1</c:v>
                </c:pt>
                <c:pt idx="3">
                  <c:v>1.8181818181818181E-2</c:v>
                </c:pt>
                <c:pt idx="4">
                  <c:v>2.7027027027027029E-2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59-4D2A-82B7-DF62CC6C908F}"/>
            </c:ext>
          </c:extLst>
        </c:ser>
        <c:ser>
          <c:idx val="4"/>
          <c:order val="4"/>
          <c:tx>
            <c:strRef>
              <c:f>'Charts '!$G$368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7.4074074074074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F59-4D2A-82B7-DF62CC6C908F}"/>
                </c:ext>
              </c:extLst>
            </c:dLbl>
            <c:dLbl>
              <c:idx val="1"/>
              <c:layout>
                <c:manualLayout>
                  <c:x val="-4.8245877662238783E-4"/>
                  <c:y val="-8.18713450292397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F59-4D2A-82B7-DF62CC6C908F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F59-4D2A-82B7-DF62CC6C908F}"/>
                </c:ext>
              </c:extLst>
            </c:dLbl>
            <c:dLbl>
              <c:idx val="3"/>
              <c:layout>
                <c:manualLayout>
                  <c:x val="0"/>
                  <c:y val="-7.79727095516569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59-4D2A-82B7-DF62CC6C908F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F59-4D2A-82B7-DF62CC6C90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'!$H$363:$M$363</c:f>
              <c:strCache>
                <c:ptCount val="6"/>
                <c:pt idx="0">
                  <c:v>Office of Dean Wojtysiak (N=49)</c:v>
                </c:pt>
                <c:pt idx="1">
                  <c:v>Office of Dean Waller (N=50)</c:v>
                </c:pt>
                <c:pt idx="2">
                  <c:v>Office of Dean Mourtzanos (N=49)</c:v>
                </c:pt>
                <c:pt idx="3">
                  <c:v>Office of Dean Moseley (N=55)</c:v>
                </c:pt>
                <c:pt idx="4">
                  <c:v>Office of Dean McCrow (N=37)</c:v>
                </c:pt>
                <c:pt idx="5">
                  <c:v>Office of Dean Larkin (N=41)</c:v>
                </c:pt>
              </c:strCache>
            </c:strRef>
          </c:cat>
          <c:val>
            <c:numRef>
              <c:f>'Charts '!$H$368:$M$368</c:f>
              <c:numCache>
                <c:formatCode>0%</c:formatCode>
                <c:ptCount val="6"/>
                <c:pt idx="0">
                  <c:v>2.0408163265306121E-2</c:v>
                </c:pt>
                <c:pt idx="1">
                  <c:v>0.02</c:v>
                </c:pt>
                <c:pt idx="2">
                  <c:v>6.1224489795918366E-2</c:v>
                </c:pt>
                <c:pt idx="3">
                  <c:v>1.8181818181818181E-2</c:v>
                </c:pt>
                <c:pt idx="4">
                  <c:v>0.13513513513513514</c:v>
                </c:pt>
                <c:pt idx="5">
                  <c:v>4.878048780487805E-2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F59-4D2A-82B7-DF62CC6C908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'Charts '!$G$424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rgbClr val="B6071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'!$H$423:$N$423</c:f>
              <c:strCache>
                <c:ptCount val="7"/>
                <c:pt idx="0">
                  <c:v>KCCD Research Office (N=45)</c:v>
                </c:pt>
                <c:pt idx="1">
                  <c:v>KCCD Facilities Department (N=44)</c:v>
                </c:pt>
                <c:pt idx="2">
                  <c:v>KCCD Information Technology (N=68)</c:v>
                </c:pt>
                <c:pt idx="3">
                  <c:v>KCCD Human Resources (N=75)</c:v>
                </c:pt>
                <c:pt idx="4">
                  <c:v>KCCD Business Services (N=51)</c:v>
                </c:pt>
                <c:pt idx="5">
                  <c:v>KCCD Educational Services (N=44)</c:v>
                </c:pt>
                <c:pt idx="6">
                  <c:v>KCCD Chancellor’s Office (N=52)</c:v>
                </c:pt>
              </c:strCache>
            </c:strRef>
          </c:cat>
          <c:val>
            <c:numRef>
              <c:f>'Charts '!$H$424:$N$424</c:f>
              <c:numCache>
                <c:formatCode>0%</c:formatCode>
                <c:ptCount val="7"/>
                <c:pt idx="0">
                  <c:v>0.4</c:v>
                </c:pt>
                <c:pt idx="1">
                  <c:v>0.36363636363636365</c:v>
                </c:pt>
                <c:pt idx="2">
                  <c:v>0.48529411764705882</c:v>
                </c:pt>
                <c:pt idx="3">
                  <c:v>0.24</c:v>
                </c:pt>
                <c:pt idx="4">
                  <c:v>0.31372549019607843</c:v>
                </c:pt>
                <c:pt idx="5">
                  <c:v>0.38636363636363635</c:v>
                </c:pt>
                <c:pt idx="6">
                  <c:v>0.32692307692307693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E-4B0D-8488-AB2FC4F247F0}"/>
            </c:ext>
          </c:extLst>
        </c:ser>
        <c:ser>
          <c:idx val="1"/>
          <c:order val="1"/>
          <c:tx>
            <c:strRef>
              <c:f>'Charts '!$G$425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FDBFC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'!$H$423:$N$423</c:f>
              <c:strCache>
                <c:ptCount val="7"/>
                <c:pt idx="0">
                  <c:v>KCCD Research Office (N=45)</c:v>
                </c:pt>
                <c:pt idx="1">
                  <c:v>KCCD Facilities Department (N=44)</c:v>
                </c:pt>
                <c:pt idx="2">
                  <c:v>KCCD Information Technology (N=68)</c:v>
                </c:pt>
                <c:pt idx="3">
                  <c:v>KCCD Human Resources (N=75)</c:v>
                </c:pt>
                <c:pt idx="4">
                  <c:v>KCCD Business Services (N=51)</c:v>
                </c:pt>
                <c:pt idx="5">
                  <c:v>KCCD Educational Services (N=44)</c:v>
                </c:pt>
                <c:pt idx="6">
                  <c:v>KCCD Chancellor’s Office (N=52)</c:v>
                </c:pt>
              </c:strCache>
            </c:strRef>
          </c:cat>
          <c:val>
            <c:numRef>
              <c:f>'Charts '!$H$425:$N$425</c:f>
              <c:numCache>
                <c:formatCode>0%</c:formatCode>
                <c:ptCount val="7"/>
                <c:pt idx="0">
                  <c:v>0.13333333333333333</c:v>
                </c:pt>
                <c:pt idx="1">
                  <c:v>0.20454545454545456</c:v>
                </c:pt>
                <c:pt idx="2">
                  <c:v>0.29411764705882354</c:v>
                </c:pt>
                <c:pt idx="3">
                  <c:v>0.33333333333333331</c:v>
                </c:pt>
                <c:pt idx="4">
                  <c:v>0.21568627450980393</c:v>
                </c:pt>
                <c:pt idx="5">
                  <c:v>0.20454545454545456</c:v>
                </c:pt>
                <c:pt idx="6">
                  <c:v>0.21153846153846154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FE-4B0D-8488-AB2FC4F247F0}"/>
            </c:ext>
          </c:extLst>
        </c:ser>
        <c:ser>
          <c:idx val="2"/>
          <c:order val="2"/>
          <c:tx>
            <c:strRef>
              <c:f>'Charts '!$G$426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'!$H$423:$N$423</c:f>
              <c:strCache>
                <c:ptCount val="7"/>
                <c:pt idx="0">
                  <c:v>KCCD Research Office (N=45)</c:v>
                </c:pt>
                <c:pt idx="1">
                  <c:v>KCCD Facilities Department (N=44)</c:v>
                </c:pt>
                <c:pt idx="2">
                  <c:v>KCCD Information Technology (N=68)</c:v>
                </c:pt>
                <c:pt idx="3">
                  <c:v>KCCD Human Resources (N=75)</c:v>
                </c:pt>
                <c:pt idx="4">
                  <c:v>KCCD Business Services (N=51)</c:v>
                </c:pt>
                <c:pt idx="5">
                  <c:v>KCCD Educational Services (N=44)</c:v>
                </c:pt>
                <c:pt idx="6">
                  <c:v>KCCD Chancellor’s Office (N=52)</c:v>
                </c:pt>
              </c:strCache>
            </c:strRef>
          </c:cat>
          <c:val>
            <c:numRef>
              <c:f>'Charts '!$H$426:$N$426</c:f>
              <c:numCache>
                <c:formatCode>0%</c:formatCode>
                <c:ptCount val="7"/>
                <c:pt idx="0">
                  <c:v>0.33333333333333331</c:v>
                </c:pt>
                <c:pt idx="1">
                  <c:v>0.27272727272727271</c:v>
                </c:pt>
                <c:pt idx="2">
                  <c:v>7.3529411764705885E-2</c:v>
                </c:pt>
                <c:pt idx="3">
                  <c:v>0.17333333333333334</c:v>
                </c:pt>
                <c:pt idx="4">
                  <c:v>0.25490196078431371</c:v>
                </c:pt>
                <c:pt idx="5">
                  <c:v>0.25</c:v>
                </c:pt>
                <c:pt idx="6">
                  <c:v>0.28846153846153844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AFE-4B0D-8488-AB2FC4F247F0}"/>
            </c:ext>
          </c:extLst>
        </c:ser>
        <c:ser>
          <c:idx val="3"/>
          <c:order val="3"/>
          <c:tx>
            <c:strRef>
              <c:f>'Charts '!$G$427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58762597423413E-4"/>
                  <c:y val="-7.797270955165691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FE-4B0D-8488-AB2FC4F247F0}"/>
                </c:ext>
              </c:extLst>
            </c:dLbl>
            <c:dLbl>
              <c:idx val="3"/>
              <c:layout>
                <c:manualLayout>
                  <c:x val="1.96551464442856E-5"/>
                  <c:y val="-7.1474158080112246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AFE-4B0D-8488-AB2FC4F24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'!$H$423:$N$423</c:f>
              <c:strCache>
                <c:ptCount val="7"/>
                <c:pt idx="0">
                  <c:v>KCCD Research Office (N=45)</c:v>
                </c:pt>
                <c:pt idx="1">
                  <c:v>KCCD Facilities Department (N=44)</c:v>
                </c:pt>
                <c:pt idx="2">
                  <c:v>KCCD Information Technology (N=68)</c:v>
                </c:pt>
                <c:pt idx="3">
                  <c:v>KCCD Human Resources (N=75)</c:v>
                </c:pt>
                <c:pt idx="4">
                  <c:v>KCCD Business Services (N=51)</c:v>
                </c:pt>
                <c:pt idx="5">
                  <c:v>KCCD Educational Services (N=44)</c:v>
                </c:pt>
                <c:pt idx="6">
                  <c:v>KCCD Chancellor’s Office (N=52)</c:v>
                </c:pt>
              </c:strCache>
            </c:strRef>
          </c:cat>
          <c:val>
            <c:numRef>
              <c:f>'Charts '!$H$427:$N$427</c:f>
              <c:numCache>
                <c:formatCode>0%</c:formatCode>
                <c:ptCount val="7"/>
                <c:pt idx="0">
                  <c:v>4.4444444444444446E-2</c:v>
                </c:pt>
                <c:pt idx="1">
                  <c:v>0.11363636363636363</c:v>
                </c:pt>
                <c:pt idx="2">
                  <c:v>0.10294117647058823</c:v>
                </c:pt>
                <c:pt idx="3">
                  <c:v>0.17333333333333334</c:v>
                </c:pt>
                <c:pt idx="4">
                  <c:v>0.17647058823529413</c:v>
                </c:pt>
                <c:pt idx="5">
                  <c:v>6.8181818181818177E-2</c:v>
                </c:pt>
                <c:pt idx="6">
                  <c:v>7.6923076923076927E-2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AFE-4B0D-8488-AB2FC4F247F0}"/>
            </c:ext>
          </c:extLst>
        </c:ser>
        <c:ser>
          <c:idx val="4"/>
          <c:order val="4"/>
          <c:tx>
            <c:strRef>
              <c:f>'Charts '!$G$428</c:f>
              <c:strCache>
                <c:ptCount val="1"/>
                <c:pt idx="0">
                  <c:v>Strongly disagree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678858766350319E-16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FE-4B0D-8488-AB2FC4F247F0}"/>
                </c:ext>
              </c:extLst>
            </c:dLbl>
            <c:dLbl>
              <c:idx val="1"/>
              <c:layout>
                <c:manualLayout>
                  <c:x val="-4.8245362012216302E-4"/>
                  <c:y val="-3.898635477582988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FE-4B0D-8488-AB2FC4F247F0}"/>
                </c:ext>
              </c:extLst>
            </c:dLbl>
            <c:dLbl>
              <c:idx val="2"/>
              <c:layout>
                <c:manualLayout>
                  <c:x val="-3.5473142193103726E-4"/>
                  <c:y val="-3.898635477582810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FE-4B0D-8488-AB2FC4F247F0}"/>
                </c:ext>
              </c:extLst>
            </c:dLbl>
            <c:dLbl>
              <c:idx val="3"/>
              <c:layout>
                <c:manualLayout>
                  <c:x val="1.2735732645082307E-3"/>
                  <c:y val="-3.89863547758284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AFE-4B0D-8488-AB2FC4F247F0}"/>
                </c:ext>
              </c:extLst>
            </c:dLbl>
            <c:dLbl>
              <c:idx val="4"/>
              <c:layout>
                <c:manualLayout>
                  <c:x val="1.3739852980616887E-3"/>
                  <c:y val="-3.898634280783360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FE-4B0D-8488-AB2FC4F247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'Charts '!$H$423:$N$423</c:f>
              <c:strCache>
                <c:ptCount val="7"/>
                <c:pt idx="0">
                  <c:v>KCCD Research Office (N=45)</c:v>
                </c:pt>
                <c:pt idx="1">
                  <c:v>KCCD Facilities Department (N=44)</c:v>
                </c:pt>
                <c:pt idx="2">
                  <c:v>KCCD Information Technology (N=68)</c:v>
                </c:pt>
                <c:pt idx="3">
                  <c:v>KCCD Human Resources (N=75)</c:v>
                </c:pt>
                <c:pt idx="4">
                  <c:v>KCCD Business Services (N=51)</c:v>
                </c:pt>
                <c:pt idx="5">
                  <c:v>KCCD Educational Services (N=44)</c:v>
                </c:pt>
                <c:pt idx="6">
                  <c:v>KCCD Chancellor’s Office (N=52)</c:v>
                </c:pt>
              </c:strCache>
            </c:strRef>
          </c:cat>
          <c:val>
            <c:numRef>
              <c:f>'Charts '!$H$428:$N$428</c:f>
              <c:numCache>
                <c:formatCode>0%</c:formatCode>
                <c:ptCount val="7"/>
                <c:pt idx="0">
                  <c:v>8.8888888888888892E-2</c:v>
                </c:pt>
                <c:pt idx="1">
                  <c:v>4.5454545454545456E-2</c:v>
                </c:pt>
                <c:pt idx="2">
                  <c:v>4.4117647058823532E-2</c:v>
                </c:pt>
                <c:pt idx="3">
                  <c:v>0.08</c:v>
                </c:pt>
                <c:pt idx="4">
                  <c:v>3.9215686274509803E-2</c:v>
                </c:pt>
                <c:pt idx="5">
                  <c:v>9.0909090909090912E-2</c:v>
                </c:pt>
                <c:pt idx="6">
                  <c:v>9.6153846153846159E-2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AFE-4B0D-8488-AB2FC4F247F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9688080"/>
        <c:axId val="489686112"/>
      </c:barChart>
      <c:catAx>
        <c:axId val="489688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6112"/>
        <c:crosses val="autoZero"/>
        <c:auto val="1"/>
        <c:lblAlgn val="ctr"/>
        <c:lblOffset val="100"/>
        <c:noMultiLvlLbl val="0"/>
      </c:catAx>
      <c:valAx>
        <c:axId val="489686112"/>
        <c:scaling>
          <c:orientation val="minMax"/>
          <c:max val="1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68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'Charts '!$D$664:$D$668</cx:f>
        <cx:lvl ptCount="5">
          <cx:pt idx="0">Age 30 or under</cx:pt>
          <cx:pt idx="1">Age 31 to 40</cx:pt>
          <cx:pt idx="2">Age 41 to 50</cx:pt>
          <cx:pt idx="3">Age 51 to 60</cx:pt>
          <cx:pt idx="4">Age 61 or over</cx:pt>
        </cx:lvl>
      </cx:strDim>
      <cx:numDim type="size">
        <cx:f>'Charts '!$E$664:$E$668</cx:f>
        <cx:lvl ptCount="5" formatCode="0%">
          <cx:pt idx="0">0.030927835051546393</cx:pt>
          <cx:pt idx="1">0.19587628865979381</cx:pt>
          <cx:pt idx="2">0.30927835051546393</cx:pt>
          <cx:pt idx="3">0.31958762886597936</cx:pt>
          <cx:pt idx="4">0.14432989690721648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1600" b="1" i="0" baseline="0">
                <a:solidFill>
                  <a:schemeClr val="tx1"/>
                </a:solidFill>
              </a:defRPr>
            </a:pPr>
            <a:r>
              <a:rPr lang="en-US" sz="1600" b="1" i="0" baseline="0" dirty="0">
                <a:solidFill>
                  <a:schemeClr val="tx1"/>
                </a:solidFill>
              </a:rPr>
              <a:t>Indicate your </a:t>
            </a:r>
            <a:r>
              <a:rPr lang="en-US" sz="1600" b="1" i="0" baseline="0" dirty="0" smtClean="0">
                <a:solidFill>
                  <a:schemeClr val="tx1"/>
                </a:solidFill>
              </a:rPr>
              <a:t>Age Group</a:t>
            </a:r>
            <a:r>
              <a:rPr lang="en-US" sz="1600" b="1" i="0" baseline="0" dirty="0">
                <a:solidFill>
                  <a:schemeClr val="tx1"/>
                </a:solidFill>
              </a:rPr>
              <a:t>  </a:t>
            </a:r>
            <a:r>
              <a:rPr lang="en-US" sz="1600" b="1" i="0" baseline="0" dirty="0" smtClean="0">
                <a:solidFill>
                  <a:schemeClr val="tx1"/>
                </a:solidFill>
              </a:rPr>
              <a:t>(N=97</a:t>
            </a:r>
            <a:r>
              <a:rPr lang="en-US" sz="1600" b="1" i="0" baseline="0" dirty="0">
                <a:solidFill>
                  <a:schemeClr val="tx1"/>
                </a:solidFill>
              </a:rPr>
              <a:t>)</a:t>
            </a:r>
          </a:p>
        </cx:rich>
      </cx:tx>
    </cx:title>
    <cx:plotArea>
      <cx:plotAreaRegion>
        <cx:series layoutId="treemap" uniqueId="{ACF01CAE-8A75-477C-A1B4-A446CDD71634}">
          <cx:tx>
            <cx:txData>
              <cx:f>'Charts '!$E$663</cx:f>
              <cx:v/>
            </cx:txData>
          </cx:tx>
          <cx:dataPt idx="0">
            <cx:spPr>
              <a:solidFill>
                <a:schemeClr val="bg1"/>
              </a:solidFill>
              <a:ln w="12700">
                <a:solidFill>
                  <a:schemeClr val="tx1"/>
                </a:solidFill>
              </a:ln>
            </cx:spPr>
          </cx:dataPt>
          <cx:dataPt idx="1">
            <cx:spPr>
              <a:solidFill>
                <a:schemeClr val="bg1">
                  <a:lumMod val="85000"/>
                </a:schemeClr>
              </a:solidFill>
            </cx:spPr>
          </cx:dataPt>
          <cx:dataPt idx="2">
            <cx:spPr>
              <a:solidFill>
                <a:schemeClr val="tx1"/>
              </a:solidFill>
            </cx:spPr>
          </cx:dataPt>
          <cx:dataPt idx="3">
            <cx:spPr>
              <a:solidFill>
                <a:srgbClr val="B60717"/>
              </a:solidFill>
            </cx:spPr>
          </cx:dataPt>
          <cx:dataPt idx="4">
            <cx:spPr>
              <a:solidFill>
                <a:schemeClr val="bg1">
                  <a:lumMod val="50000"/>
                </a:schemeClr>
              </a:solidFill>
            </cx:spPr>
          </cx:dataPt>
          <cx:dataLabels>
            <cx:txPr>
              <a:bodyPr spcFirstLastPara="1" vertOverflow="ellipsis" wrap="square" lIns="0" tIns="0" rIns="0" bIns="0" anchor="ctr" anchorCtr="1">
                <a:spAutoFit/>
              </a:bodyPr>
              <a:lstStyle/>
              <a:p>
                <a:pPr>
                  <a:defRPr lang="en-US" sz="1600" b="1" i="0" u="none" strike="noStrike" kern="1200" baseline="0">
                    <a:solidFill>
                      <a:schemeClr val="tx1"/>
                    </a:solidFill>
                    <a:latin typeface="Calibri" panose="020F0502020204030204"/>
                  </a:defRPr>
                </a:pPr>
                <a:endParaRPr lang="en-US" sz="1600" b="1" i="0" baseline="0">
                  <a:solidFill>
                    <a:schemeClr val="tx1"/>
                  </a:solidFill>
                </a:endParaRPr>
              </a:p>
            </cx:txPr>
            <cx:visibility seriesName="0" categoryName="1" value="1"/>
            <cx:separator>
</cx:separator>
            <cx:dataLabel idx="0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1700" baseline="0"/>
                  </a:pPr>
                  <a:r>
                    <a:rPr lang="en-US" sz="1700" b="1" i="0" baseline="0">
                      <a:solidFill>
                        <a:schemeClr val="tx1"/>
                      </a:solidFill>
                    </a:rPr>
                    <a:t>Age 30 or under
3%</a:t>
                  </a:r>
                </a:p>
              </cx:txPr>
            </cx:dataLabel>
            <cx:dataLabel idx="1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000" baseline="0"/>
                  </a:pPr>
                  <a:r>
                    <a:rPr lang="en-US" sz="2000" b="1" i="0" baseline="0">
                      <a:solidFill>
                        <a:schemeClr val="tx1"/>
                      </a:solidFill>
                    </a:rPr>
                    <a:t>Age 31 to 40
20%</a:t>
                  </a:r>
                </a:p>
              </cx:txPr>
            </cx:dataLabel>
            <cx:dataLabel idx="2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000" baseline="0">
                      <a:solidFill>
                        <a:schemeClr val="bg1"/>
                      </a:solidFill>
                    </a:defRPr>
                  </a:pPr>
                  <a:r>
                    <a:rPr lang="en-US" sz="2000" baseline="0">
                      <a:solidFill>
                        <a:schemeClr val="bg1"/>
                      </a:solidFill>
                    </a:rPr>
                    <a:t>Age 41 to 50
31%</a:t>
                  </a:r>
                </a:p>
              </cx:txPr>
              <cx:visibility seriesName="0" categoryName="1" value="1"/>
              <cx:separator>
</cx:separator>
            </cx:dataLabel>
            <cx:dataLabel idx="3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000" baseline="0">
                      <a:solidFill>
                        <a:schemeClr val="bg1"/>
                      </a:solidFill>
                    </a:defRPr>
                  </a:pPr>
                  <a:r>
                    <a:rPr lang="en-US" sz="2000" baseline="0">
                      <a:solidFill>
                        <a:schemeClr val="bg1"/>
                      </a:solidFill>
                    </a:rPr>
                    <a:t>Age 51 to 60
32%</a:t>
                  </a:r>
                </a:p>
              </cx:txPr>
              <cx:visibility seriesName="0" categoryName="1" value="1"/>
              <cx:separator>
</cx:separator>
            </cx:dataLabel>
            <cx:dataLabel idx="4">
              <cx:txPr>
                <a:bodyPr spcFirstLastPara="1" vertOverflow="ellipsis" wrap="square" lIns="0" tIns="0" rIns="0" bIns="0" anchor="ctr" anchorCtr="1">
                  <a:spAutoFit/>
                </a:bodyPr>
                <a:lstStyle/>
                <a:p>
                  <a:pPr>
                    <a:defRPr sz="2000" baseline="0">
                      <a:solidFill>
                        <a:schemeClr val="bg1"/>
                      </a:solidFill>
                    </a:defRPr>
                  </a:pPr>
                  <a:r>
                    <a:rPr lang="en-US" sz="2000" b="1" i="0" baseline="0">
                      <a:solidFill>
                        <a:schemeClr val="bg1"/>
                      </a:solidFill>
                    </a:rPr>
                    <a:t>Age 61 or over
14%</a:t>
                  </a:r>
                </a:p>
              </cx:txPr>
              <cx:visibility seriesName="0" categoryName="1" value="1"/>
              <cx:separator>
</cx:separator>
            </cx:dataLabel>
          </cx:dataLabels>
          <cx:dataId val="0"/>
          <cx:layoutPr/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410">
  <cs:axisTitle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bg1">
          <a:lumMod val="65000"/>
        </a:schemeClr>
      </a:solidFill>
      <a:ln w="19050">
        <a:solidFill>
          <a:schemeClr val="bg1"/>
        </a:solidFill>
      </a:ln>
    </cs:spPr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bg1"/>
    </cs:fontRef>
    <cs:defRPr sz="900" kern="1200"/>
    <cs:bodyPr lIns="38100" tIns="19050" rIns="38100" bIns="19050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900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0.01031</cdr:x>
      <cdr:y>0.7149</cdr:y>
    </cdr:from>
    <cdr:to>
      <cdr:x>0.45625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379" y="3593848"/>
          <a:ext cx="3478295" cy="14332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Academic Senate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Accreditation &amp; Institutional Quality Committee (AIQ)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Administrative Council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Assessment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Budget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College Council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Curriculum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Educational Administrators Council (</a:t>
          </a:r>
          <a:r>
            <a:rPr lang="en-US" sz="1100" b="0" i="0" dirty="0" smtClean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EAC)</a:t>
          </a:r>
          <a:endParaRPr lang="en-US" sz="1100" b="0" i="0" dirty="0">
            <a:solidFill>
              <a:schemeClr val="bg1"/>
            </a:solidFill>
            <a:effectLst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0.49304</cdr:x>
      <cdr:y>0.71613</cdr:y>
    </cdr:from>
    <cdr:to>
      <cdr:x>0.95246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845648" y="3600027"/>
          <a:ext cx="3583460" cy="14270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0" i="0" dirty="0">
              <a:solidFill>
                <a:schemeClr val="bg1"/>
              </a:solidFill>
              <a:effectLst/>
            </a:rPr>
            <a:t>• Equal Opportunity &amp; Diversity Advisory Council (EODAC)</a:t>
          </a:r>
          <a:endParaRPr lang="en-US" dirty="0">
            <a:solidFill>
              <a:schemeClr val="bg1"/>
            </a:solidFill>
            <a:effectLst/>
          </a:endParaRP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Facilities &amp; Sustainability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Faculty Chairs/Directors Council (FCDC)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Information Services &amp; Instructional Technology (ISIT)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Professional Development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Program Review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rPr>
            <a:t>• Safety Advisory Committee</a:t>
          </a:r>
        </a:p>
        <a:p xmlns:a="http://schemas.openxmlformats.org/drawingml/2006/main">
          <a:r>
            <a:rPr lang="en-US" sz="1100" b="0" i="0" dirty="0">
              <a:solidFill>
                <a:schemeClr val="bg1"/>
              </a:solidFill>
              <a:effectLst/>
            </a:rPr>
            <a:t>• Student Affairs Leadership Team (SALT)</a:t>
          </a:r>
          <a:endParaRPr lang="en-US" sz="1100" dirty="0">
            <a:solidFill>
              <a:schemeClr val="bg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FF005-2EE2-4980-A2F2-C9CC25CA7D85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198F3-7AEE-49CE-A284-94574D4A0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43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783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575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329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60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200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82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46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40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157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072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58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32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57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439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44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455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290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60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01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84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78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71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908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B9DDB-4EF9-4F4E-A1E1-38BDA92EEF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5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9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26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2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36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70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8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2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7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5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5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3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EF04-2AE7-42CD-924D-269FF48C585D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6A4C4-AC57-4144-A9D6-950C7A27F4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4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14/relationships/chartEx" Target="../charts/chartEx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892" y="4893006"/>
            <a:ext cx="3387020" cy="10579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4548" y="897036"/>
            <a:ext cx="11705711" cy="984885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and KCCD Services and Institutional Quality Survey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Services rendered in Academic Year 2020-21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18245" y="3095076"/>
            <a:ext cx="9358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April 2021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752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indicate the extent to which agree that the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staff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following offices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E5C1298-D113-4961-801D-DB3AF80FCEB8}"/>
              </a:ext>
            </a:extLst>
          </p:cNvPr>
          <p:cNvSpPr txBox="1">
            <a:spLocks/>
          </p:cNvSpPr>
          <p:nvPr/>
        </p:nvSpPr>
        <p:spPr>
          <a:xfrm>
            <a:off x="645237" y="4977665"/>
            <a:ext cx="11298471" cy="114427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45237" y="4977665"/>
            <a:ext cx="1122488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/>
                </a:solidFill>
              </a:rPr>
              <a:t>“The </a:t>
            </a:r>
            <a:r>
              <a:rPr lang="en-US" sz="1600" b="1" i="1" dirty="0" smtClean="0">
                <a:solidFill>
                  <a:schemeClr val="bg1"/>
                </a:solidFill>
              </a:rPr>
              <a:t>various Dean's offices </a:t>
            </a:r>
            <a:r>
              <a:rPr lang="en-US" sz="1600" i="1" dirty="0" smtClean="0">
                <a:solidFill>
                  <a:schemeClr val="bg1"/>
                </a:solidFill>
              </a:rPr>
              <a:t>have been very supportive in providing faculty to teach in the ISP.”</a:t>
            </a:r>
          </a:p>
          <a:p>
            <a:endParaRPr lang="en-US" sz="1600" i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 smtClean="0">
                <a:solidFill>
                  <a:schemeClr val="bg1"/>
                </a:solidFill>
              </a:rPr>
              <a:t>“</a:t>
            </a:r>
            <a:r>
              <a:rPr lang="en-US" sz="1600" b="1" i="1" dirty="0" smtClean="0">
                <a:solidFill>
                  <a:schemeClr val="bg1"/>
                </a:solidFill>
              </a:rPr>
              <a:t>Office of Dean Jett: </a:t>
            </a:r>
            <a:r>
              <a:rPr lang="en-US" sz="1600" i="1" dirty="0" smtClean="0">
                <a:solidFill>
                  <a:schemeClr val="bg1"/>
                </a:solidFill>
              </a:rPr>
              <a:t>Quality information when sending out emails; quick responses to emails;”</a:t>
            </a:r>
          </a:p>
          <a:p>
            <a:endParaRPr lang="en-US" sz="1600" i="1" dirty="0" smtClean="0">
              <a:solidFill>
                <a:schemeClr val="bg1"/>
              </a:solidFill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672360"/>
              </p:ext>
            </p:extLst>
          </p:nvPr>
        </p:nvGraphicFramePr>
        <p:xfrm>
          <a:off x="1190846" y="1231123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60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indicate the extent to which agree that the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staff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following offices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501131"/>
              </p:ext>
            </p:extLst>
          </p:nvPr>
        </p:nvGraphicFramePr>
        <p:xfrm>
          <a:off x="1190846" y="1231123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370" y="5031096"/>
            <a:ext cx="11280206" cy="112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74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369348"/>
            <a:ext cx="10207255" cy="1015663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KCCD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offices and services (located in the downtown office building) are effectively supporting Bakersfield College in achieving its mission.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E5C1298-D113-4961-801D-DB3AF80FCEB8}"/>
              </a:ext>
            </a:extLst>
          </p:cNvPr>
          <p:cNvSpPr txBox="1">
            <a:spLocks/>
          </p:cNvSpPr>
          <p:nvPr/>
        </p:nvSpPr>
        <p:spPr>
          <a:xfrm>
            <a:off x="645237" y="4977665"/>
            <a:ext cx="11298471" cy="156966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45237" y="4977665"/>
            <a:ext cx="1122488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</a:rPr>
              <a:t>“Everyone I interact with in </a:t>
            </a:r>
            <a:r>
              <a:rPr lang="en-US" sz="1400" b="1" i="1" dirty="0" smtClean="0">
                <a:solidFill>
                  <a:schemeClr val="bg1"/>
                </a:solidFill>
              </a:rPr>
              <a:t>Business Services at the DO </a:t>
            </a:r>
            <a:r>
              <a:rPr lang="en-US" sz="1400" i="1" dirty="0" smtClean="0">
                <a:solidFill>
                  <a:schemeClr val="bg1"/>
                </a:solidFill>
              </a:rPr>
              <a:t>is helpful and kind.  They are </a:t>
            </a:r>
            <a:r>
              <a:rPr lang="en-US" sz="1400" b="1" i="1" dirty="0" smtClean="0">
                <a:solidFill>
                  <a:schemeClr val="bg1"/>
                </a:solidFill>
              </a:rPr>
              <a:t>always willing to answer questions </a:t>
            </a:r>
            <a:r>
              <a:rPr lang="en-US" sz="1400" i="1" dirty="0" smtClean="0">
                <a:solidFill>
                  <a:schemeClr val="bg1"/>
                </a:solidFill>
              </a:rPr>
              <a:t>and </a:t>
            </a:r>
            <a:r>
              <a:rPr lang="en-US" sz="1400" b="1" i="1" dirty="0" smtClean="0">
                <a:solidFill>
                  <a:schemeClr val="bg1"/>
                </a:solidFill>
              </a:rPr>
              <a:t>provide training </a:t>
            </a:r>
            <a:r>
              <a:rPr lang="en-US" sz="1400" i="1" dirty="0" smtClean="0">
                <a:solidFill>
                  <a:schemeClr val="bg1"/>
                </a:solidFill>
              </a:rPr>
              <a:t>on processes I am unfamiliar with… I appreciate this so much!”</a:t>
            </a:r>
          </a:p>
          <a:p>
            <a:endParaRPr lang="en-US" sz="1400" i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</a:rPr>
              <a:t>“The </a:t>
            </a:r>
            <a:r>
              <a:rPr lang="en-US" sz="1400" b="1" i="1" dirty="0" smtClean="0">
                <a:solidFill>
                  <a:schemeClr val="bg1"/>
                </a:solidFill>
              </a:rPr>
              <a:t>IT</a:t>
            </a:r>
            <a:r>
              <a:rPr lang="en-US" sz="1400" i="1" dirty="0" smtClean="0">
                <a:solidFill>
                  <a:schemeClr val="bg1"/>
                </a:solidFill>
              </a:rPr>
              <a:t> group does a </a:t>
            </a:r>
            <a:r>
              <a:rPr lang="en-US" sz="1400" b="1" i="1" dirty="0" smtClean="0">
                <a:solidFill>
                  <a:schemeClr val="bg1"/>
                </a:solidFill>
              </a:rPr>
              <a:t>good job</a:t>
            </a:r>
            <a:r>
              <a:rPr lang="en-US" sz="1400" i="1" dirty="0" smtClean="0">
                <a:solidFill>
                  <a:schemeClr val="bg1"/>
                </a:solidFill>
              </a:rPr>
              <a:t> keeping us up to date about software updates, outages, and so forth. They have done a </a:t>
            </a:r>
            <a:r>
              <a:rPr lang="en-US" sz="1400" b="1" i="1" dirty="0" smtClean="0">
                <a:solidFill>
                  <a:schemeClr val="bg1"/>
                </a:solidFill>
              </a:rPr>
              <a:t>tremendous amount of work </a:t>
            </a:r>
            <a:r>
              <a:rPr lang="en-US" sz="1400" i="1" dirty="0" smtClean="0">
                <a:solidFill>
                  <a:schemeClr val="bg1"/>
                </a:solidFill>
              </a:rPr>
              <a:t>this year.”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i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bg1"/>
                </a:solidFill>
              </a:rPr>
              <a:t>“</a:t>
            </a:r>
            <a:r>
              <a:rPr lang="en-US" sz="1400" b="1" i="1" dirty="0" smtClean="0">
                <a:solidFill>
                  <a:schemeClr val="bg1"/>
                </a:solidFill>
              </a:rPr>
              <a:t>Institutional research </a:t>
            </a:r>
            <a:r>
              <a:rPr lang="en-US" sz="1400" i="1" dirty="0" smtClean="0">
                <a:solidFill>
                  <a:schemeClr val="bg1"/>
                </a:solidFill>
              </a:rPr>
              <a:t>has found </a:t>
            </a:r>
            <a:r>
              <a:rPr lang="en-US" sz="1400" b="1" i="1" dirty="0" smtClean="0">
                <a:solidFill>
                  <a:schemeClr val="bg1"/>
                </a:solidFill>
              </a:rPr>
              <a:t>innovative</a:t>
            </a:r>
            <a:r>
              <a:rPr lang="en-US" sz="1400" i="1" dirty="0" smtClean="0">
                <a:solidFill>
                  <a:schemeClr val="bg1"/>
                </a:solidFill>
              </a:rPr>
              <a:t> ways to </a:t>
            </a:r>
            <a:r>
              <a:rPr lang="en-US" sz="1400" b="1" i="1" dirty="0" smtClean="0">
                <a:solidFill>
                  <a:schemeClr val="bg1"/>
                </a:solidFill>
              </a:rPr>
              <a:t>support </a:t>
            </a:r>
            <a:r>
              <a:rPr lang="en-US" sz="1400" i="1" dirty="0" smtClean="0">
                <a:solidFill>
                  <a:schemeClr val="bg1"/>
                </a:solidFill>
              </a:rPr>
              <a:t>Program review this year. “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573881"/>
              </p:ext>
            </p:extLst>
          </p:nvPr>
        </p:nvGraphicFramePr>
        <p:xfrm>
          <a:off x="1190846" y="1385011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646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575881"/>
            <a:ext cx="10207255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190846" y="369348"/>
            <a:ext cx="10207255" cy="1015663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BC president provides effective leadership in planning, organizing, budgeting, selecting and developing personnel, and assessing institutional effectiveness 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(Standard IV.B.1).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5587995"/>
              </p:ext>
            </p:extLst>
          </p:nvPr>
        </p:nvGraphicFramePr>
        <p:xfrm>
          <a:off x="1283264" y="1694842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81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District clearly delineates the operational functions of the District from those of Bakersfield College (Standard IV.D.2).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575881"/>
            <a:ext cx="10207255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149855"/>
              </p:ext>
            </p:extLst>
          </p:nvPr>
        </p:nvGraphicFramePr>
        <p:xfrm>
          <a:off x="1283264" y="1694842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229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Kern Community College District effectively controls its expenditures (Standard IV.D.3).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575881"/>
            <a:ext cx="10207255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365089"/>
              </p:ext>
            </p:extLst>
          </p:nvPr>
        </p:nvGraphicFramePr>
        <p:xfrm>
          <a:off x="1283264" y="1694842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20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District and Bakersfield College effectively communicate with each other (Standard IV.D.7).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575881"/>
            <a:ext cx="10207255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312880"/>
              </p:ext>
            </p:extLst>
          </p:nvPr>
        </p:nvGraphicFramePr>
        <p:xfrm>
          <a:off x="1283264" y="1694842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70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District and Bakersfield College exchange information in a timely manner (Standard IV.D.7).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575881"/>
            <a:ext cx="10207255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6446380"/>
              </p:ext>
            </p:extLst>
          </p:nvPr>
        </p:nvGraphicFramePr>
        <p:xfrm>
          <a:off x="1283264" y="1694842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459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Location and Role at BC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473183"/>
            <a:ext cx="10207256" cy="421558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473183"/>
            <a:ext cx="5208885" cy="421558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787" y="1711939"/>
            <a:ext cx="4319001" cy="36545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1554" y="1712604"/>
            <a:ext cx="4494725" cy="365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3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Status and Years at BC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345767"/>
            <a:ext cx="10207256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6" y="1345767"/>
            <a:ext cx="4374778" cy="349547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315480"/>
              </p:ext>
            </p:extLst>
          </p:nvPr>
        </p:nvGraphicFramePr>
        <p:xfrm>
          <a:off x="1092235" y="17197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9141102"/>
              </p:ext>
            </p:extLst>
          </p:nvPr>
        </p:nvGraphicFramePr>
        <p:xfrm>
          <a:off x="5600114" y="1719786"/>
          <a:ext cx="5847293" cy="27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0983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46347"/>
            <a:ext cx="10207255" cy="461665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 Information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5" y="1575880"/>
            <a:ext cx="10207255" cy="501888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190846" y="1575881"/>
            <a:ext cx="10207254" cy="4914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B60717"/>
                </a:solidFill>
              </a:rPr>
              <a:t>Survey Summary: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b="1" dirty="0" smtClean="0"/>
              <a:t>Accreditation</a:t>
            </a:r>
            <a:r>
              <a:rPr lang="en-US" sz="2000" dirty="0" smtClean="0"/>
              <a:t> </a:t>
            </a:r>
            <a:r>
              <a:rPr lang="en-US" sz="2000" dirty="0"/>
              <a:t>and </a:t>
            </a:r>
            <a:r>
              <a:rPr lang="en-US" sz="2000" b="1" dirty="0"/>
              <a:t>Institutional</a:t>
            </a:r>
            <a:r>
              <a:rPr lang="en-US" sz="2000" dirty="0"/>
              <a:t> </a:t>
            </a:r>
            <a:r>
              <a:rPr lang="en-US" sz="2000" b="1" dirty="0"/>
              <a:t>Quality</a:t>
            </a:r>
            <a:r>
              <a:rPr lang="en-US" sz="2000" dirty="0"/>
              <a:t> survey of </a:t>
            </a:r>
            <a:r>
              <a:rPr lang="en-US" sz="2000" b="1" dirty="0"/>
              <a:t>BC </a:t>
            </a:r>
            <a:r>
              <a:rPr lang="en-US" sz="2000" dirty="0"/>
              <a:t>and</a:t>
            </a:r>
            <a:r>
              <a:rPr lang="en-US" sz="2000" b="1" dirty="0"/>
              <a:t> KCCD </a:t>
            </a:r>
            <a:r>
              <a:rPr lang="en-US" sz="2000" dirty="0"/>
              <a:t>Services</a:t>
            </a:r>
            <a:r>
              <a:rPr lang="en-US" sz="2000" b="1" dirty="0"/>
              <a:t> </a:t>
            </a:r>
            <a:r>
              <a:rPr lang="en-US" sz="2000" dirty="0"/>
              <a:t>rendered in </a:t>
            </a:r>
            <a:r>
              <a:rPr lang="en-US" sz="2000" b="1" dirty="0"/>
              <a:t>Academic Year </a:t>
            </a:r>
            <a:r>
              <a:rPr lang="en-US" sz="2000" b="1" dirty="0" smtClean="0"/>
              <a:t>2020-21 </a:t>
            </a:r>
            <a:r>
              <a:rPr lang="en-US" sz="2000" dirty="0" smtClean="0"/>
              <a:t>is an </a:t>
            </a:r>
            <a:r>
              <a:rPr lang="en-US" sz="2000" dirty="0"/>
              <a:t>anonymous </a:t>
            </a:r>
            <a:r>
              <a:rPr lang="en-US" sz="2000" dirty="0" smtClean="0"/>
              <a:t>survey that will </a:t>
            </a:r>
            <a:r>
              <a:rPr lang="en-US" sz="2000" dirty="0"/>
              <a:t>be shared and used to improve Bakersfield College. </a:t>
            </a:r>
            <a:endParaRPr lang="en-US" sz="2000" dirty="0" smtClean="0"/>
          </a:p>
          <a:p>
            <a:endParaRPr lang="en-US" b="1" dirty="0" smtClean="0">
              <a:solidFill>
                <a:srgbClr val="B60717"/>
              </a:solidFill>
            </a:endParaRPr>
          </a:p>
          <a:p>
            <a:r>
              <a:rPr lang="en-US" sz="2200" b="1" dirty="0" smtClean="0">
                <a:solidFill>
                  <a:srgbClr val="B60717"/>
                </a:solidFill>
              </a:rPr>
              <a:t>Participants and Active Dates:</a:t>
            </a:r>
          </a:p>
          <a:p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All </a:t>
            </a:r>
            <a:r>
              <a:rPr lang="en-US" sz="2000" b="1" dirty="0" smtClean="0"/>
              <a:t>BC Faculty, Staff, and Managers/Administrators </a:t>
            </a:r>
            <a:r>
              <a:rPr lang="en-US" sz="2000" dirty="0" smtClean="0"/>
              <a:t>were invited to participate using the BC All listserv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 estimated 1,108 Employees received the survey </a:t>
            </a:r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</a:rPr>
              <a:t>(KCCD Fast Facts on 2019-20 BC Employees)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a</a:t>
            </a:r>
            <a:r>
              <a:rPr lang="en-US" sz="2000" dirty="0" smtClean="0"/>
              <a:t>nonymous survey was released on March 24</a:t>
            </a:r>
            <a:r>
              <a:rPr lang="en-US" sz="2000" baseline="30000" dirty="0" smtClean="0"/>
              <a:t>th</a:t>
            </a:r>
            <a:r>
              <a:rPr lang="en-US" sz="2000" dirty="0"/>
              <a:t> </a:t>
            </a:r>
            <a:r>
              <a:rPr lang="en-US" sz="2000" dirty="0" smtClean="0"/>
              <a:t>and closed on April 9</a:t>
            </a:r>
            <a:r>
              <a:rPr lang="en-US" sz="2000" baseline="30000" dirty="0" smtClean="0"/>
              <a:t>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aseline="30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baseline="30000" dirty="0" smtClean="0">
              <a:solidFill>
                <a:srgbClr val="B60717"/>
              </a:solidFill>
            </a:endParaRPr>
          </a:p>
          <a:p>
            <a:r>
              <a:rPr lang="en-US" sz="2200" b="1" dirty="0" smtClean="0">
                <a:solidFill>
                  <a:srgbClr val="B60717"/>
                </a:solidFill>
              </a:rPr>
              <a:t>Responses Received: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109 </a:t>
            </a:r>
            <a:r>
              <a:rPr lang="en-US" sz="2000" dirty="0" smtClean="0"/>
              <a:t>unique responses were received (9.8% Response Rate)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Duplicate responses were removed and only the first submission was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9600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E5C1298-D113-4961-801D-DB3AF80FCEB8}"/>
              </a:ext>
            </a:extLst>
          </p:cNvPr>
          <p:cNvSpPr txBox="1">
            <a:spLocks/>
          </p:cNvSpPr>
          <p:nvPr/>
        </p:nvSpPr>
        <p:spPr>
          <a:xfrm>
            <a:off x="2394514" y="4924168"/>
            <a:ext cx="7799917" cy="14952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Participation at BC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0120100"/>
              </p:ext>
            </p:extLst>
          </p:nvPr>
        </p:nvGraphicFramePr>
        <p:xfrm>
          <a:off x="2394514" y="1342676"/>
          <a:ext cx="7799917" cy="5027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911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CE5C1298-D113-4961-801D-DB3AF80FCEB8}"/>
              </a:ext>
            </a:extLst>
          </p:cNvPr>
          <p:cNvSpPr txBox="1">
            <a:spLocks/>
          </p:cNvSpPr>
          <p:nvPr/>
        </p:nvSpPr>
        <p:spPr>
          <a:xfrm>
            <a:off x="2394514" y="4924168"/>
            <a:ext cx="7799917" cy="149522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Participation by Work Status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38354" y="4924167"/>
            <a:ext cx="340539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• Academic Senate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Accreditation &amp; Institutional Quality Committee (AIQ)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Administrative Council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Assessment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Budget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College Council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Curriculum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Educational Administrators Council (EAC)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86085" y="4924167"/>
            <a:ext cx="346601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/>
                </a:solidFill>
              </a:rPr>
              <a:t>• Equal Opportunity &amp; Diversity Advisory Council (EODAC)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Facilities &amp; Sustainability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Faculty Chairs/Directors Council (FCDC)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Information Services &amp; Instructional Technology (ISIT)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Professional Development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Program Review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Safety Advisory Committee</a:t>
            </a:r>
          </a:p>
          <a:p>
            <a:r>
              <a:rPr lang="en-US" sz="1100" dirty="0">
                <a:solidFill>
                  <a:schemeClr val="bg1"/>
                </a:solidFill>
              </a:rPr>
              <a:t>• Student Affairs Leadership Team (SALT)</a:t>
            </a:r>
          </a:p>
          <a:p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506476"/>
              </p:ext>
            </p:extLst>
          </p:nvPr>
        </p:nvGraphicFramePr>
        <p:xfrm>
          <a:off x="3906077" y="1178493"/>
          <a:ext cx="4776789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78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Information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5599081"/>
              </p:ext>
            </p:extLst>
          </p:nvPr>
        </p:nvGraphicFramePr>
        <p:xfrm>
          <a:off x="1190846" y="1560607"/>
          <a:ext cx="4910151" cy="27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9125973"/>
              </p:ext>
            </p:extLst>
          </p:nvPr>
        </p:nvGraphicFramePr>
        <p:xfrm>
          <a:off x="6487950" y="1560607"/>
          <a:ext cx="4910151" cy="27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5" y="1420718"/>
            <a:ext cx="10207256" cy="328619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1190844" y="1420717"/>
            <a:ext cx="5297105" cy="328619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168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Sexual Orientation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2187686"/>
              </p:ext>
            </p:extLst>
          </p:nvPr>
        </p:nvGraphicFramePr>
        <p:xfrm>
          <a:off x="3379293" y="1493152"/>
          <a:ext cx="5830360" cy="274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95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 Group</a:t>
            </a:r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4" name="Chart 3"/>
              <p:cNvGraphicFramePr/>
              <p:nvPr>
                <p:extLst>
                  <p:ext uri="{D42A27DB-BD31-4B8C-83A1-F6EECF244321}">
                    <p14:modId xmlns:p14="http://schemas.microsoft.com/office/powerpoint/2010/main" val="2126663554"/>
                  </p:ext>
                </p:extLst>
              </p:nvPr>
            </p:nvGraphicFramePr>
            <p:xfrm>
              <a:off x="1424023" y="1330774"/>
              <a:ext cx="9740900" cy="5005919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 xmlns="">
          <p:pic>
            <p:nvPicPr>
              <p:cNvPr id="4" name="Chart 3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24023" y="1330774"/>
                <a:ext cx="9740900" cy="500591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228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692513"/>
            <a:ext cx="10207255" cy="369332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Ethnic Identification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081" y="1483393"/>
            <a:ext cx="10203020" cy="4195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1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2526491"/>
              </p:ext>
            </p:extLst>
          </p:nvPr>
        </p:nvGraphicFramePr>
        <p:xfrm>
          <a:off x="1190846" y="1560989"/>
          <a:ext cx="10053860" cy="3669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414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751369"/>
              </p:ext>
            </p:extLst>
          </p:nvPr>
        </p:nvGraphicFramePr>
        <p:xfrm>
          <a:off x="1190846" y="1547560"/>
          <a:ext cx="10022417" cy="32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1755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1426701"/>
              </p:ext>
            </p:extLst>
          </p:nvPr>
        </p:nvGraphicFramePr>
        <p:xfrm>
          <a:off x="1190846" y="1645605"/>
          <a:ext cx="10050992" cy="32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748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8398346"/>
              </p:ext>
            </p:extLst>
          </p:nvPr>
        </p:nvGraphicFramePr>
        <p:xfrm>
          <a:off x="1190846" y="1619750"/>
          <a:ext cx="10031942" cy="325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1383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356650"/>
              </p:ext>
            </p:extLst>
          </p:nvPr>
        </p:nvGraphicFramePr>
        <p:xfrm>
          <a:off x="1190846" y="1547561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18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90846" y="523237"/>
            <a:ext cx="10207255" cy="707886"/>
          </a:xfrm>
          <a:prstGeom prst="rect">
            <a:avLst/>
          </a:prstGeom>
          <a:solidFill>
            <a:srgbClr val="B60717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Indicate the extent to which you agree that the following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Bakersfield College 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 and departments have provided you with 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 service</a:t>
            </a:r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(Continued)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626069"/>
              </p:ext>
            </p:extLst>
          </p:nvPr>
        </p:nvGraphicFramePr>
        <p:xfrm>
          <a:off x="1190846" y="1655846"/>
          <a:ext cx="10022417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414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16" y="551217"/>
            <a:ext cx="2614370" cy="1053363"/>
          </a:xfrm>
          <a:prstGeom prst="rect">
            <a:avLst/>
          </a:prstGeom>
        </p:spPr>
      </p:pic>
      <p:sp>
        <p:nvSpPr>
          <p:cNvPr id="87" name="Oval 86"/>
          <p:cNvSpPr/>
          <p:nvPr/>
        </p:nvSpPr>
        <p:spPr>
          <a:xfrm>
            <a:off x="2133600" y="5402283"/>
            <a:ext cx="2191966" cy="829865"/>
          </a:xfrm>
          <a:prstGeom prst="ellipse">
            <a:avLst/>
          </a:prstGeom>
          <a:solidFill>
            <a:srgbClr val="B60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B60717"/>
                </a:solidFill>
              </a:ln>
              <a:solidFill>
                <a:srgbClr val="B60717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9606063" y="4556880"/>
            <a:ext cx="2497819" cy="675487"/>
          </a:xfrm>
          <a:prstGeom prst="ellipse">
            <a:avLst/>
          </a:prstGeom>
          <a:solidFill>
            <a:srgbClr val="B60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B60717"/>
                </a:solidFill>
              </a:ln>
              <a:solidFill>
                <a:srgbClr val="B60717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8746465" y="5583635"/>
            <a:ext cx="2943749" cy="784698"/>
          </a:xfrm>
          <a:prstGeom prst="ellipse">
            <a:avLst/>
          </a:prstGeom>
          <a:solidFill>
            <a:srgbClr val="B60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B60717"/>
                </a:solidFill>
              </a:ln>
              <a:solidFill>
                <a:srgbClr val="B60717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988083" y="4444853"/>
            <a:ext cx="3107988" cy="1088981"/>
          </a:xfrm>
          <a:prstGeom prst="ellipse">
            <a:avLst/>
          </a:prstGeom>
          <a:solidFill>
            <a:srgbClr val="B60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B60717"/>
                </a:solidFill>
              </a:ln>
              <a:solidFill>
                <a:srgbClr val="B60717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422574" y="4773027"/>
            <a:ext cx="2864796" cy="2431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i="1" dirty="0" smtClean="0">
                <a:solidFill>
                  <a:schemeClr val="bg1"/>
                </a:solidFill>
              </a:rPr>
              <a:t>“</a:t>
            </a:r>
            <a:r>
              <a:rPr lang="en-US" sz="1200" b="1" i="1" dirty="0" smtClean="0">
                <a:solidFill>
                  <a:schemeClr val="bg1"/>
                </a:solidFill>
              </a:rPr>
              <a:t>IT</a:t>
            </a:r>
            <a:r>
              <a:rPr lang="en-US" sz="1200" i="1" dirty="0" smtClean="0">
                <a:solidFill>
                  <a:schemeClr val="bg1"/>
                </a:solidFill>
              </a:rPr>
              <a:t> provides </a:t>
            </a:r>
            <a:r>
              <a:rPr lang="en-US" sz="1200" b="1" i="1" dirty="0" smtClean="0">
                <a:solidFill>
                  <a:schemeClr val="bg1"/>
                </a:solidFill>
              </a:rPr>
              <a:t>fast and friendly </a:t>
            </a:r>
            <a:r>
              <a:rPr lang="en-US" sz="1200" i="1" dirty="0" smtClean="0">
                <a:solidFill>
                  <a:schemeClr val="bg1"/>
                </a:solidFill>
              </a:rPr>
              <a:t>service”</a:t>
            </a: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825418" y="5759895"/>
            <a:ext cx="2864796" cy="591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i="1" dirty="0" smtClean="0">
                <a:solidFill>
                  <a:schemeClr val="bg1"/>
                </a:solidFill>
              </a:rPr>
              <a:t>“The </a:t>
            </a:r>
            <a:r>
              <a:rPr lang="en-US" sz="1200" b="1" i="1" dirty="0" smtClean="0">
                <a:solidFill>
                  <a:schemeClr val="bg1"/>
                </a:solidFill>
              </a:rPr>
              <a:t>IT department </a:t>
            </a:r>
            <a:r>
              <a:rPr lang="en-US" sz="1200" i="1" dirty="0" smtClean="0">
                <a:solidFill>
                  <a:schemeClr val="bg1"/>
                </a:solidFill>
              </a:rPr>
              <a:t>has been wonderful.  </a:t>
            </a:r>
            <a:r>
              <a:rPr lang="en-US" sz="1200" b="1" i="1" dirty="0" smtClean="0">
                <a:solidFill>
                  <a:schemeClr val="bg1"/>
                </a:solidFill>
              </a:rPr>
              <a:t>Always</a:t>
            </a:r>
            <a:r>
              <a:rPr lang="en-US" sz="1200" i="1" dirty="0" smtClean="0">
                <a:solidFill>
                  <a:schemeClr val="bg1"/>
                </a:solidFill>
              </a:rPr>
              <a:t> </a:t>
            </a:r>
            <a:r>
              <a:rPr lang="en-US" sz="1200" b="1" i="1" dirty="0" smtClean="0">
                <a:solidFill>
                  <a:schemeClr val="bg1"/>
                </a:solidFill>
              </a:rPr>
              <a:t>available to help</a:t>
            </a:r>
            <a:r>
              <a:rPr lang="en-US" sz="1200" i="1" dirty="0" smtClean="0">
                <a:solidFill>
                  <a:schemeClr val="bg1"/>
                </a:solidFill>
              </a:rPr>
              <a:t> with remote issues.”</a:t>
            </a:r>
            <a:endParaRPr lang="en-US" sz="1200" i="1" dirty="0">
              <a:solidFill>
                <a:schemeClr val="bg1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117887" y="4712586"/>
            <a:ext cx="2864796" cy="55351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i="1" dirty="0" smtClean="0">
                <a:solidFill>
                  <a:schemeClr val="bg1"/>
                </a:solidFill>
              </a:rPr>
              <a:t>“The </a:t>
            </a:r>
            <a:r>
              <a:rPr lang="en-US" sz="1200" b="1" i="1" dirty="0" smtClean="0">
                <a:solidFill>
                  <a:schemeClr val="bg1"/>
                </a:solidFill>
              </a:rPr>
              <a:t>IT department </a:t>
            </a:r>
            <a:r>
              <a:rPr lang="en-US" sz="1200" i="1" dirty="0" smtClean="0">
                <a:solidFill>
                  <a:schemeClr val="bg1"/>
                </a:solidFill>
              </a:rPr>
              <a:t>has been phenomenal in assisting with any technology issues. They have been </a:t>
            </a:r>
            <a:r>
              <a:rPr lang="en-US" sz="1200" b="1" i="1" dirty="0" smtClean="0">
                <a:solidFill>
                  <a:schemeClr val="bg1"/>
                </a:solidFill>
              </a:rPr>
              <a:t>effective and efficient</a:t>
            </a:r>
            <a:r>
              <a:rPr lang="en-US" sz="1200" i="1" dirty="0" smtClean="0">
                <a:solidFill>
                  <a:schemeClr val="bg1"/>
                </a:solidFill>
              </a:rPr>
              <a:t>.”</a:t>
            </a:r>
            <a:endParaRPr lang="en-US" sz="1200" i="1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1237" y="2613654"/>
            <a:ext cx="3114734" cy="81031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128882" y="202282"/>
            <a:ext cx="2250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Academic Technology</a:t>
            </a:r>
            <a:endParaRPr lang="en-US" b="1" dirty="0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0352" y="757067"/>
            <a:ext cx="2802360" cy="169170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05928" y="684644"/>
            <a:ext cx="4294908" cy="117414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206259" y="202282"/>
            <a:ext cx="3429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Student Information Desk (SID)</a:t>
            </a:r>
            <a:endParaRPr lang="en-US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304713" y="3150513"/>
            <a:ext cx="1648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Writing Center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672798" y="4977597"/>
            <a:ext cx="1055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Tutoring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06259" y="4011094"/>
            <a:ext cx="2247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Technical Support (IT)</a:t>
            </a:r>
            <a:endParaRPr lang="en-US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2227634" y="5471894"/>
            <a:ext cx="200389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 smtClean="0">
                <a:solidFill>
                  <a:schemeClr val="bg1"/>
                </a:solidFill>
              </a:rPr>
              <a:t>“The </a:t>
            </a:r>
            <a:r>
              <a:rPr lang="en-US" sz="1200" b="1" i="1" dirty="0" smtClean="0">
                <a:solidFill>
                  <a:schemeClr val="bg1"/>
                </a:solidFill>
              </a:rPr>
              <a:t>Writing Center </a:t>
            </a:r>
            <a:r>
              <a:rPr lang="en-US" sz="1100" i="1" dirty="0" smtClean="0">
                <a:solidFill>
                  <a:schemeClr val="bg1"/>
                </a:solidFill>
              </a:rPr>
              <a:t>and </a:t>
            </a:r>
            <a:r>
              <a:rPr lang="en-US" sz="1200" b="1" i="1" dirty="0" smtClean="0">
                <a:solidFill>
                  <a:schemeClr val="bg1"/>
                </a:solidFill>
              </a:rPr>
              <a:t>Tutoring</a:t>
            </a:r>
            <a:r>
              <a:rPr lang="en-US" sz="1100" i="1" dirty="0" smtClean="0">
                <a:solidFill>
                  <a:schemeClr val="bg1"/>
                </a:solidFill>
              </a:rPr>
              <a:t> adapted </a:t>
            </a:r>
            <a:r>
              <a:rPr lang="en-US" sz="1200" b="1" i="1" dirty="0" smtClean="0">
                <a:solidFill>
                  <a:schemeClr val="bg1"/>
                </a:solidFill>
              </a:rPr>
              <a:t>quickly</a:t>
            </a:r>
            <a:r>
              <a:rPr lang="en-US" sz="1100" i="1" dirty="0" smtClean="0">
                <a:solidFill>
                  <a:schemeClr val="bg1"/>
                </a:solidFill>
              </a:rPr>
              <a:t> and </a:t>
            </a:r>
            <a:r>
              <a:rPr lang="en-US" sz="1200" b="1" i="1" dirty="0" smtClean="0">
                <a:solidFill>
                  <a:schemeClr val="bg1"/>
                </a:solidFill>
              </a:rPr>
              <a:t>effectively</a:t>
            </a:r>
            <a:r>
              <a:rPr lang="en-US" sz="1100" i="1" dirty="0" smtClean="0">
                <a:solidFill>
                  <a:schemeClr val="bg1"/>
                </a:solidFill>
              </a:rPr>
              <a:t> to online formats (COVID)”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504364" y="3575199"/>
            <a:ext cx="3249039" cy="1265920"/>
          </a:xfrm>
          <a:prstGeom prst="ellipse">
            <a:avLst/>
          </a:prstGeom>
          <a:solidFill>
            <a:srgbClr val="B60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B60717"/>
                </a:solidFill>
              </a:ln>
              <a:solidFill>
                <a:srgbClr val="B60717"/>
              </a:solidFill>
            </a:endParaRPr>
          </a:p>
        </p:txBody>
      </p:sp>
      <p:sp>
        <p:nvSpPr>
          <p:cNvPr id="90" name="Content Placeholder 2"/>
          <p:cNvSpPr txBox="1">
            <a:spLocks/>
          </p:cNvSpPr>
          <p:nvPr/>
        </p:nvSpPr>
        <p:spPr>
          <a:xfrm>
            <a:off x="696485" y="3708394"/>
            <a:ext cx="2864796" cy="5535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i="1" dirty="0" smtClean="0">
                <a:solidFill>
                  <a:schemeClr val="bg1"/>
                </a:solidFill>
              </a:rPr>
              <a:t>“The </a:t>
            </a:r>
            <a:r>
              <a:rPr lang="en-US" sz="1200" b="1" i="1" dirty="0" smtClean="0">
                <a:solidFill>
                  <a:schemeClr val="bg1"/>
                </a:solidFill>
              </a:rPr>
              <a:t>Writing Center</a:t>
            </a:r>
            <a:r>
              <a:rPr lang="en-US" sz="1100" i="1" dirty="0" smtClean="0">
                <a:solidFill>
                  <a:schemeClr val="bg1"/>
                </a:solidFill>
              </a:rPr>
              <a:t> team has been so </a:t>
            </a:r>
            <a:r>
              <a:rPr lang="en-US" sz="1200" b="1" i="1" dirty="0" smtClean="0">
                <a:solidFill>
                  <a:schemeClr val="bg1"/>
                </a:solidFill>
              </a:rPr>
              <a:t>supportive</a:t>
            </a:r>
            <a:r>
              <a:rPr lang="en-US" sz="1100" i="1" dirty="0" smtClean="0">
                <a:solidFill>
                  <a:schemeClr val="bg1"/>
                </a:solidFill>
              </a:rPr>
              <a:t> of the Inmate Scholars Program!  We are incredibly grateful for all they've done for our students!  I wish all departments on campus were equally as </a:t>
            </a:r>
            <a:r>
              <a:rPr lang="en-US" sz="1200" b="1" i="1" dirty="0" smtClean="0">
                <a:solidFill>
                  <a:schemeClr val="bg1"/>
                </a:solidFill>
              </a:rPr>
              <a:t>proactive</a:t>
            </a:r>
            <a:r>
              <a:rPr lang="en-US" sz="1100" i="1" dirty="0" smtClean="0">
                <a:solidFill>
                  <a:schemeClr val="bg1"/>
                </a:solidFill>
              </a:rPr>
              <a:t> and </a:t>
            </a:r>
            <a:r>
              <a:rPr lang="en-US" sz="1200" i="1" dirty="0" smtClean="0">
                <a:solidFill>
                  <a:schemeClr val="bg1"/>
                </a:solidFill>
              </a:rPr>
              <a:t>invested</a:t>
            </a:r>
            <a:r>
              <a:rPr lang="en-US" sz="1100" i="1" dirty="0" smtClean="0">
                <a:solidFill>
                  <a:schemeClr val="bg1"/>
                </a:solidFill>
              </a:rPr>
              <a:t> in our students' success!”</a:t>
            </a:r>
            <a:endParaRPr lang="en-US" sz="1100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7240" y="3273740"/>
            <a:ext cx="17080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Feedback</a:t>
            </a:r>
            <a:endParaRPr lang="en-US" sz="3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03C72A47-ADE5-4468-86E6-5467C0E08DD9}"/>
              </a:ext>
            </a:extLst>
          </p:cNvPr>
          <p:cNvSpPr txBox="1">
            <a:spLocks/>
          </p:cNvSpPr>
          <p:nvPr/>
        </p:nvSpPr>
        <p:spPr>
          <a:xfrm>
            <a:off x="5103049" y="2582829"/>
            <a:ext cx="2991111" cy="121408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22677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E17CBBB3CE03458D71E9B142210BEE" ma:contentTypeVersion="9" ma:contentTypeDescription="Create a new document." ma:contentTypeScope="" ma:versionID="3f2c9be4402e0a94c8168b02e94f6af8">
  <xsd:schema xmlns:xsd="http://www.w3.org/2001/XMLSchema" xmlns:xs="http://www.w3.org/2001/XMLSchema" xmlns:p="http://schemas.microsoft.com/office/2006/metadata/properties" xmlns:ns3="679739c2-fb82-4129-a96b-764f4e14a20c" targetNamespace="http://schemas.microsoft.com/office/2006/metadata/properties" ma:root="true" ma:fieldsID="31c1682ce3e3d95634fd7b61ae2726df" ns3:_="">
    <xsd:import namespace="679739c2-fb82-4129-a96b-764f4e14a20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739c2-fb82-4129-a96b-764f4e14a2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B33AC4-802A-44E3-9E42-74B80CFC89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739c2-fb82-4129-a96b-764f4e14a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34620C-ED03-443E-BADF-4F13585898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AA6AE6-B168-42D4-9EE2-AAEB6DABF9E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679739c2-fb82-4129-a96b-764f4e14a20c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1094</Words>
  <Application>Microsoft Office PowerPoint</Application>
  <PresentationFormat>Widescreen</PresentationFormat>
  <Paragraphs>130</Paragraphs>
  <Slides>25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Bakersfield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Patsy Garcia</dc:creator>
  <cp:lastModifiedBy>Patsy Garcia</cp:lastModifiedBy>
  <cp:revision>74</cp:revision>
  <dcterms:created xsi:type="dcterms:W3CDTF">2021-04-12T21:10:16Z</dcterms:created>
  <dcterms:modified xsi:type="dcterms:W3CDTF">2021-04-27T23:16:34Z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0x01010083E17CBBB3CE03458D71E9B142210BEE</vt:lpwstr>
  </property>
</Properties>
</file>