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9" r:id="rId7"/>
    <p:sldId id="268" r:id="rId8"/>
    <p:sldId id="260" r:id="rId9"/>
    <p:sldId id="261" r:id="rId10"/>
    <p:sldId id="266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9" autoAdjust="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387A-AEDE-45AD-BD76-72233775DAC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B46F7-24E3-4051-A5AA-86E9A3DDF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B46F7-24E3-4051-A5AA-86E9A3DDF2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4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9D9B-911A-4C7A-B1B2-6F7247D5687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8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B46F7-24E3-4051-A5AA-86E9A3DDF2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3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11/22/2016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6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11/22/2016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5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11/22/2016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18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9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9F2983-6C15-404E-BAE6-43C12C952A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88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7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9F2983-6C15-404E-BAE6-43C12C952A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62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04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2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11/22/2016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0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7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29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11/22/2016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5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11/22/2016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0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11/22/2016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4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11/22/2016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7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11/22/2016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1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11/22/2016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6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11/22/2016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2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11/22/2016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9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11/22/2016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6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914F.C9526AD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kersfieldcollege.edu/scorecard/strategic-directions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Directions:  </a:t>
            </a:r>
            <a:br>
              <a:rPr lang="en-US" dirty="0" smtClean="0"/>
            </a:br>
            <a:r>
              <a:rPr lang="en-US" dirty="0" smtClean="0"/>
              <a:t>Taking </a:t>
            </a:r>
            <a:r>
              <a:rPr lang="en-US" dirty="0" smtClean="0"/>
              <a:t>Stock, year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765" y="4572000"/>
            <a:ext cx="5918454" cy="1069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Report to College Council</a:t>
            </a:r>
          </a:p>
          <a:p>
            <a:r>
              <a:rPr lang="en-US" dirty="0" smtClean="0"/>
              <a:t>AIQ &amp; Strategic Directions</a:t>
            </a:r>
          </a:p>
          <a:p>
            <a:r>
              <a:rPr lang="en-US" dirty="0" smtClean="0"/>
              <a:t>December </a:t>
            </a:r>
            <a:r>
              <a:rPr lang="en-US" dirty="0" smtClean="0"/>
              <a:t>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Analysis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05079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Second year for the </a:t>
            </a:r>
            <a:r>
              <a:rPr lang="en-US" sz="2600" dirty="0" smtClean="0"/>
              <a:t>report</a:t>
            </a:r>
          </a:p>
          <a:p>
            <a:r>
              <a:rPr lang="en-US" sz="2600" dirty="0"/>
              <a:t>Integrated with scorecard</a:t>
            </a:r>
          </a:p>
          <a:p>
            <a:r>
              <a:rPr lang="en-US" sz="2600" dirty="0" smtClean="0"/>
              <a:t>Fall report is an update with action plans but no evidence required.  </a:t>
            </a:r>
          </a:p>
          <a:p>
            <a:r>
              <a:rPr lang="en-US" sz="2600" dirty="0" smtClean="0"/>
              <a:t>Evidence will be required in year-end report.</a:t>
            </a:r>
            <a:endParaRPr lang="en-US" sz="2600" dirty="0" smtClean="0"/>
          </a:p>
          <a:p>
            <a:r>
              <a:rPr lang="en-US" sz="2600" dirty="0" smtClean="0"/>
              <a:t>Fall 2015:  37</a:t>
            </a:r>
            <a:r>
              <a:rPr lang="en-US" sz="2600" dirty="0" smtClean="0"/>
              <a:t>% submission </a:t>
            </a:r>
            <a:r>
              <a:rPr lang="en-US" sz="2600" dirty="0" smtClean="0"/>
              <a:t>rate</a:t>
            </a:r>
          </a:p>
          <a:p>
            <a:r>
              <a:rPr lang="en-US" sz="2600" dirty="0" smtClean="0"/>
              <a:t>Fall 2016:  </a:t>
            </a:r>
            <a:r>
              <a:rPr lang="en-US" sz="2600" dirty="0" smtClean="0">
                <a:solidFill>
                  <a:srgbClr val="C00000"/>
                </a:solidFill>
              </a:rPr>
              <a:t>XX</a:t>
            </a:r>
            <a:r>
              <a:rPr lang="en-US" sz="2600" dirty="0" smtClean="0"/>
              <a:t>% submission rate</a:t>
            </a:r>
            <a:endParaRPr lang="en-US" sz="2600" dirty="0"/>
          </a:p>
          <a:p>
            <a:r>
              <a:rPr lang="en-US" sz="2600" dirty="0" smtClean="0">
                <a:solidFill>
                  <a:srgbClr val="C00000"/>
                </a:solidFill>
              </a:rPr>
              <a:t>Posted templates--reports still to be posted</a:t>
            </a:r>
          </a:p>
          <a:p>
            <a:endParaRPr lang="en-US" sz="2600" dirty="0"/>
          </a:p>
          <a:p>
            <a:r>
              <a:rPr lang="en-US" sz="2600" i="1" dirty="0" smtClean="0">
                <a:solidFill>
                  <a:srgbClr val="C00000"/>
                </a:solidFill>
              </a:rPr>
              <a:t>Sustainable Continuous Quality Improvement</a:t>
            </a:r>
            <a:endParaRPr lang="en-US" sz="2600" i="1" dirty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9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Things we have learned</a:t>
            </a:r>
            <a:r>
              <a:rPr lang="en-US" sz="3600" dirty="0" smtClean="0"/>
              <a:t>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work of the initiatives appears to be embedded in the work of the college.</a:t>
            </a:r>
          </a:p>
          <a:p>
            <a:r>
              <a:rPr lang="en-US" sz="2400" dirty="0" smtClean="0"/>
              <a:t>The process for reporting out the work has not yet been embedded in the work of committees and groups.  </a:t>
            </a:r>
          </a:p>
          <a:p>
            <a:r>
              <a:rPr lang="en-US" sz="2400" dirty="0" smtClean="0"/>
              <a:t>It is good when multiple committees, individuals, or groups work together on initiatives.</a:t>
            </a:r>
          </a:p>
          <a:p>
            <a:r>
              <a:rPr lang="en-US" sz="2400" dirty="0" smtClean="0"/>
              <a:t>It is good when the committee works as a group to complete the report.</a:t>
            </a:r>
          </a:p>
          <a:p>
            <a:r>
              <a:rPr lang="en-US" sz="2400" dirty="0" smtClean="0"/>
              <a:t>We </a:t>
            </a:r>
            <a:r>
              <a:rPr lang="en-US" sz="2400" dirty="0" smtClean="0"/>
              <a:t>need to </a:t>
            </a:r>
            <a:r>
              <a:rPr lang="en-US" sz="2400" dirty="0" smtClean="0"/>
              <a:t>continue to do </a:t>
            </a:r>
            <a:r>
              <a:rPr lang="en-US" sz="2400" dirty="0" smtClean="0"/>
              <a:t>training workshops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481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22"/>
            <a:ext cx="7772400" cy="187756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Strategic Directions 2015-2018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372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2363" y="5486400"/>
            <a:ext cx="230124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effectLst/>
                <a:latin typeface="Cambria"/>
                <a:ea typeface="Calibri"/>
                <a:cs typeface="Times New Roman"/>
              </a:rPr>
              <a:t>Graphic created by Duane Anderson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48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827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Road Map to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Institutional Effectiveness and Student Success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4114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intent is to complete the initiatives over the course of the </a:t>
            </a:r>
            <a:r>
              <a:rPr lang="en-US" sz="2400" dirty="0" smtClean="0"/>
              <a:t>three-year </a:t>
            </a:r>
            <a:r>
              <a:rPr lang="en-US" sz="2400" dirty="0"/>
              <a:t>cycle. 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Each </a:t>
            </a:r>
            <a:r>
              <a:rPr lang="en-US" sz="2400" dirty="0"/>
              <a:t>year the College will evaluate the progress it has made on each initiative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At </a:t>
            </a:r>
            <a:r>
              <a:rPr lang="en-US" sz="2400" dirty="0"/>
              <a:t>the end of each academic year, committees will follow the same process, with AIQ presenting the analysis to the annual College Leadership Year-End Review &amp; Planning Meeting. </a:t>
            </a:r>
          </a:p>
          <a:p>
            <a:endParaRPr lang="en-US" sz="2000" dirty="0"/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4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The Plan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Fall Committee Reports due in early November will </a:t>
            </a:r>
            <a:r>
              <a:rPr lang="en-US" sz="2800" dirty="0" err="1" smtClean="0"/>
              <a:t>gie</a:t>
            </a:r>
            <a:r>
              <a:rPr lang="en-US" sz="2800" dirty="0" smtClean="0"/>
              <a:t> an update on </a:t>
            </a:r>
            <a:r>
              <a:rPr lang="en-US" sz="2800" dirty="0"/>
              <a:t>the status of the initiatives aligned with committee work. 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committees </a:t>
            </a:r>
            <a:r>
              <a:rPr lang="en-US" sz="2800" dirty="0" smtClean="0"/>
              <a:t>and other reporters will share their </a:t>
            </a:r>
            <a:r>
              <a:rPr lang="en-US" sz="2800" dirty="0"/>
              <a:t>progress. 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Following </a:t>
            </a:r>
            <a:r>
              <a:rPr lang="en-US" sz="2800" dirty="0"/>
              <a:t>its charge, AIQ will “review and monitor evaluation activities to ensure they result in integrated, meaningful, and sustained college improvement.” 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AIQ </a:t>
            </a:r>
            <a:r>
              <a:rPr lang="en-US" sz="2800" dirty="0"/>
              <a:t>will analyze the </a:t>
            </a:r>
            <a:r>
              <a:rPr lang="en-US" sz="2800" dirty="0" smtClean="0"/>
              <a:t>Strategic Directions Reports</a:t>
            </a:r>
            <a:r>
              <a:rPr lang="en-US" sz="2800" dirty="0"/>
              <a:t>, create a summary, and present the information to College Council in early December.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Scoring </a:t>
            </a:r>
            <a:r>
              <a:rPr lang="en-US" b="1" dirty="0">
                <a:solidFill>
                  <a:srgbClr val="C00000"/>
                </a:solidFill>
              </a:rPr>
              <a:t>Our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5,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5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#1: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85763" indent="-385763">
              <a:buAutoNum type="arabicPeriod"/>
            </a:pPr>
            <a:r>
              <a:rPr lang="en-US" dirty="0" smtClean="0"/>
              <a:t>Increase student success by utilizing…..</a:t>
            </a:r>
          </a:p>
          <a:p>
            <a:pPr marL="385763" indent="-385763">
              <a:buAutoNum type="arabicPeriod"/>
            </a:pPr>
            <a:r>
              <a:rPr lang="en-US" dirty="0" smtClean="0"/>
              <a:t>Advance the student learning outcomes….</a:t>
            </a:r>
          </a:p>
          <a:p>
            <a:pPr marL="385763" indent="-385763">
              <a:buAutoNum type="arabicPeriod"/>
            </a:pPr>
            <a:r>
              <a:rPr lang="en-US" dirty="0" smtClean="0"/>
              <a:t>Utilize the following five principles….</a:t>
            </a:r>
          </a:p>
          <a:p>
            <a:pPr marL="385763" indent="-385763">
              <a:buAutoNum type="arabicPeriod"/>
            </a:pPr>
            <a:r>
              <a:rPr lang="en-US" dirty="0" smtClean="0"/>
              <a:t>Enhance online instruction and services.</a:t>
            </a:r>
          </a:p>
          <a:p>
            <a:pPr marL="385763" indent="-385763">
              <a:buAutoNum type="arabicPeriod"/>
            </a:pPr>
            <a:r>
              <a:rPr lang="en-US" dirty="0" smtClean="0"/>
              <a:t>Utilize Data and improves services….</a:t>
            </a:r>
          </a:p>
          <a:p>
            <a:pPr marL="385763" indent="-385763">
              <a:buAutoNum type="arabicPeriod"/>
            </a:pPr>
            <a:r>
              <a:rPr lang="en-US" dirty="0" smtClean="0"/>
              <a:t>Develop and implement prerequisites….</a:t>
            </a:r>
          </a:p>
          <a:p>
            <a:pPr marL="385763" indent="-385763">
              <a:buAutoNum type="arabicPeriod"/>
            </a:pPr>
            <a:r>
              <a:rPr lang="en-US" dirty="0" smtClean="0"/>
              <a:t>Leverage technology to increase completion rates…</a:t>
            </a:r>
          </a:p>
          <a:p>
            <a:pPr marL="385763" indent="-385763">
              <a:buAutoNum type="arabicPeriod"/>
            </a:pPr>
            <a:r>
              <a:rPr lang="en-US" dirty="0" smtClean="0"/>
              <a:t>Implement fully My Degree Path…..</a:t>
            </a:r>
          </a:p>
          <a:p>
            <a:pPr marL="385763" indent="-385763">
              <a:buAutoNum type="arabicPeriod"/>
            </a:pPr>
            <a:r>
              <a:rPr lang="en-US" dirty="0" smtClean="0"/>
              <a:t>Evaluate and improve matriculation services….</a:t>
            </a:r>
          </a:p>
          <a:p>
            <a:pPr marL="385763" indent="-385763">
              <a:buAutoNum type="arabicPeriod"/>
            </a:pPr>
            <a:r>
              <a:rPr lang="en-US" dirty="0" smtClean="0"/>
              <a:t>Dedicate resources to advance student development…..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1098042" y="2438400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1040892" y="2700528"/>
            <a:ext cx="330708" cy="353568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098042" y="3063240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1040892" y="3334512"/>
            <a:ext cx="330708" cy="353568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1098042" y="3685032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1040892" y="3934968"/>
            <a:ext cx="330708" cy="353568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1098042" y="4288536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1098042" y="4535424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1098042" y="4888992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1098042" y="5190745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Scoring </a:t>
            </a:r>
            <a:r>
              <a:rPr lang="en-US" sz="4400" b="1" dirty="0" smtClean="0">
                <a:solidFill>
                  <a:srgbClr val="C00000"/>
                </a:solidFill>
              </a:rPr>
              <a:t>Our Work, </a:t>
            </a:r>
            <a:r>
              <a:rPr lang="en-US" sz="4400" b="1" dirty="0" smtClean="0">
                <a:solidFill>
                  <a:schemeClr val="tx1"/>
                </a:solidFill>
              </a:rPr>
              <a:t>2015--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050792"/>
          </a:xfrm>
        </p:spPr>
        <p:txBody>
          <a:bodyPr>
            <a:normAutofit/>
          </a:bodyPr>
          <a:lstStyle/>
          <a:p>
            <a:r>
              <a:rPr lang="en-US" sz="2400" dirty="0"/>
              <a:t>Green means an initiative has been completed.</a:t>
            </a:r>
          </a:p>
          <a:p>
            <a:r>
              <a:rPr lang="en-US" sz="2400" dirty="0" smtClean="0"/>
              <a:t>Green </a:t>
            </a:r>
            <a:r>
              <a:rPr lang="en-US" sz="2400" dirty="0"/>
              <a:t>and yellow together represent work perpetually in progress. </a:t>
            </a:r>
          </a:p>
          <a:p>
            <a:r>
              <a:rPr lang="en-US" sz="2400" dirty="0" smtClean="0"/>
              <a:t>Yellow </a:t>
            </a:r>
            <a:r>
              <a:rPr lang="en-US" sz="2400" dirty="0"/>
              <a:t>indicates the work is in progress.</a:t>
            </a:r>
          </a:p>
          <a:p>
            <a:r>
              <a:rPr lang="en-US" sz="2400" dirty="0" smtClean="0"/>
              <a:t>Red </a:t>
            </a:r>
            <a:r>
              <a:rPr lang="en-US" sz="2400" dirty="0"/>
              <a:t>shows that work has not yet begun.  </a:t>
            </a:r>
          </a:p>
          <a:p>
            <a:pPr marL="114300" indent="0">
              <a:buNone/>
            </a:pPr>
            <a:r>
              <a:rPr lang="en-US" sz="2400" dirty="0" smtClean="0"/>
              <a:t> 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b="1" i="1" dirty="0" smtClean="0"/>
              <a:t>Initiatives </a:t>
            </a:r>
            <a:r>
              <a:rPr lang="en-US" sz="2400" b="1" i="1" dirty="0"/>
              <a:t>with yellow or red icons will need to include action plans for completion. </a:t>
            </a:r>
          </a:p>
          <a:p>
            <a:endParaRPr lang="en-US" dirty="0"/>
          </a:p>
        </p:txBody>
      </p:sp>
      <p:pic>
        <p:nvPicPr>
          <p:cNvPr id="4" name="Picture 3" descr="cid:image001.png@01D0914F.C9526AD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3979" r="65708" b="4034"/>
          <a:stretch/>
        </p:blipFill>
        <p:spPr bwMode="auto">
          <a:xfrm>
            <a:off x="838200" y="3863340"/>
            <a:ext cx="789305" cy="868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id:image001.png@01D0914F.C9526AD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3979" r="65708" b="4034"/>
          <a:stretch/>
        </p:blipFill>
        <p:spPr bwMode="auto">
          <a:xfrm>
            <a:off x="2233997" y="3875172"/>
            <a:ext cx="789305" cy="868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id:image001.png@01D0914F.C9526AD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 t="3988" r="33079" b="4801"/>
          <a:stretch/>
        </p:blipFill>
        <p:spPr bwMode="auto">
          <a:xfrm>
            <a:off x="3016885" y="3863340"/>
            <a:ext cx="797560" cy="868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5" y="3871261"/>
            <a:ext cx="780415" cy="78994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60" y="3855404"/>
            <a:ext cx="7985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4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Let’s take a look . . 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rgbClr val="C00000"/>
                </a:solidFill>
                <a:hlinkClick r:id="rId2"/>
              </a:rPr>
              <a:t>https://</a:t>
            </a:r>
            <a:r>
              <a:rPr lang="en-US" sz="3200" b="1" dirty="0" smtClean="0">
                <a:solidFill>
                  <a:srgbClr val="C00000"/>
                </a:solidFill>
                <a:hlinkClick r:id="rId2"/>
              </a:rPr>
              <a:t>www.bakersfieldcollege.edu/scorecard/strategic-directions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37993" y="942184"/>
            <a:ext cx="8610600" cy="4038599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00003931\AppData\Local\Microsoft\Windows\Temporary Internet Files\Content.IE5\J3CKYKAK\14997-illustration-of-a-green-puzzle-piece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07" y="942184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003931\AppData\Local\Microsoft\Windows\Temporary Internet Files\Content.IE5\J3CKYKAK\jigsaw-25992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7509"/>
            <a:ext cx="2667000" cy="31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1946701"/>
            <a:ext cx="19814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Accreditation: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Looking Back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1949874"/>
            <a:ext cx="19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Strategic Directions: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Looking Forward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-2400000">
            <a:off x="3352586" y="2346809"/>
            <a:ext cx="198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Program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Review </a:t>
            </a:r>
          </a:p>
        </p:txBody>
      </p:sp>
    </p:spTree>
    <p:extLst>
      <p:ext uri="{BB962C8B-B14F-4D97-AF65-F5344CB8AC3E}">
        <p14:creationId xmlns:p14="http://schemas.microsoft.com/office/powerpoint/2010/main" val="38864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446</Words>
  <Application>Microsoft Office PowerPoint</Application>
  <PresentationFormat>On-screen Show (4:3)</PresentationFormat>
  <Paragraphs>74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</vt:lpstr>
      <vt:lpstr>Garamond</vt:lpstr>
      <vt:lpstr>Rockwell</vt:lpstr>
      <vt:lpstr>Rockwell Condensed</vt:lpstr>
      <vt:lpstr>Times New Roman</vt:lpstr>
      <vt:lpstr>Wingdings</vt:lpstr>
      <vt:lpstr>Couture</vt:lpstr>
      <vt:lpstr>Wood Type</vt:lpstr>
      <vt:lpstr>Strategic Directions:   Taking Stock, year 2</vt:lpstr>
      <vt:lpstr>Strategic Directions 2015-2018</vt:lpstr>
      <vt:lpstr>Road Map to  Institutional Effectiveness and Student Success</vt:lpstr>
      <vt:lpstr>The Plan</vt:lpstr>
      <vt:lpstr>Scoring Our Work</vt:lpstr>
      <vt:lpstr>Goal #1: Student Success</vt:lpstr>
      <vt:lpstr>Scoring Our Work, 2015--</vt:lpstr>
      <vt:lpstr>Let’s take a look . . . </vt:lpstr>
      <vt:lpstr>PowerPoint Presentation</vt:lpstr>
      <vt:lpstr>Analysis</vt:lpstr>
      <vt:lpstr>Things we have learned </vt:lpstr>
    </vt:vector>
  </TitlesOfParts>
  <Company>Kern Community College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Directions:   Taking Stock</dc:title>
  <dc:creator>imguser</dc:creator>
  <cp:lastModifiedBy>Kate Pluta</cp:lastModifiedBy>
  <cp:revision>23</cp:revision>
  <dcterms:created xsi:type="dcterms:W3CDTF">2015-12-02T22:09:58Z</dcterms:created>
  <dcterms:modified xsi:type="dcterms:W3CDTF">2016-11-22T21:41:58Z</dcterms:modified>
</cp:coreProperties>
</file>