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9" r:id="rId2"/>
    <p:sldMasterId id="2147483664" r:id="rId3"/>
    <p:sldMasterId id="2147483674" r:id="rId4"/>
  </p:sldMasterIdLst>
  <p:notesMasterIdLst>
    <p:notesMasterId r:id="rId45"/>
  </p:notesMasterIdLst>
  <p:handoutMasterIdLst>
    <p:handoutMasterId r:id="rId46"/>
  </p:handoutMasterIdLst>
  <p:sldIdLst>
    <p:sldId id="256" r:id="rId5"/>
    <p:sldId id="257" r:id="rId6"/>
    <p:sldId id="258" r:id="rId7"/>
    <p:sldId id="260" r:id="rId8"/>
    <p:sldId id="262" r:id="rId9"/>
    <p:sldId id="264" r:id="rId10"/>
    <p:sldId id="266" r:id="rId11"/>
    <p:sldId id="268" r:id="rId12"/>
    <p:sldId id="270" r:id="rId13"/>
    <p:sldId id="271" r:id="rId14"/>
    <p:sldId id="274" r:id="rId15"/>
    <p:sldId id="276" r:id="rId16"/>
    <p:sldId id="278" r:id="rId17"/>
    <p:sldId id="280" r:id="rId18"/>
    <p:sldId id="282" r:id="rId19"/>
    <p:sldId id="284" r:id="rId20"/>
    <p:sldId id="286" r:id="rId21"/>
    <p:sldId id="288" r:id="rId22"/>
    <p:sldId id="290" r:id="rId23"/>
    <p:sldId id="292" r:id="rId24"/>
    <p:sldId id="294" r:id="rId25"/>
    <p:sldId id="296" r:id="rId26"/>
    <p:sldId id="298" r:id="rId27"/>
    <p:sldId id="300" r:id="rId28"/>
    <p:sldId id="302" r:id="rId29"/>
    <p:sldId id="304" r:id="rId30"/>
    <p:sldId id="306" r:id="rId31"/>
    <p:sldId id="323" r:id="rId32"/>
    <p:sldId id="324" r:id="rId33"/>
    <p:sldId id="325" r:id="rId34"/>
    <p:sldId id="326" r:id="rId35"/>
    <p:sldId id="327" r:id="rId36"/>
    <p:sldId id="328" r:id="rId37"/>
    <p:sldId id="330" r:id="rId38"/>
    <p:sldId id="332" r:id="rId39"/>
    <p:sldId id="333" r:id="rId40"/>
    <p:sldId id="310" r:id="rId41"/>
    <p:sldId id="312" r:id="rId42"/>
    <p:sldId id="314" r:id="rId43"/>
    <p:sldId id="316" r:id="rId4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6" d="100"/>
          <a:sy n="116" d="100"/>
        </p:scale>
        <p:origin x="96" y="324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Add the title of your presentation here</a:t>
            </a:r>
            <a:endParaRPr lang="en-US" dirty="0"/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1" y="486202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4247" y="4890626"/>
            <a:ext cx="1238059" cy="1568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9/27/2016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9/27/2016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342900"/>
            <a:ext cx="4594934" cy="30860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342900"/>
            <a:ext cx="2673657" cy="30861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153444" y="1885752"/>
            <a:ext cx="28575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342900"/>
            <a:ext cx="7543800" cy="21717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2628900"/>
            <a:ext cx="7391400" cy="60364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14350"/>
            <a:ext cx="7239000" cy="291465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514351"/>
            <a:ext cx="1828800" cy="405764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514351"/>
            <a:ext cx="5715000" cy="36576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Add the title of your presentation here</a:t>
            </a:r>
            <a:endParaRPr lang="en-US" dirty="0"/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1" y="486202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4247" y="4890626"/>
            <a:ext cx="1238059" cy="1568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0478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/>
                <a:gridCol w="716414"/>
                <a:gridCol w="434865"/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 smtClean="0"/>
              <a:t>Total Responses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400300"/>
            <a:ext cx="7543800" cy="1143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543300"/>
            <a:ext cx="6858000" cy="74295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57450"/>
            <a:ext cx="7543800" cy="12573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714750"/>
            <a:ext cx="6858000" cy="6858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88" y="46911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37D1D7B-70B5-9D4F-A9E5-525C1090DAAC}" type="datetime4">
              <a:rPr lang="en-US" smtClean="0"/>
              <a:t>September 27, 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6" y="4815076"/>
            <a:ext cx="6260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Helvetica Neue"/>
                <a:cs typeface="Helvetica Neue"/>
              </a:rPr>
              <a:t>Powered by</a:t>
            </a:r>
            <a:endParaRPr lang="en-US" sz="800" dirty="0">
              <a:latin typeface="Helvetica Neue"/>
              <a:cs typeface="Helvetica Neue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4788" y="729178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9705" y="4819820"/>
            <a:ext cx="66301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37B593F9-7B30-274B-BFFF-492683631E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Helvetica Neue"/>
                <a:cs typeface="Helvetica Neue"/>
              </a:rPr>
              <a:t>Powered by</a:t>
            </a:r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1800" cy="12001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514350"/>
            <a:ext cx="7543800" cy="29146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37D1D7B-70B5-9D4F-A9E5-525C1090DAAC}" type="datetime4">
              <a:rPr lang="en-US" smtClean="0"/>
              <a:t>September 27,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4656582"/>
            <a:ext cx="48738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28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56494" y="2833815"/>
            <a:ext cx="8071960" cy="895523"/>
          </a:xfrm>
        </p:spPr>
        <p:txBody>
          <a:bodyPr>
            <a:normAutofit fontScale="92500"/>
          </a:bodyPr>
          <a:lstStyle/>
          <a:p>
            <a:pPr algn="ctr"/>
            <a:r>
              <a:rPr dirty="0">
                <a:solidFill>
                  <a:schemeClr val="accent1"/>
                </a:solidFill>
              </a:rPr>
              <a:t>2016 Bakersfield College Services Survey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dirty="0">
                <a:solidFill>
                  <a:schemeClr val="tx1"/>
                </a:solidFill>
              </a:rPr>
              <a:t>Tuesday, September 13,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12" y="329781"/>
            <a:ext cx="6894576" cy="2325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17709"/>
            <a:ext cx="7549978" cy="1000345"/>
          </a:xfrm>
        </p:spPr>
        <p:txBody>
          <a:bodyPr>
            <a:normAutofit fontScale="90000"/>
          </a:bodyPr>
          <a:lstStyle/>
          <a:p>
            <a:r>
              <a:rPr sz="2000" dirty="0"/>
              <a:t>Q7: Do you agree that the District Business Services office on the BC campus (facilitate procurement processes, ticketing for events) has provided effective service to you?</a:t>
            </a:r>
          </a:p>
        </p:txBody>
      </p:sp>
      <p:pic>
        <p:nvPicPr>
          <p:cNvPr id="4" name="Picture 3" descr="table94345706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9071"/>
          </a:xfrm>
          <a:prstGeom prst="rect">
            <a:avLst/>
          </a:prstGeom>
        </p:spPr>
      </p:pic>
      <p:pic>
        <p:nvPicPr>
          <p:cNvPr id="6" name="Picture 5" descr="chart943465897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301615"/>
            <a:ext cx="7554098" cy="3229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854" y="300400"/>
            <a:ext cx="7444946" cy="762281"/>
          </a:xfrm>
        </p:spPr>
        <p:txBody>
          <a:bodyPr>
            <a:normAutofit/>
          </a:bodyPr>
          <a:lstStyle/>
          <a:p>
            <a:r>
              <a:rPr sz="2000" dirty="0"/>
              <a:t>Q9: Do you agree that Event Scheduling (Meetings, Campus Events) has provided effective service to you?</a:t>
            </a:r>
          </a:p>
        </p:txBody>
      </p:sp>
      <p:pic>
        <p:nvPicPr>
          <p:cNvPr id="4" name="Picture 3" descr="chart94346711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853" y="1062681"/>
            <a:ext cx="7525265" cy="3476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72762"/>
            <a:ext cx="7543800" cy="665206"/>
          </a:xfrm>
        </p:spPr>
        <p:txBody>
          <a:bodyPr>
            <a:noAutofit/>
          </a:bodyPr>
          <a:lstStyle/>
          <a:p>
            <a:r>
              <a:rPr sz="2000" dirty="0"/>
              <a:t>Q10: Do you agree that the Facilities/Construction office (Major capital outlay projects) has provided effective service to you?</a:t>
            </a:r>
          </a:p>
        </p:txBody>
      </p:sp>
      <p:pic>
        <p:nvPicPr>
          <p:cNvPr id="4" name="Picture 3" descr="chart94346768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27" y="1037967"/>
            <a:ext cx="7262322" cy="3501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8638"/>
            <a:ext cx="7543800" cy="688140"/>
          </a:xfrm>
        </p:spPr>
        <p:txBody>
          <a:bodyPr>
            <a:noAutofit/>
          </a:bodyPr>
          <a:lstStyle/>
          <a:p>
            <a:r>
              <a:rPr sz="2000" dirty="0"/>
              <a:t>Q11: Do you agree that Financial Aid (Scholarship process and student grants) has provided effective service to you?</a:t>
            </a:r>
          </a:p>
        </p:txBody>
      </p:sp>
      <p:pic>
        <p:nvPicPr>
          <p:cNvPr id="4" name="Picture 3" descr="chart94346836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236" y="996778"/>
            <a:ext cx="7478564" cy="3492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902" y="356287"/>
            <a:ext cx="7477898" cy="739345"/>
          </a:xfrm>
        </p:spPr>
        <p:txBody>
          <a:bodyPr>
            <a:normAutofit/>
          </a:bodyPr>
          <a:lstStyle/>
          <a:p>
            <a:r>
              <a:rPr sz="2000" dirty="0"/>
              <a:t>Q12: Do you agree that Food Service (Cafeteria, Special Events) has provided effective service to you?</a:t>
            </a:r>
          </a:p>
        </p:txBody>
      </p:sp>
      <p:pic>
        <p:nvPicPr>
          <p:cNvPr id="4" name="Picture 3" descr="chart94347015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377" y="1193691"/>
            <a:ext cx="7287034" cy="3378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98341"/>
            <a:ext cx="7543800" cy="657248"/>
          </a:xfrm>
        </p:spPr>
        <p:txBody>
          <a:bodyPr>
            <a:noAutofit/>
          </a:bodyPr>
          <a:lstStyle/>
          <a:p>
            <a:r>
              <a:rPr sz="2000" dirty="0"/>
              <a:t>Q13: Do you agree that the Foundation (Donor contributions, account management) has provided effective service to you?</a:t>
            </a:r>
          </a:p>
        </p:txBody>
      </p:sp>
      <p:pic>
        <p:nvPicPr>
          <p:cNvPr id="4" name="Picture 3" descr="chart94347078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091" y="955589"/>
            <a:ext cx="7443552" cy="3550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98341"/>
            <a:ext cx="7543800" cy="690200"/>
          </a:xfrm>
        </p:spPr>
        <p:txBody>
          <a:bodyPr>
            <a:noAutofit/>
          </a:bodyPr>
          <a:lstStyle/>
          <a:p>
            <a:r>
              <a:rPr sz="2000" dirty="0"/>
              <a:t>Q14: Do you agree that the Health and Wellness Center has provided effective service to you?</a:t>
            </a:r>
          </a:p>
        </p:txBody>
      </p:sp>
      <p:pic>
        <p:nvPicPr>
          <p:cNvPr id="4" name="Picture 3" descr="chart94347144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14" y="988541"/>
            <a:ext cx="7396185" cy="3542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7" y="538503"/>
            <a:ext cx="7533503" cy="432767"/>
          </a:xfrm>
        </p:spPr>
        <p:txBody>
          <a:bodyPr>
            <a:noAutofit/>
          </a:bodyPr>
          <a:lstStyle/>
          <a:p>
            <a:r>
              <a:rPr sz="2000" dirty="0"/>
              <a:t>Q15: Do you agree that the Library has provided effective service to you?</a:t>
            </a:r>
          </a:p>
        </p:txBody>
      </p:sp>
      <p:pic>
        <p:nvPicPr>
          <p:cNvPr id="4" name="Picture 3" descr="chart94347180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8" y="897129"/>
            <a:ext cx="7533503" cy="3592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543800" cy="886832"/>
          </a:xfrm>
        </p:spPr>
        <p:txBody>
          <a:bodyPr>
            <a:noAutofit/>
          </a:bodyPr>
          <a:lstStyle/>
          <a:p>
            <a:r>
              <a:rPr sz="2000" dirty="0"/>
              <a:t>Q16: Do you agree that Maintenance &amp; Operations (Cleanliness, maintenance, work orders, repairs) has provided effective service to you?</a:t>
            </a:r>
          </a:p>
        </p:txBody>
      </p:sp>
      <p:pic>
        <p:nvPicPr>
          <p:cNvPr id="4" name="Picture 3" descr="chart94347233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30" y="1267832"/>
            <a:ext cx="7756592" cy="3246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642" y="298341"/>
            <a:ext cx="7499158" cy="665486"/>
          </a:xfrm>
        </p:spPr>
        <p:txBody>
          <a:bodyPr>
            <a:noAutofit/>
          </a:bodyPr>
          <a:lstStyle/>
          <a:p>
            <a:r>
              <a:rPr sz="2000" dirty="0"/>
              <a:t>Q17: Do you agree that Mail Service (Letters, interoffice) has provided effective service to you?</a:t>
            </a:r>
          </a:p>
        </p:txBody>
      </p:sp>
      <p:pic>
        <p:nvPicPr>
          <p:cNvPr id="4" name="Picture 3" descr="chart94347310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642" y="963827"/>
            <a:ext cx="7499158" cy="3517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Date Created: Wednesday, April 13, 2016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8928" y="341194"/>
            <a:ext cx="8229600" cy="857250"/>
          </a:xfrm>
        </p:spPr>
        <p:txBody>
          <a:bodyPr/>
          <a:lstStyle/>
          <a:p>
            <a:r>
              <a:rPr dirty="0"/>
              <a:t>191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78928" y="1057950"/>
            <a:ext cx="3859212" cy="280987"/>
          </a:xfrm>
        </p:spPr>
        <p:txBody>
          <a:bodyPr/>
          <a:lstStyle/>
          <a:p>
            <a:r>
              <a:rPr dirty="0"/>
              <a:t>Total Responses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t>Complete Responses: 191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12" y="1408938"/>
            <a:ext cx="6894576" cy="2325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77" y="298341"/>
            <a:ext cx="7459363" cy="665486"/>
          </a:xfrm>
        </p:spPr>
        <p:txBody>
          <a:bodyPr>
            <a:noAutofit/>
          </a:bodyPr>
          <a:lstStyle/>
          <a:p>
            <a:r>
              <a:rPr sz="2000" dirty="0"/>
              <a:t>Q18: Do you agree that Marketing &amp; Public Relations (Web, Graphic Design, Media Public Relations) has provided effective service to you?</a:t>
            </a:r>
          </a:p>
        </p:txBody>
      </p:sp>
      <p:pic>
        <p:nvPicPr>
          <p:cNvPr id="4" name="Picture 3" descr="chart94347364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376" y="963827"/>
            <a:ext cx="7459363" cy="3575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98341"/>
            <a:ext cx="7543800" cy="731389"/>
          </a:xfrm>
        </p:spPr>
        <p:txBody>
          <a:bodyPr>
            <a:normAutofit/>
          </a:bodyPr>
          <a:lstStyle/>
          <a:p>
            <a:r>
              <a:rPr sz="2000" dirty="0"/>
              <a:t>Q19: Do you agree that Media Services (Audio visual support) has provided effective service to you?</a:t>
            </a:r>
          </a:p>
        </p:txBody>
      </p:sp>
      <p:pic>
        <p:nvPicPr>
          <p:cNvPr id="4" name="Picture 3" descr="chart94347395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29730"/>
            <a:ext cx="7673546" cy="3583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299605"/>
            <a:ext cx="7615881" cy="771314"/>
          </a:xfrm>
        </p:spPr>
        <p:txBody>
          <a:bodyPr>
            <a:normAutofit/>
          </a:bodyPr>
          <a:lstStyle/>
          <a:p>
            <a:r>
              <a:rPr sz="2000" dirty="0"/>
              <a:t>Q20: Do you agree that Outreach (Community engagement) has provided effective service to you?</a:t>
            </a:r>
          </a:p>
        </p:txBody>
      </p:sp>
      <p:pic>
        <p:nvPicPr>
          <p:cNvPr id="4" name="Picture 3" descr="chart94347484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949" y="1136026"/>
            <a:ext cx="7418840" cy="3378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3335"/>
            <a:ext cx="7543800" cy="599303"/>
          </a:xfrm>
        </p:spPr>
        <p:txBody>
          <a:bodyPr>
            <a:noAutofit/>
          </a:bodyPr>
          <a:lstStyle/>
          <a:p>
            <a:r>
              <a:rPr sz="2000" dirty="0"/>
              <a:t>Q21: Do you agree that the President's Office support staff have provided effective service to you?</a:t>
            </a:r>
          </a:p>
        </p:txBody>
      </p:sp>
      <p:pic>
        <p:nvPicPr>
          <p:cNvPr id="4" name="Picture 3" descr="chart94347515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33051"/>
            <a:ext cx="7543800" cy="3673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98341"/>
            <a:ext cx="7549978" cy="706675"/>
          </a:xfrm>
        </p:spPr>
        <p:txBody>
          <a:bodyPr>
            <a:normAutofit/>
          </a:bodyPr>
          <a:lstStyle/>
          <a:p>
            <a:r>
              <a:rPr sz="2000" dirty="0"/>
              <a:t>Q22: Do you agree that the Print Shop (Campus printing) has provided effective service to you?</a:t>
            </a:r>
          </a:p>
        </p:txBody>
      </p:sp>
      <p:pic>
        <p:nvPicPr>
          <p:cNvPr id="4" name="Picture 3" descr="chart94347554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712" y="1005016"/>
            <a:ext cx="7468266" cy="3591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74261"/>
            <a:ext cx="7543800" cy="525443"/>
          </a:xfrm>
        </p:spPr>
        <p:txBody>
          <a:bodyPr>
            <a:noAutofit/>
          </a:bodyPr>
          <a:lstStyle/>
          <a:p>
            <a:r>
              <a:rPr sz="2000" dirty="0"/>
              <a:t>Q23: Do you agree that Public Safety (Parking, Security) has provided effective service to you?</a:t>
            </a:r>
          </a:p>
        </p:txBody>
      </p:sp>
      <p:pic>
        <p:nvPicPr>
          <p:cNvPr id="4" name="Picture 3" descr="chart94347584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99703"/>
            <a:ext cx="7543800" cy="3639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64524"/>
            <a:ext cx="7543800" cy="640492"/>
          </a:xfrm>
        </p:spPr>
        <p:txBody>
          <a:bodyPr>
            <a:noAutofit/>
          </a:bodyPr>
          <a:lstStyle/>
          <a:p>
            <a:r>
              <a:rPr sz="2000" dirty="0"/>
              <a:t>Q24: Do you agree that Shipping &amp; Receiving (FedEx and other large packages/items) has provided effective service to you?</a:t>
            </a:r>
          </a:p>
        </p:txBody>
      </p:sp>
      <p:pic>
        <p:nvPicPr>
          <p:cNvPr id="4" name="Picture 3" descr="chart94347616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88" y="1005016"/>
            <a:ext cx="7445612" cy="3492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308638"/>
            <a:ext cx="7615881" cy="671665"/>
          </a:xfrm>
        </p:spPr>
        <p:txBody>
          <a:bodyPr>
            <a:normAutofit fontScale="90000"/>
          </a:bodyPr>
          <a:lstStyle/>
          <a:p>
            <a:r>
              <a:rPr sz="2000" dirty="0"/>
              <a:t>Q25: Do you agree that Technology Support (Local Network, </a:t>
            </a:r>
            <a:r>
              <a:rPr sz="2000" dirty="0" err="1"/>
              <a:t>WiFi</a:t>
            </a:r>
            <a:r>
              <a:rPr sz="2000" dirty="0"/>
              <a:t>, Lab Support) has provided effective service to you?</a:t>
            </a:r>
          </a:p>
        </p:txBody>
      </p:sp>
      <p:pic>
        <p:nvPicPr>
          <p:cNvPr id="4" name="Picture 3" descr="chart94347647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14" y="980303"/>
            <a:ext cx="7396185" cy="3534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29351" y="592931"/>
            <a:ext cx="6532047" cy="2619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+mj-lt"/>
              </a:rPr>
              <a:t>Q26: Do you agree that this Dean's or Director's Office support staff have provided effective service to you?</a:t>
            </a:r>
            <a:endParaRPr lang="en-US" sz="2000" dirty="0">
              <a:latin typeface="+mj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61" y="1027284"/>
            <a:ext cx="67627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61" y="3951459"/>
            <a:ext cx="46958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37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62000" y="723900"/>
            <a:ext cx="6466144" cy="2619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+mj-lt"/>
              </a:rPr>
              <a:t>Q26: Do you agree that this Dean's or Director's Office support staff have provided effective service to you?</a:t>
            </a:r>
            <a:endParaRPr lang="en-US" sz="20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45" y="3897785"/>
            <a:ext cx="46958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45" y="1353452"/>
            <a:ext cx="52101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56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95416"/>
            <a:ext cx="6781800" cy="757366"/>
          </a:xfrm>
        </p:spPr>
        <p:txBody>
          <a:bodyPr>
            <a:noAutofit/>
          </a:bodyPr>
          <a:lstStyle/>
          <a:p>
            <a:r>
              <a:rPr sz="2000" dirty="0"/>
              <a:t>Q1: Do you agree that Academic Instructional Technology (Moodle, </a:t>
            </a:r>
            <a:r>
              <a:rPr sz="2000" dirty="0" err="1"/>
              <a:t>etc</a:t>
            </a:r>
            <a:r>
              <a:rPr sz="2000" dirty="0"/>
              <a:t>) has provided effective service to you?</a:t>
            </a:r>
          </a:p>
        </p:txBody>
      </p:sp>
      <p:pic>
        <p:nvPicPr>
          <p:cNvPr id="4" name="Picture 3" descr="chart94345706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04" y="1152782"/>
            <a:ext cx="7719295" cy="3361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92537" y="461962"/>
            <a:ext cx="6317863" cy="2619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+mj-lt"/>
              </a:rPr>
              <a:t>Q26: Do you agree that this Dean's or Director's Office support staff have provided effective service to you?</a:t>
            </a:r>
            <a:endParaRPr lang="en-US" sz="20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53" y="3913617"/>
            <a:ext cx="46958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53" y="1080058"/>
            <a:ext cx="55340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89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24930" y="461962"/>
            <a:ext cx="6556761" cy="2619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+mj-lt"/>
              </a:rPr>
              <a:t>Q26: Do you agree that this Dean's or Director's Office support staff have provided effective service to you?</a:t>
            </a:r>
            <a:endParaRPr lang="en-US" sz="20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17311"/>
            <a:ext cx="46958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99365"/>
            <a:ext cx="56102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47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51220" y="508686"/>
            <a:ext cx="6260198" cy="2619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+mj-lt"/>
              </a:rPr>
              <a:t>Q26: Do you agree that this Dean's or Director's Office support staff have provided effective service to you?</a:t>
            </a:r>
            <a:endParaRPr lang="en-US" sz="2000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02" y="3771770"/>
            <a:ext cx="46958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02" y="1045305"/>
            <a:ext cx="50577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03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62000" y="657998"/>
            <a:ext cx="5971874" cy="2619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+mj-lt"/>
              </a:rPr>
              <a:t>Q26: Do you agree that this Dean's or Director's Office support staff have provided effective service to you?</a:t>
            </a:r>
            <a:endParaRPr lang="en-US" sz="2000" dirty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23" y="3995094"/>
            <a:ext cx="46958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23" y="1283301"/>
            <a:ext cx="566737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70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33040" y="673443"/>
            <a:ext cx="6457907" cy="2619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+mj-lt"/>
              </a:rPr>
              <a:t>Q26: Do you agree that this Dean's or Director's Office support staff have provided effective service to you?</a:t>
            </a:r>
            <a:endParaRPr lang="en-US" sz="2000" dirty="0"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03" y="3780009"/>
            <a:ext cx="46958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03" y="1278796"/>
            <a:ext cx="56197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02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62000" y="461962"/>
            <a:ext cx="6573236" cy="2619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+mj-lt"/>
              </a:rPr>
              <a:t>Q26: Do you agree that this Dean's or Director's Office support staff have provided effective service to you?</a:t>
            </a:r>
            <a:endParaRPr lang="en-US" sz="2000" dirty="0"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46" y="3747058"/>
            <a:ext cx="46958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46" y="911825"/>
            <a:ext cx="60388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24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7859" y="461962"/>
            <a:ext cx="6449669" cy="2619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+mj-lt"/>
              </a:rPr>
              <a:t>Q26: Do you agree that this Dean's or Director's Office support staff have provided effective service to you?</a:t>
            </a:r>
            <a:endParaRPr lang="en-US" sz="2000" dirty="0">
              <a:latin typeface="+mj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78" y="4028045"/>
            <a:ext cx="46958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78" y="937569"/>
            <a:ext cx="63055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75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98341"/>
            <a:ext cx="6781800" cy="467778"/>
          </a:xfrm>
        </p:spPr>
        <p:txBody>
          <a:bodyPr>
            <a:normAutofit/>
          </a:bodyPr>
          <a:lstStyle/>
          <a:p>
            <a:r>
              <a:rPr sz="2000" dirty="0"/>
              <a:t>Q27: How would you describe your position?</a:t>
            </a:r>
          </a:p>
        </p:txBody>
      </p:sp>
      <p:pic>
        <p:nvPicPr>
          <p:cNvPr id="4" name="Picture 3" descr="chart95075664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498" y="766119"/>
            <a:ext cx="7441153" cy="3632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316876"/>
            <a:ext cx="7525265" cy="523383"/>
          </a:xfrm>
        </p:spPr>
        <p:txBody>
          <a:bodyPr>
            <a:normAutofit/>
          </a:bodyPr>
          <a:lstStyle/>
          <a:p>
            <a:r>
              <a:rPr sz="2000" dirty="0"/>
              <a:t>Q28: How long have you worked for Bakersfield College?</a:t>
            </a:r>
          </a:p>
        </p:txBody>
      </p:sp>
      <p:pic>
        <p:nvPicPr>
          <p:cNvPr id="4" name="Picture 3" descr="chart9507585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38" y="913605"/>
            <a:ext cx="7394126" cy="3719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8638"/>
            <a:ext cx="7543800" cy="597524"/>
          </a:xfrm>
        </p:spPr>
        <p:txBody>
          <a:bodyPr>
            <a:normAutofit/>
          </a:bodyPr>
          <a:lstStyle/>
          <a:p>
            <a:r>
              <a:rPr sz="2000" dirty="0"/>
              <a:t>Q29: Are you a member of any </a:t>
            </a:r>
            <a:r>
              <a:rPr sz="2000" dirty="0" err="1"/>
              <a:t>collegewide</a:t>
            </a:r>
            <a:r>
              <a:rPr sz="2000" dirty="0"/>
              <a:t> committees or councils?</a:t>
            </a:r>
          </a:p>
        </p:txBody>
      </p:sp>
      <p:pic>
        <p:nvPicPr>
          <p:cNvPr id="4" name="Picture 3" descr="chart95075966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789" y="980303"/>
            <a:ext cx="7809665" cy="3286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6781800" cy="541638"/>
          </a:xfrm>
        </p:spPr>
        <p:txBody>
          <a:bodyPr>
            <a:noAutofit/>
          </a:bodyPr>
          <a:lstStyle/>
          <a:p>
            <a:r>
              <a:rPr sz="2000" dirty="0"/>
              <a:t>Q2: Do you agree that Admissions &amp; Records has provided effective service to you?</a:t>
            </a:r>
          </a:p>
        </p:txBody>
      </p:sp>
      <p:pic>
        <p:nvPicPr>
          <p:cNvPr id="4" name="Picture 3" descr="chart94345910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30" y="913604"/>
            <a:ext cx="7633024" cy="3584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0400"/>
            <a:ext cx="6781800" cy="506908"/>
          </a:xfrm>
        </p:spPr>
        <p:txBody>
          <a:bodyPr>
            <a:normAutofit/>
          </a:bodyPr>
          <a:lstStyle/>
          <a:p>
            <a:r>
              <a:rPr sz="2000"/>
              <a:t>Q30: What is your primary work location?</a:t>
            </a:r>
          </a:p>
        </p:txBody>
      </p:sp>
      <p:pic>
        <p:nvPicPr>
          <p:cNvPr id="4" name="Picture 3" descr="chart95076006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04" y="1054444"/>
            <a:ext cx="8142409" cy="3426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339811"/>
            <a:ext cx="7500551" cy="978243"/>
          </a:xfrm>
        </p:spPr>
        <p:txBody>
          <a:bodyPr>
            <a:noAutofit/>
          </a:bodyPr>
          <a:lstStyle/>
          <a:p>
            <a:r>
              <a:rPr sz="2000" dirty="0"/>
              <a:t>Q3: Do you agree that the Assessment Center (Placement Testing and Accommodations) has provided effective service to you?</a:t>
            </a:r>
          </a:p>
        </p:txBody>
      </p:sp>
      <p:pic>
        <p:nvPicPr>
          <p:cNvPr id="4" name="Picture 3" descr="chart94346025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73" y="1292545"/>
            <a:ext cx="7863683" cy="3262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39811"/>
            <a:ext cx="7566454" cy="764059"/>
          </a:xfrm>
        </p:spPr>
        <p:txBody>
          <a:bodyPr>
            <a:normAutofit/>
          </a:bodyPr>
          <a:lstStyle/>
          <a:p>
            <a:r>
              <a:rPr sz="2000" dirty="0"/>
              <a:t>Q4: Do you agree that the Bookstore has provided effective service to you?</a:t>
            </a:r>
          </a:p>
        </p:txBody>
      </p:sp>
      <p:pic>
        <p:nvPicPr>
          <p:cNvPr id="4" name="Picture 3" descr="chart94346089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03870"/>
            <a:ext cx="7475838" cy="3476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31573"/>
            <a:ext cx="7549978" cy="747584"/>
          </a:xfrm>
        </p:spPr>
        <p:txBody>
          <a:bodyPr>
            <a:normAutofit/>
          </a:bodyPr>
          <a:lstStyle/>
          <a:p>
            <a:r>
              <a:rPr sz="2000" dirty="0"/>
              <a:t>Q5: Do you agree that the Budget &amp; Finance office has provided effective service to you?</a:t>
            </a:r>
          </a:p>
        </p:txBody>
      </p:sp>
      <p:pic>
        <p:nvPicPr>
          <p:cNvPr id="4" name="Picture 3" descr="chart94346241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234" y="1076583"/>
            <a:ext cx="7484743" cy="3487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356" y="372763"/>
            <a:ext cx="7531443" cy="722870"/>
          </a:xfrm>
        </p:spPr>
        <p:txBody>
          <a:bodyPr>
            <a:normAutofit/>
          </a:bodyPr>
          <a:lstStyle/>
          <a:p>
            <a:r>
              <a:rPr sz="2000" dirty="0"/>
              <a:t>Q6: Do you agree that the Child Development Center (Child Care) has provided effective service to you?</a:t>
            </a:r>
          </a:p>
        </p:txBody>
      </p:sp>
      <p:pic>
        <p:nvPicPr>
          <p:cNvPr id="4" name="Picture 3" descr="chart94346381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79" y="1095633"/>
            <a:ext cx="7643320" cy="3426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364525"/>
            <a:ext cx="7533503" cy="945292"/>
          </a:xfrm>
        </p:spPr>
        <p:txBody>
          <a:bodyPr>
            <a:normAutofit fontScale="90000"/>
          </a:bodyPr>
          <a:lstStyle/>
          <a:p>
            <a:r>
              <a:rPr sz="2000" dirty="0"/>
              <a:t>Q7: Do you agree that the District Business Services office on the BC campus (facilitate procurement processes, ticketing for events) has provided effective service to you?</a:t>
            </a:r>
          </a:p>
        </p:txBody>
      </p:sp>
      <p:pic>
        <p:nvPicPr>
          <p:cNvPr id="4" name="Picture 3" descr="chart94346547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712" y="1309817"/>
            <a:ext cx="7451790" cy="3212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383</TotalTime>
  <Words>781</Words>
  <Application>Microsoft Office PowerPoint</Application>
  <PresentationFormat>On-screen Show (16:9)</PresentationFormat>
  <Paragraphs>44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SM-template-20140529</vt:lpstr>
      <vt:lpstr>Data slides</vt:lpstr>
      <vt:lpstr>Response Summary</vt:lpstr>
      <vt:lpstr>NewsPrint</vt:lpstr>
      <vt:lpstr>PowerPoint Presentation</vt:lpstr>
      <vt:lpstr>191</vt:lpstr>
      <vt:lpstr>Q1: Do you agree that Academic Instructional Technology (Moodle, etc) has provided effective service to you?</vt:lpstr>
      <vt:lpstr>Q2: Do you agree that Admissions &amp; Records has provided effective service to you?</vt:lpstr>
      <vt:lpstr>Q3: Do you agree that the Assessment Center (Placement Testing and Accommodations) has provided effective service to you?</vt:lpstr>
      <vt:lpstr>Q4: Do you agree that the Bookstore has provided effective service to you?</vt:lpstr>
      <vt:lpstr>Q5: Do you agree that the Budget &amp; Finance office has provided effective service to you?</vt:lpstr>
      <vt:lpstr>Q6: Do you agree that the Child Development Center (Child Care) has provided effective service to you?</vt:lpstr>
      <vt:lpstr>Q7: Do you agree that the District Business Services office on the BC campus (facilitate procurement processes, ticketing for events) has provided effective service to you?</vt:lpstr>
      <vt:lpstr>Q7: Do you agree that the District Business Services office on the BC campus (facilitate procurement processes, ticketing for events) has provided effective service to you?</vt:lpstr>
      <vt:lpstr>Q9: Do you agree that Event Scheduling (Meetings, Campus Events) has provided effective service to you?</vt:lpstr>
      <vt:lpstr>Q10: Do you agree that the Facilities/Construction office (Major capital outlay projects) has provided effective service to you?</vt:lpstr>
      <vt:lpstr>Q11: Do you agree that Financial Aid (Scholarship process and student grants) has provided effective service to you?</vt:lpstr>
      <vt:lpstr>Q12: Do you agree that Food Service (Cafeteria, Special Events) has provided effective service to you?</vt:lpstr>
      <vt:lpstr>Q13: Do you agree that the Foundation (Donor contributions, account management) has provided effective service to you?</vt:lpstr>
      <vt:lpstr>Q14: Do you agree that the Health and Wellness Center has provided effective service to you?</vt:lpstr>
      <vt:lpstr>Q15: Do you agree that the Library has provided effective service to you?</vt:lpstr>
      <vt:lpstr>Q16: Do you agree that Maintenance &amp; Operations (Cleanliness, maintenance, work orders, repairs) has provided effective service to you?</vt:lpstr>
      <vt:lpstr>Q17: Do you agree that Mail Service (Letters, interoffice) has provided effective service to you?</vt:lpstr>
      <vt:lpstr>Q18: Do you agree that Marketing &amp; Public Relations (Web, Graphic Design, Media Public Relations) has provided effective service to you?</vt:lpstr>
      <vt:lpstr>Q19: Do you agree that Media Services (Audio visual support) has provided effective service to you?</vt:lpstr>
      <vt:lpstr>Q20: Do you agree that Outreach (Community engagement) has provided effective service to you?</vt:lpstr>
      <vt:lpstr>Q21: Do you agree that the President's Office support staff have provided effective service to you?</vt:lpstr>
      <vt:lpstr>Q22: Do you agree that the Print Shop (Campus printing) has provided effective service to you?</vt:lpstr>
      <vt:lpstr>Q23: Do you agree that Public Safety (Parking, Security) has provided effective service to you?</vt:lpstr>
      <vt:lpstr>Q24: Do you agree that Shipping &amp; Receiving (FedEx and other large packages/items) has provided effective service to you?</vt:lpstr>
      <vt:lpstr>Q25: Do you agree that Technology Support (Local Network, WiFi, Lab Support) has provided effective service to you?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Q27: How would you describe your position?</vt:lpstr>
      <vt:lpstr>Q28: How long have you worked for Bakersfield College?</vt:lpstr>
      <vt:lpstr>Q29: Are you a member of any collegewide committees or councils?</vt:lpstr>
      <vt:lpstr>Q30: What is your primary work location?</vt:lpstr>
    </vt:vector>
  </TitlesOfParts>
  <Company>SurveyMonkey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Kate Pluta</cp:lastModifiedBy>
  <cp:revision>53</cp:revision>
  <dcterms:created xsi:type="dcterms:W3CDTF">2014-01-30T23:18:11Z</dcterms:created>
  <dcterms:modified xsi:type="dcterms:W3CDTF">2016-09-27T22:05:37Z</dcterms:modified>
</cp:coreProperties>
</file>