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9" r:id="rId7"/>
    <p:sldId id="268" r:id="rId8"/>
    <p:sldId id="260" r:id="rId9"/>
    <p:sldId id="261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387A-AEDE-45AD-BD76-72233775DAC0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46F7-24E3-4051-A5AA-86E9A3DD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9D9B-911A-4C7A-B1B2-6F7247D568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6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2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7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1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748B76-27BA-42F4-900C-C1BB15E142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9F2983-6C15-404E-BAE6-43C12C952AFB}" type="datetimeFigureOut">
              <a:rPr lang="en-US" smtClean="0"/>
              <a:t>12/3/2015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A0FBE6-1C3C-4134-BF7A-103EEC478FED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12/3/2015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F4F2FD-EF02-48C6-BBD2-ED9910813EC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9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914F.C9526AD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kersfieldcollege.edu/scorecard/strategic-direction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Directions:  </a:t>
            </a:r>
            <a:br>
              <a:rPr lang="en-US" dirty="0" smtClean="0"/>
            </a:br>
            <a:r>
              <a:rPr lang="en-US" dirty="0" smtClean="0"/>
              <a:t>Taking Stock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 to College Council</a:t>
            </a:r>
          </a:p>
          <a:p>
            <a:r>
              <a:rPr lang="en-US" dirty="0" smtClean="0"/>
              <a:t>AIQ &amp; Strategic Directions</a:t>
            </a:r>
          </a:p>
          <a:p>
            <a:r>
              <a:rPr lang="en-US" dirty="0" smtClean="0"/>
              <a:t>December 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Analysis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Opening Day </a:t>
            </a:r>
            <a:r>
              <a:rPr lang="en-US" sz="2400" dirty="0" smtClean="0"/>
              <a:t>presentation--evaluation</a:t>
            </a:r>
            <a:endParaRPr lang="en-US" sz="2400" dirty="0"/>
          </a:p>
          <a:p>
            <a:r>
              <a:rPr lang="en-US" sz="2400" dirty="0"/>
              <a:t>Integrated with scorecard</a:t>
            </a:r>
          </a:p>
          <a:p>
            <a:r>
              <a:rPr lang="en-US" sz="2400" dirty="0" smtClean="0"/>
              <a:t>First time we have done report</a:t>
            </a:r>
          </a:p>
          <a:p>
            <a:r>
              <a:rPr lang="en-US" sz="2400" dirty="0" smtClean="0"/>
              <a:t>First time anyone but committees has had to do reports</a:t>
            </a:r>
          </a:p>
          <a:p>
            <a:r>
              <a:rPr lang="en-US" sz="2400" dirty="0" smtClean="0"/>
              <a:t>First time for mid-year report</a:t>
            </a:r>
          </a:p>
          <a:p>
            <a:r>
              <a:rPr lang="en-US" sz="2400" dirty="0"/>
              <a:t>19 of 51 </a:t>
            </a:r>
            <a:r>
              <a:rPr lang="en-US" sz="2400" dirty="0" smtClean="0"/>
              <a:t>submitted  (37% submission rate)</a:t>
            </a:r>
            <a:endParaRPr lang="en-US" sz="2400" dirty="0"/>
          </a:p>
          <a:p>
            <a:r>
              <a:rPr lang="en-US" sz="2400" dirty="0" smtClean="0"/>
              <a:t>Posted templates--reports still to be posted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Sustainable Continuous Quality Improvement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9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Things we have learned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Submission format needs to be improved.</a:t>
            </a:r>
          </a:p>
          <a:p>
            <a:endParaRPr lang="en-US" sz="2400" dirty="0" smtClean="0"/>
          </a:p>
          <a:p>
            <a:r>
              <a:rPr lang="en-US" sz="2400" dirty="0" smtClean="0"/>
              <a:t>Combined initiatives are hard to score.</a:t>
            </a:r>
          </a:p>
          <a:p>
            <a:endParaRPr lang="en-US" sz="2400" dirty="0" smtClean="0"/>
          </a:p>
          <a:p>
            <a:r>
              <a:rPr lang="en-US" sz="2400" dirty="0" smtClean="0"/>
              <a:t>We need to do training workshops.</a:t>
            </a:r>
          </a:p>
          <a:p>
            <a:endParaRPr lang="en-US" sz="2400" dirty="0"/>
          </a:p>
          <a:p>
            <a:r>
              <a:rPr lang="en-US" sz="2400" dirty="0" smtClean="0"/>
              <a:t>We need focused feedback for each direction.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It’s time for the sticky wall.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worked well?</a:t>
            </a:r>
          </a:p>
          <a:p>
            <a:endParaRPr lang="en-US" sz="2800" dirty="0"/>
          </a:p>
          <a:p>
            <a:r>
              <a:rPr lang="en-US" sz="2800" dirty="0" smtClean="0"/>
              <a:t>How would you improve the process?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Strategic Directions 2015-2018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72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2363" y="5486400"/>
            <a:ext cx="230124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mbria"/>
                <a:ea typeface="Calibri"/>
                <a:cs typeface="Times New Roman"/>
              </a:rPr>
              <a:t>Graphic created by Duane Anderson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4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27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Road Map to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Institutional Effectiveness and Student Success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intent is to complete the initiatives over the course of the </a:t>
            </a:r>
            <a:r>
              <a:rPr lang="en-US" sz="2400" dirty="0" smtClean="0"/>
              <a:t>three-year </a:t>
            </a:r>
            <a:r>
              <a:rPr lang="en-US" sz="2400" dirty="0"/>
              <a:t>cycle.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year the College will evaluate the progress it has made on each initiative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At </a:t>
            </a:r>
            <a:r>
              <a:rPr lang="en-US" sz="2400" dirty="0"/>
              <a:t>the end of each academic year, committees will follow the same process, with AIQ presenting the analysis to the annual College Leadership Year-End Review &amp; Planning Meeting. </a:t>
            </a:r>
          </a:p>
          <a:p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The Plan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Fall Committee Reports due in early November will focus on the status of the initiatives aligned with committee work.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committees will report on their progress.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Following </a:t>
            </a:r>
            <a:r>
              <a:rPr lang="en-US" sz="2400" dirty="0"/>
              <a:t>its charge, AIQ will “review and monitor evaluation activities to ensure they result in integrated, meaningful, and sustained college improvement.”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AIQ </a:t>
            </a:r>
            <a:r>
              <a:rPr lang="en-US" sz="2400" dirty="0"/>
              <a:t>will analyze the Committee Reports, create a summary, and present the information to College Council in early December.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Scoring  Our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#1: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85763" indent="-385763">
              <a:buAutoNum type="arabicPeriod"/>
            </a:pPr>
            <a:r>
              <a:rPr lang="en-US" dirty="0" smtClean="0"/>
              <a:t>Increase student success by utilizing…..</a:t>
            </a:r>
          </a:p>
          <a:p>
            <a:pPr marL="385763" indent="-385763">
              <a:buAutoNum type="arabicPeriod"/>
            </a:pPr>
            <a:r>
              <a:rPr lang="en-US" dirty="0" smtClean="0"/>
              <a:t>Advance the student learning outcomes….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Utilize the following five principles….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Enhance online instruction and services.</a:t>
            </a:r>
          </a:p>
          <a:p>
            <a:pPr marL="385763" indent="-385763">
              <a:buAutoNum type="arabicPeriod"/>
            </a:pPr>
            <a:r>
              <a:rPr lang="en-US" dirty="0" smtClean="0"/>
              <a:t>Utilize Data and improves services….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Develop and implement prerequisites….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Leverage technology to increase completion rates…</a:t>
            </a:r>
          </a:p>
          <a:p>
            <a:pPr marL="385763" indent="-385763">
              <a:buAutoNum type="arabicPeriod"/>
            </a:pPr>
            <a:r>
              <a:rPr lang="en-US" dirty="0" smtClean="0"/>
              <a:t>Implement fully My Degree Path…..</a:t>
            </a:r>
          </a:p>
          <a:p>
            <a:pPr marL="385763" indent="-385763">
              <a:buAutoNum type="arabicPeriod"/>
            </a:pPr>
            <a:r>
              <a:rPr lang="en-US" dirty="0" smtClean="0"/>
              <a:t>Evaluate and improve matriculation services….</a:t>
            </a:r>
          </a:p>
          <a:p>
            <a:pPr marL="385763" indent="-385763">
              <a:buAutoNum type="arabicPeriod"/>
            </a:pPr>
            <a:r>
              <a:rPr lang="en-US" dirty="0" smtClean="0"/>
              <a:t>Dedicate resources to advance student development…..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98042" y="2438400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1040892" y="2700528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098042" y="3063240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040892" y="3334512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1098042" y="3685032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040892" y="3934968"/>
            <a:ext cx="330708" cy="353568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098042" y="4288536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1098042" y="4535424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1098042" y="4888992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1098042" y="5190745"/>
            <a:ext cx="216408" cy="252984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Scoring  Our Work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Green means an initiative has been completed.</a:t>
            </a:r>
          </a:p>
          <a:p>
            <a:r>
              <a:rPr lang="en-US" sz="2400" dirty="0" smtClean="0"/>
              <a:t>Green </a:t>
            </a:r>
            <a:r>
              <a:rPr lang="en-US" sz="2400" dirty="0"/>
              <a:t>and yellow together represent work perpetually in progress. </a:t>
            </a:r>
          </a:p>
          <a:p>
            <a:r>
              <a:rPr lang="en-US" sz="2400" dirty="0" smtClean="0"/>
              <a:t>Yellow </a:t>
            </a:r>
            <a:r>
              <a:rPr lang="en-US" sz="2400" dirty="0"/>
              <a:t>indicates the work is in progress.</a:t>
            </a:r>
          </a:p>
          <a:p>
            <a:r>
              <a:rPr lang="en-US" sz="2400" dirty="0" smtClean="0"/>
              <a:t>Red </a:t>
            </a:r>
            <a:r>
              <a:rPr lang="en-US" sz="2400" dirty="0"/>
              <a:t>shows that work has not yet begun.  </a:t>
            </a:r>
          </a:p>
          <a:p>
            <a:pPr marL="114300" indent="0">
              <a:buNone/>
            </a:pPr>
            <a:r>
              <a:rPr lang="en-US" sz="2400" dirty="0" smtClean="0"/>
              <a:t> 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b="1" i="1" dirty="0" smtClean="0"/>
              <a:t>Initiatives </a:t>
            </a:r>
            <a:r>
              <a:rPr lang="en-US" sz="2400" b="1" i="1" dirty="0"/>
              <a:t>with yellow or red icons will need to include action plans for completion. </a:t>
            </a:r>
          </a:p>
          <a:p>
            <a:endParaRPr lang="en-US" dirty="0"/>
          </a:p>
        </p:txBody>
      </p:sp>
      <p:pic>
        <p:nvPicPr>
          <p:cNvPr id="4" name="Picture 3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979" r="65708" b="4034"/>
          <a:stretch/>
        </p:blipFill>
        <p:spPr bwMode="auto">
          <a:xfrm>
            <a:off x="838200" y="3863340"/>
            <a:ext cx="78930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979" r="65708" b="4034"/>
          <a:stretch/>
        </p:blipFill>
        <p:spPr bwMode="auto">
          <a:xfrm>
            <a:off x="2233997" y="3875172"/>
            <a:ext cx="78930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id:image001.png@01D0914F.C9526AD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3988" r="33079" b="4801"/>
          <a:stretch/>
        </p:blipFill>
        <p:spPr bwMode="auto">
          <a:xfrm>
            <a:off x="3016885" y="3863340"/>
            <a:ext cx="797560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85" y="3871261"/>
            <a:ext cx="780415" cy="7899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0" y="3855404"/>
            <a:ext cx="7985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take a look . . 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rgbClr val="C00000"/>
                </a:solidFill>
                <a:hlinkClick r:id="rId2"/>
              </a:rPr>
              <a:t>www.bakersfieldcollege.edu/scorecard/strategic-directions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7993" y="942184"/>
            <a:ext cx="8610600" cy="403859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00003931\AppData\Local\Microsoft\Windows\Temporary Internet Files\Content.IE5\J3CKYKAK\14997-illustration-of-a-green-puzzle-piec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07" y="94218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3931\AppData\Local\Microsoft\Windows\Temporary Internet Files\Content.IE5\J3CKYKAK\jigsaw-25992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7509"/>
            <a:ext cx="2667000" cy="31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946701"/>
            <a:ext cx="1981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Accreditation: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Looking Back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949874"/>
            <a:ext cx="1981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Strategic Directions: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Looking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-2400000">
            <a:off x="3352586" y="2316031"/>
            <a:ext cx="198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Program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38864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403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Adjacency</vt:lpstr>
      <vt:lpstr>Couture</vt:lpstr>
      <vt:lpstr>Strategic Directions:   Taking Stock</vt:lpstr>
      <vt:lpstr>Strategic Directions 2015-2018</vt:lpstr>
      <vt:lpstr>Road Map to  Institutional Effectiveness and Student Success</vt:lpstr>
      <vt:lpstr>The Plan</vt:lpstr>
      <vt:lpstr>Scoring  Our Work</vt:lpstr>
      <vt:lpstr>Goal #1: Student Success</vt:lpstr>
      <vt:lpstr>Scoring  Our Work</vt:lpstr>
      <vt:lpstr>Let’s take a look . . . </vt:lpstr>
      <vt:lpstr>PowerPoint Presentation</vt:lpstr>
      <vt:lpstr>Analysis</vt:lpstr>
      <vt:lpstr>Things we have learned </vt:lpstr>
      <vt:lpstr>It’s time for the sticky wall.</vt:lpstr>
    </vt:vector>
  </TitlesOfParts>
  <Company>Kern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Directions:   Taking Stock</dc:title>
  <dc:creator>imguser</dc:creator>
  <cp:lastModifiedBy>imguser</cp:lastModifiedBy>
  <cp:revision>20</cp:revision>
  <dcterms:created xsi:type="dcterms:W3CDTF">2015-12-02T22:09:58Z</dcterms:created>
  <dcterms:modified xsi:type="dcterms:W3CDTF">2015-12-03T20:55:31Z</dcterms:modified>
</cp:coreProperties>
</file>