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7" r:id="rId2"/>
    <p:sldId id="275" r:id="rId3"/>
    <p:sldId id="276" r:id="rId4"/>
    <p:sldId id="277" r:id="rId5"/>
    <p:sldId id="280" r:id="rId6"/>
    <p:sldId id="256" r:id="rId7"/>
    <p:sldId id="258" r:id="rId8"/>
    <p:sldId id="261" r:id="rId9"/>
    <p:sldId id="262" r:id="rId10"/>
    <p:sldId id="263" r:id="rId11"/>
    <p:sldId id="264" r:id="rId12"/>
    <p:sldId id="265" r:id="rId13"/>
    <p:sldId id="269" r:id="rId14"/>
    <p:sldId id="266" r:id="rId15"/>
    <p:sldId id="272" r:id="rId16"/>
    <p:sldId id="274" r:id="rId17"/>
    <p:sldId id="259" r:id="rId18"/>
    <p:sldId id="260" r:id="rId19"/>
    <p:sldId id="273" r:id="rId20"/>
    <p:sldId id="271"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9267" autoAdjust="0"/>
  </p:normalViewPr>
  <p:slideViewPr>
    <p:cSldViewPr>
      <p:cViewPr>
        <p:scale>
          <a:sx n="107" d="100"/>
          <a:sy n="107" d="100"/>
        </p:scale>
        <p:origin x="-84"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D176E-D724-4126-AD53-343E554B0852}" type="datetimeFigureOut">
              <a:rPr lang="en-US" smtClean="0"/>
              <a:t>10/4/2015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42197-599B-4393-B9C3-2E0C506BC194}" type="slidenum">
              <a:rPr lang="en-US" smtClean="0"/>
              <a:t>‹#›</a:t>
            </a:fld>
            <a:endParaRPr lang="en-US"/>
          </a:p>
        </p:txBody>
      </p:sp>
    </p:spTree>
    <p:extLst>
      <p:ext uri="{BB962C8B-B14F-4D97-AF65-F5344CB8AC3E}">
        <p14:creationId xmlns:p14="http://schemas.microsoft.com/office/powerpoint/2010/main" val="329277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are all new at this project, so we start at the same place.</a:t>
            </a:r>
          </a:p>
          <a:p>
            <a:endParaRPr lang="en-US" sz="1600" dirty="0" smtClean="0"/>
          </a:p>
          <a:p>
            <a:r>
              <a:rPr lang="en-US" sz="1600" dirty="0" smtClean="0"/>
              <a:t>Embedding and integrating planning and evaluation in everything we do.</a:t>
            </a:r>
          </a:p>
          <a:p>
            <a:endParaRPr lang="en-US" sz="1600" dirty="0" smtClean="0"/>
          </a:p>
          <a:p>
            <a:r>
              <a:rPr lang="en-US" sz="1600" dirty="0" smtClean="0"/>
              <a:t>Not relying on anecdotal evidence but collecting</a:t>
            </a:r>
            <a:r>
              <a:rPr lang="en-US" sz="1600" baseline="0" dirty="0" smtClean="0"/>
              <a:t> data to support our work.</a:t>
            </a:r>
          </a:p>
          <a:p>
            <a:endParaRPr lang="en-US" sz="1600" baseline="0" dirty="0" smtClean="0"/>
          </a:p>
          <a:p>
            <a:r>
              <a:rPr lang="en-US" sz="1600" baseline="0" dirty="0" smtClean="0"/>
              <a:t>Not working in silos but working together.</a:t>
            </a:r>
          </a:p>
          <a:p>
            <a:endParaRPr lang="en-US" sz="1600" baseline="0" dirty="0" smtClean="0"/>
          </a:p>
          <a:p>
            <a:r>
              <a:rPr lang="en-US" sz="1600" baseline="0" dirty="0" smtClean="0"/>
              <a:t>It is a good time to be at BC.</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1</a:t>
            </a:fld>
            <a:endParaRPr lang="en-US"/>
          </a:p>
        </p:txBody>
      </p:sp>
    </p:spTree>
    <p:extLst>
      <p:ext uri="{BB962C8B-B14F-4D97-AF65-F5344CB8AC3E}">
        <p14:creationId xmlns:p14="http://schemas.microsoft.com/office/powerpoint/2010/main" val="229429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Couldn’t find any pix on website</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10</a:t>
            </a:fld>
            <a:endParaRPr lang="en-US"/>
          </a:p>
        </p:txBody>
      </p:sp>
    </p:spTree>
    <p:extLst>
      <p:ext uri="{BB962C8B-B14F-4D97-AF65-F5344CB8AC3E}">
        <p14:creationId xmlns:p14="http://schemas.microsoft.com/office/powerpoint/2010/main" val="128329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t>Instructional</a:t>
            </a:r>
          </a:p>
          <a:p>
            <a:pPr>
              <a:lnSpc>
                <a:spcPct val="150000"/>
              </a:lnSpc>
            </a:pPr>
            <a:r>
              <a:rPr lang="en-US" sz="1600" dirty="0" smtClean="0"/>
              <a:t>Administrative units</a:t>
            </a:r>
          </a:p>
          <a:p>
            <a:pPr>
              <a:lnSpc>
                <a:spcPct val="150000"/>
              </a:lnSpc>
            </a:pPr>
            <a:r>
              <a:rPr lang="en-US" sz="1600" dirty="0" smtClean="0"/>
              <a:t>Student</a:t>
            </a:r>
            <a:r>
              <a:rPr lang="en-US" sz="1600" baseline="0" dirty="0" smtClean="0"/>
              <a:t> affairs</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11</a:t>
            </a:fld>
            <a:endParaRPr lang="en-US"/>
          </a:p>
        </p:txBody>
      </p:sp>
    </p:spTree>
    <p:extLst>
      <p:ext uri="{BB962C8B-B14F-4D97-AF65-F5344CB8AC3E}">
        <p14:creationId xmlns:p14="http://schemas.microsoft.com/office/powerpoint/2010/main" val="305873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42197-599B-4393-B9C3-2E0C506BC194}" type="slidenum">
              <a:rPr lang="en-US" smtClean="0"/>
              <a:t>12</a:t>
            </a:fld>
            <a:endParaRPr lang="en-US"/>
          </a:p>
        </p:txBody>
      </p:sp>
    </p:spTree>
    <p:extLst>
      <p:ext uri="{BB962C8B-B14F-4D97-AF65-F5344CB8AC3E}">
        <p14:creationId xmlns:p14="http://schemas.microsoft.com/office/powerpoint/2010/main" val="127277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How do we assess our work and measure our improvement?</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13</a:t>
            </a:fld>
            <a:endParaRPr lang="en-US"/>
          </a:p>
        </p:txBody>
      </p:sp>
    </p:spTree>
    <p:extLst>
      <p:ext uri="{BB962C8B-B14F-4D97-AF65-F5344CB8AC3E}">
        <p14:creationId xmlns:p14="http://schemas.microsoft.com/office/powerpoint/2010/main" val="936701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have begun assessing these, starting with critical thinking.</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14</a:t>
            </a:fld>
            <a:endParaRPr lang="en-US"/>
          </a:p>
        </p:txBody>
      </p:sp>
    </p:spTree>
    <p:extLst>
      <p:ext uri="{BB962C8B-B14F-4D97-AF65-F5344CB8AC3E}">
        <p14:creationId xmlns:p14="http://schemas.microsoft.com/office/powerpoint/2010/main" val="307437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42197-599B-4393-B9C3-2E0C506BC194}" type="slidenum">
              <a:rPr lang="en-US" smtClean="0"/>
              <a:t>15</a:t>
            </a:fld>
            <a:endParaRPr lang="en-US"/>
          </a:p>
        </p:txBody>
      </p:sp>
    </p:spTree>
    <p:extLst>
      <p:ext uri="{BB962C8B-B14F-4D97-AF65-F5344CB8AC3E}">
        <p14:creationId xmlns:p14="http://schemas.microsoft.com/office/powerpoint/2010/main" val="297940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Review scorecard concept and data strands</a:t>
            </a:r>
          </a:p>
          <a:p>
            <a:endParaRPr lang="en-US" sz="1600" dirty="0"/>
          </a:p>
          <a:p>
            <a:r>
              <a:rPr lang="en-US" sz="1600" dirty="0" smtClean="0"/>
              <a:t>We are working on Oversight &amp; Accountability.</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16</a:t>
            </a:fld>
            <a:endParaRPr lang="en-US"/>
          </a:p>
        </p:txBody>
      </p:sp>
    </p:spTree>
    <p:extLst>
      <p:ext uri="{BB962C8B-B14F-4D97-AF65-F5344CB8AC3E}">
        <p14:creationId xmlns:p14="http://schemas.microsoft.com/office/powerpoint/2010/main" val="322560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42197-599B-4393-B9C3-2E0C506BC194}" type="slidenum">
              <a:rPr lang="en-US" smtClean="0"/>
              <a:t>17</a:t>
            </a:fld>
            <a:endParaRPr lang="en-US"/>
          </a:p>
        </p:txBody>
      </p:sp>
    </p:spTree>
    <p:extLst>
      <p:ext uri="{BB962C8B-B14F-4D97-AF65-F5344CB8AC3E}">
        <p14:creationId xmlns:p14="http://schemas.microsoft.com/office/powerpoint/2010/main" val="157893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42197-599B-4393-B9C3-2E0C506BC194}" type="slidenum">
              <a:rPr lang="en-US" smtClean="0"/>
              <a:t>18</a:t>
            </a:fld>
            <a:endParaRPr lang="en-US"/>
          </a:p>
        </p:txBody>
      </p:sp>
    </p:spTree>
    <p:extLst>
      <p:ext uri="{BB962C8B-B14F-4D97-AF65-F5344CB8AC3E}">
        <p14:creationId xmlns:p14="http://schemas.microsoft.com/office/powerpoint/2010/main" val="1935199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Institutional Quality and Effectiveness</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19</a:t>
            </a:fld>
            <a:endParaRPr lang="en-US"/>
          </a:p>
        </p:txBody>
      </p:sp>
    </p:spTree>
    <p:extLst>
      <p:ext uri="{BB962C8B-B14F-4D97-AF65-F5344CB8AC3E}">
        <p14:creationId xmlns:p14="http://schemas.microsoft.com/office/powerpoint/2010/main" val="8478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t>I picked an open path—one that I would like to travel.</a:t>
            </a:r>
          </a:p>
          <a:p>
            <a:pPr>
              <a:lnSpc>
                <a:spcPct val="150000"/>
              </a:lnSpc>
            </a:pPr>
            <a:r>
              <a:rPr lang="en-US" sz="1600" dirty="0" smtClean="0"/>
              <a:t>No finish line</a:t>
            </a:r>
            <a:r>
              <a:rPr lang="en-US" sz="1600" dirty="0" smtClean="0">
                <a:sym typeface="Wingdings" panose="05000000000000000000" pitchFamily="2" charset="2"/>
              </a:rPr>
              <a:t> it’s not a race</a:t>
            </a:r>
          </a:p>
          <a:p>
            <a:pPr>
              <a:lnSpc>
                <a:spcPct val="150000"/>
              </a:lnSpc>
            </a:pPr>
            <a:r>
              <a:rPr lang="en-US" sz="1600" dirty="0" smtClean="0">
                <a:sym typeface="Wingdings" panose="05000000000000000000" pitchFamily="2" charset="2"/>
              </a:rPr>
              <a:t>It is a cycle of continuous quality improvement.</a:t>
            </a:r>
          </a:p>
          <a:p>
            <a:pPr>
              <a:lnSpc>
                <a:spcPct val="150000"/>
              </a:lnSpc>
            </a:pPr>
            <a:endParaRPr lang="en-US" sz="1600" dirty="0">
              <a:sym typeface="Wingdings" panose="05000000000000000000" pitchFamily="2" charset="2"/>
            </a:endParaRPr>
          </a:p>
          <a:p>
            <a:pPr>
              <a:lnSpc>
                <a:spcPct val="150000"/>
              </a:lnSpc>
            </a:pPr>
            <a:r>
              <a:rPr lang="en-US" sz="1600" dirty="0" smtClean="0">
                <a:sym typeface="Wingdings" panose="05000000000000000000" pitchFamily="2" charset="2"/>
              </a:rPr>
              <a:t>We are all on this path, working together.</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2</a:t>
            </a:fld>
            <a:endParaRPr lang="en-US"/>
          </a:p>
        </p:txBody>
      </p:sp>
    </p:spTree>
    <p:extLst>
      <p:ext uri="{BB962C8B-B14F-4D97-AF65-F5344CB8AC3E}">
        <p14:creationId xmlns:p14="http://schemas.microsoft.com/office/powerpoint/2010/main" val="2070673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t>AIQ—how would</a:t>
            </a:r>
            <a:r>
              <a:rPr lang="en-US" sz="1600" baseline="0" dirty="0" smtClean="0"/>
              <a:t> we do it?  Monitoring work on initiatives</a:t>
            </a:r>
          </a:p>
          <a:p>
            <a:pPr>
              <a:lnSpc>
                <a:spcPct val="150000"/>
              </a:lnSpc>
            </a:pPr>
            <a:endParaRPr lang="en-US" sz="1600" baseline="0" dirty="0" smtClean="0"/>
          </a:p>
          <a:p>
            <a:pPr>
              <a:lnSpc>
                <a:spcPct val="150000"/>
              </a:lnSpc>
            </a:pPr>
            <a:r>
              <a:rPr lang="en-US" sz="1600" baseline="0" dirty="0" smtClean="0"/>
              <a:t>Last year we looked at the previous initiatives and tried to determine whether they had been accomplished, were in progress, or had never been started.  Sometimes we had to guess because we didn’t know.</a:t>
            </a:r>
          </a:p>
          <a:p>
            <a:pPr>
              <a:lnSpc>
                <a:spcPct val="150000"/>
              </a:lnSpc>
            </a:pPr>
            <a:endParaRPr lang="en-US" sz="1600" baseline="0" dirty="0" smtClean="0"/>
          </a:p>
          <a:p>
            <a:pPr>
              <a:lnSpc>
                <a:spcPct val="150000"/>
              </a:lnSpc>
            </a:pPr>
            <a:r>
              <a:rPr lang="en-US" sz="1600" baseline="0" dirty="0" smtClean="0"/>
              <a:t>Now we have built in a way for all of us to know.</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B42197-599B-4393-B9C3-2E0C506BC194}" type="slidenum">
              <a:rPr lang="en-US" smtClean="0"/>
              <a:t>20</a:t>
            </a:fld>
            <a:endParaRPr lang="en-US"/>
          </a:p>
        </p:txBody>
      </p:sp>
    </p:spTree>
    <p:extLst>
      <p:ext uri="{BB962C8B-B14F-4D97-AF65-F5344CB8AC3E}">
        <p14:creationId xmlns:p14="http://schemas.microsoft.com/office/powerpoint/2010/main" val="872029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42197-599B-4393-B9C3-2E0C506BC194}" type="slidenum">
              <a:rPr lang="en-US" smtClean="0"/>
              <a:t>21</a:t>
            </a:fld>
            <a:endParaRPr lang="en-US"/>
          </a:p>
        </p:txBody>
      </p:sp>
    </p:spTree>
    <p:extLst>
      <p:ext uri="{BB962C8B-B14F-4D97-AF65-F5344CB8AC3E}">
        <p14:creationId xmlns:p14="http://schemas.microsoft.com/office/powerpoint/2010/main" val="355516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Not in  shiny new silos</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3</a:t>
            </a:fld>
            <a:endParaRPr lang="en-US"/>
          </a:p>
        </p:txBody>
      </p:sp>
    </p:spTree>
    <p:extLst>
      <p:ext uri="{BB962C8B-B14F-4D97-AF65-F5344CB8AC3E}">
        <p14:creationId xmlns:p14="http://schemas.microsoft.com/office/powerpoint/2010/main" val="327604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t>Or in comfortable old ones</a:t>
            </a:r>
          </a:p>
          <a:p>
            <a:pPr>
              <a:lnSpc>
                <a:spcPct val="150000"/>
              </a:lnSpc>
            </a:pPr>
            <a:r>
              <a:rPr lang="en-US" sz="1600" dirty="0" smtClean="0"/>
              <a:t>Because “that is what we have always done . . . “</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4</a:t>
            </a:fld>
            <a:endParaRPr lang="en-US"/>
          </a:p>
        </p:txBody>
      </p:sp>
    </p:spTree>
    <p:extLst>
      <p:ext uri="{BB962C8B-B14F-4D97-AF65-F5344CB8AC3E}">
        <p14:creationId xmlns:p14="http://schemas.microsoft.com/office/powerpoint/2010/main" val="233067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are all new at this project, so we start at the same place.</a:t>
            </a:r>
          </a:p>
          <a:p>
            <a:endParaRPr lang="en-US" sz="1600" dirty="0" smtClean="0"/>
          </a:p>
          <a:p>
            <a:r>
              <a:rPr lang="en-US" sz="1600" dirty="0" smtClean="0"/>
              <a:t>Embedding and integrating planning and evaluation in everything we do.</a:t>
            </a:r>
          </a:p>
          <a:p>
            <a:endParaRPr lang="en-US" sz="1600" dirty="0" smtClean="0"/>
          </a:p>
          <a:p>
            <a:r>
              <a:rPr lang="en-US" sz="1600" dirty="0" smtClean="0"/>
              <a:t>Not relying on anecdotal evidence but collecting</a:t>
            </a:r>
            <a:r>
              <a:rPr lang="en-US" sz="1600" baseline="0" dirty="0" smtClean="0"/>
              <a:t> data to support our work.</a:t>
            </a:r>
          </a:p>
          <a:p>
            <a:endParaRPr lang="en-US" sz="1600" baseline="0" dirty="0" smtClean="0"/>
          </a:p>
          <a:p>
            <a:r>
              <a:rPr lang="en-US" sz="1600" baseline="0" dirty="0" smtClean="0"/>
              <a:t>Not working in silos but working together.</a:t>
            </a:r>
          </a:p>
          <a:p>
            <a:endParaRPr lang="en-US" sz="1600" baseline="0" dirty="0" smtClean="0"/>
          </a:p>
          <a:p>
            <a:r>
              <a:rPr lang="en-US" sz="1600" baseline="0" dirty="0" smtClean="0"/>
              <a:t>It is a good time to be at BC.</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5</a:t>
            </a:fld>
            <a:endParaRPr lang="en-US"/>
          </a:p>
        </p:txBody>
      </p:sp>
    </p:spTree>
    <p:extLst>
      <p:ext uri="{BB962C8B-B14F-4D97-AF65-F5344CB8AC3E}">
        <p14:creationId xmlns:p14="http://schemas.microsoft.com/office/powerpoint/2010/main" val="229429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How do we SHOW that what we do makes a difference?</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6</a:t>
            </a:fld>
            <a:endParaRPr lang="en-US"/>
          </a:p>
        </p:txBody>
      </p:sp>
    </p:spTree>
    <p:extLst>
      <p:ext uri="{BB962C8B-B14F-4D97-AF65-F5344CB8AC3E}">
        <p14:creationId xmlns:p14="http://schemas.microsoft.com/office/powerpoint/2010/main" val="84285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SLOs; pictures from</a:t>
            </a:r>
            <a:r>
              <a:rPr lang="en-US" sz="1600" baseline="0" dirty="0" smtClean="0"/>
              <a:t> BC website</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7</a:t>
            </a:fld>
            <a:endParaRPr lang="en-US"/>
          </a:p>
        </p:txBody>
      </p:sp>
    </p:spTree>
    <p:extLst>
      <p:ext uri="{BB962C8B-B14F-4D97-AF65-F5344CB8AC3E}">
        <p14:creationId xmlns:p14="http://schemas.microsoft.com/office/powerpoint/2010/main" val="256723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SLOs; data</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8</a:t>
            </a:fld>
            <a:endParaRPr lang="en-US"/>
          </a:p>
        </p:txBody>
      </p:sp>
    </p:spTree>
    <p:extLst>
      <p:ext uri="{BB962C8B-B14F-4D97-AF65-F5344CB8AC3E}">
        <p14:creationId xmlns:p14="http://schemas.microsoft.com/office/powerpoint/2010/main" val="77944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SLOs, data</a:t>
            </a:r>
            <a:endParaRPr lang="en-US" sz="1600" dirty="0"/>
          </a:p>
        </p:txBody>
      </p:sp>
      <p:sp>
        <p:nvSpPr>
          <p:cNvPr id="4" name="Slide Number Placeholder 3"/>
          <p:cNvSpPr>
            <a:spLocks noGrp="1"/>
          </p:cNvSpPr>
          <p:nvPr>
            <p:ph type="sldNum" sz="quarter" idx="10"/>
          </p:nvPr>
        </p:nvSpPr>
        <p:spPr/>
        <p:txBody>
          <a:bodyPr/>
          <a:lstStyle/>
          <a:p>
            <a:fld id="{E1B42197-599B-4393-B9C3-2E0C506BC194}" type="slidenum">
              <a:rPr lang="en-US" smtClean="0"/>
              <a:t>9</a:t>
            </a:fld>
            <a:endParaRPr lang="en-US"/>
          </a:p>
        </p:txBody>
      </p:sp>
    </p:spTree>
    <p:extLst>
      <p:ext uri="{BB962C8B-B14F-4D97-AF65-F5344CB8AC3E}">
        <p14:creationId xmlns:p14="http://schemas.microsoft.com/office/powerpoint/2010/main" val="23636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348C58-DED3-4B42-BB82-A36704A2F048}"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291693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48C58-DED3-4B42-BB82-A36704A2F048}"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270167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48C58-DED3-4B42-BB82-A36704A2F048}"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370350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48C58-DED3-4B42-BB82-A36704A2F048}"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301379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48C58-DED3-4B42-BB82-A36704A2F048}"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154569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48C58-DED3-4B42-BB82-A36704A2F048}"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173107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348C58-DED3-4B42-BB82-A36704A2F048}" type="datetimeFigureOut">
              <a:rPr lang="en-US" smtClean="0"/>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268853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348C58-DED3-4B42-BB82-A36704A2F048}" type="datetimeFigureOut">
              <a:rPr lang="en-US" smtClean="0"/>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96155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48C58-DED3-4B42-BB82-A36704A2F048}" type="datetimeFigureOut">
              <a:rPr lang="en-US" smtClean="0"/>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260120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48C58-DED3-4B42-BB82-A36704A2F048}"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240890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48C58-DED3-4B42-BB82-A36704A2F048}"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BDB1-D78C-4FBD-9BA7-9C2FCC8A4282}" type="slidenum">
              <a:rPr lang="en-US" smtClean="0"/>
              <a:t>‹#›</a:t>
            </a:fld>
            <a:endParaRPr lang="en-US"/>
          </a:p>
        </p:txBody>
      </p:sp>
    </p:spTree>
    <p:extLst>
      <p:ext uri="{BB962C8B-B14F-4D97-AF65-F5344CB8AC3E}">
        <p14:creationId xmlns:p14="http://schemas.microsoft.com/office/powerpoint/2010/main" val="327220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48C58-DED3-4B42-BB82-A36704A2F048}" type="datetimeFigureOut">
              <a:rPr lang="en-US" smtClean="0"/>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0BDB1-D78C-4FBD-9BA7-9C2FCC8A4282}" type="slidenum">
              <a:rPr lang="en-US" smtClean="0"/>
              <a:t>‹#›</a:t>
            </a:fld>
            <a:endParaRPr lang="en-US"/>
          </a:p>
        </p:txBody>
      </p:sp>
    </p:spTree>
    <p:extLst>
      <p:ext uri="{BB962C8B-B14F-4D97-AF65-F5344CB8AC3E}">
        <p14:creationId xmlns:p14="http://schemas.microsoft.com/office/powerpoint/2010/main" val="2302507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ommittees.kccd.edu/bc/committee/accreditat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pic>
        <p:nvPicPr>
          <p:cNvPr id="7170" name="Picture 2" descr="https://scontent-sjc2-1.xx.fbcdn.net/hphotos-xpt1/v/t1.0-9/11221958_10154201018889128_1238679919552292696_n.jpg?oh=5f70e146f81dc6262f392e77835904f0&amp;oe=568F7FB7"/>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bwMode="auto">
          <a:xfrm>
            <a:off x="457200" y="152400"/>
            <a:ext cx="8382000" cy="640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Offices</a:t>
            </a:r>
            <a:endParaRPr lang="en-US" sz="3600" dirty="0"/>
          </a:p>
        </p:txBody>
      </p:sp>
      <p:pic>
        <p:nvPicPr>
          <p:cNvPr id="4098" name="Picture 2" descr="https://encrypted-tbn1.gstatic.com/images?q=tbn:ANd9GcRd0uIAZoIg9TDzomL39DmXuKXErDul-noAKJzlzc5LQ0Y2ApQEM-2HuUWK"/>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584" r="1584"/>
          <a:stretch>
            <a:fillRect/>
          </a:stretch>
        </p:blipFill>
        <p:spPr bwMode="auto">
          <a:xfrm>
            <a:off x="3200400" y="1219200"/>
            <a:ext cx="4872567" cy="3654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static.com/images?q=tbn:ANd9GcSXqtgFO3poficIVaPvfgan7uBESLLJEuUovw2cn9uunZ7zmUsI22iQFYI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066800"/>
            <a:ext cx="20574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05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ym typeface="Wingdings" panose="05000000000000000000" pitchFamily="2" charset="2"/>
              </a:rPr>
              <a:t> </a:t>
            </a:r>
            <a:r>
              <a:rPr lang="en-US" sz="5400" dirty="0">
                <a:sym typeface="Wingdings" panose="05000000000000000000" pitchFamily="2" charset="2"/>
              </a:rPr>
              <a:t>Program Review</a:t>
            </a:r>
            <a:r>
              <a:rPr lang="en-US" sz="5400" dirty="0"/>
              <a:t/>
            </a:r>
            <a:br>
              <a:rPr lang="en-US" sz="5400" dirty="0"/>
            </a:br>
            <a:endParaRPr lang="en-US" sz="5400" dirty="0"/>
          </a:p>
        </p:txBody>
      </p:sp>
      <p:sp>
        <p:nvSpPr>
          <p:cNvPr id="4" name="Title 1"/>
          <p:cNvSpPr txBox="1">
            <a:spLocks/>
          </p:cNvSpPr>
          <p:nvPr/>
        </p:nvSpPr>
        <p:spPr>
          <a:xfrm>
            <a:off x="874713" y="1066800"/>
            <a:ext cx="7772400" cy="1362075"/>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dirty="0" smtClean="0"/>
              <a:t>Student Learning outcomes</a:t>
            </a:r>
            <a:br>
              <a:rPr lang="en-US" dirty="0" smtClean="0"/>
            </a:br>
            <a:endParaRPr lang="en-US" dirty="0"/>
          </a:p>
        </p:txBody>
      </p:sp>
      <p:sp>
        <p:nvSpPr>
          <p:cNvPr id="5" name="Title 1"/>
          <p:cNvSpPr txBox="1">
            <a:spLocks/>
          </p:cNvSpPr>
          <p:nvPr/>
        </p:nvSpPr>
        <p:spPr>
          <a:xfrm>
            <a:off x="609600" y="2362200"/>
            <a:ext cx="8382000" cy="1362075"/>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dirty="0" smtClean="0"/>
              <a:t>Program learning outcomes</a:t>
            </a:r>
            <a:endParaRPr lang="en-US" dirty="0"/>
          </a:p>
        </p:txBody>
      </p:sp>
    </p:spTree>
    <p:extLst>
      <p:ext uri="{BB962C8B-B14F-4D97-AF65-F5344CB8AC3E}">
        <p14:creationId xmlns:p14="http://schemas.microsoft.com/office/powerpoint/2010/main" val="77645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495800"/>
            <a:ext cx="6440488" cy="1447800"/>
          </a:xfrm>
        </p:spPr>
        <p:txBody>
          <a:bodyPr>
            <a:noAutofit/>
          </a:bodyPr>
          <a:lstStyle/>
          <a:p>
            <a:pPr algn="ctr"/>
            <a:r>
              <a:rPr lang="en-US" sz="3600" dirty="0" smtClean="0"/>
              <a:t>What about the college level?</a:t>
            </a:r>
            <a:endParaRPr lang="en-US" sz="3600" dirty="0"/>
          </a:p>
        </p:txBody>
      </p:sp>
      <p:pic>
        <p:nvPicPr>
          <p:cNvPr id="5122" name="Picture 2" descr="Bakersfield College Administration Buildi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410" r="26410"/>
          <a:stretch>
            <a:fillRect/>
          </a:stretch>
        </p:blipFill>
        <p:spPr bwMode="auto">
          <a:xfrm>
            <a:off x="1447800" y="533400"/>
            <a:ext cx="6135688" cy="460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38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How do we know we are an effective institution?</a:t>
            </a:r>
            <a:endParaRPr lang="en-US" dirty="0"/>
          </a:p>
        </p:txBody>
      </p:sp>
      <p:sp>
        <p:nvSpPr>
          <p:cNvPr id="6" name="Subtitle 5"/>
          <p:cNvSpPr>
            <a:spLocks noGrp="1"/>
          </p:cNvSpPr>
          <p:nvPr>
            <p:ph type="subTitle" idx="1"/>
          </p:nvPr>
        </p:nvSpPr>
        <p:spPr/>
        <p:txBody>
          <a:bodyPr/>
          <a:lstStyle/>
          <a:p>
            <a:r>
              <a:rPr lang="en-US" dirty="0" smtClean="0">
                <a:solidFill>
                  <a:srgbClr val="C00000"/>
                </a:solidFill>
              </a:rPr>
              <a:t>How do we continue to improve?</a:t>
            </a:r>
            <a:endParaRPr lang="en-US" dirty="0">
              <a:solidFill>
                <a:srgbClr val="C00000"/>
              </a:solidFill>
            </a:endParaRPr>
          </a:p>
        </p:txBody>
      </p:sp>
    </p:spTree>
    <p:extLst>
      <p:ext uri="{BB962C8B-B14F-4D97-AF65-F5344CB8AC3E}">
        <p14:creationId xmlns:p14="http://schemas.microsoft.com/office/powerpoint/2010/main" val="1072386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6629400" cy="990600"/>
          </a:xfrm>
        </p:spPr>
        <p:txBody>
          <a:bodyPr>
            <a:noAutofit/>
          </a:bodyPr>
          <a:lstStyle/>
          <a:p>
            <a:r>
              <a:rPr lang="en-US" sz="3600" dirty="0" smtClean="0"/>
              <a:t>Institutional Learning Outcomes</a:t>
            </a:r>
            <a:endParaRPr lang="en-US" sz="3600" dirty="0"/>
          </a:p>
        </p:txBody>
      </p:sp>
      <p:pic>
        <p:nvPicPr>
          <p:cNvPr id="6146" name="Picture 2" descr="BC Institutional learning outcome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902" r="4902"/>
          <a:stretch>
            <a:fillRect/>
          </a:stretch>
        </p:blipFill>
        <p:spPr bwMode="auto">
          <a:xfrm>
            <a:off x="838200" y="612775"/>
            <a:ext cx="7239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99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362075"/>
          </a:xfrm>
        </p:spPr>
        <p:txBody>
          <a:bodyPr/>
          <a:lstStyle/>
          <a:p>
            <a:pPr algn="ctr"/>
            <a:r>
              <a:rPr lang="en-US" dirty="0" smtClean="0"/>
              <a:t>We have a plan</a:t>
            </a:r>
            <a:endParaRPr lang="en-US" dirty="0"/>
          </a:p>
        </p:txBody>
      </p:sp>
      <p:sp>
        <p:nvSpPr>
          <p:cNvPr id="4" name="Title 1"/>
          <p:cNvSpPr txBox="1">
            <a:spLocks/>
          </p:cNvSpPr>
          <p:nvPr/>
        </p:nvSpPr>
        <p:spPr>
          <a:xfrm>
            <a:off x="905522" y="4038600"/>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dirty="0" smtClean="0">
                <a:solidFill>
                  <a:srgbClr val="C00000"/>
                </a:solidFill>
              </a:rPr>
              <a:t>Strategic directions</a:t>
            </a:r>
          </a:p>
          <a:p>
            <a:pPr algn="ctr"/>
            <a:r>
              <a:rPr lang="en-US" dirty="0" smtClean="0">
                <a:solidFill>
                  <a:srgbClr val="C00000"/>
                </a:solidFill>
              </a:rPr>
              <a:t>2015-2018</a:t>
            </a:r>
            <a:endParaRPr lang="en-US" dirty="0">
              <a:solidFill>
                <a:srgbClr val="C00000"/>
              </a:solidFill>
            </a:endParaRPr>
          </a:p>
        </p:txBody>
      </p:sp>
    </p:spTree>
    <p:extLst>
      <p:ext uri="{BB962C8B-B14F-4D97-AF65-F5344CB8AC3E}">
        <p14:creationId xmlns:p14="http://schemas.microsoft.com/office/powerpoint/2010/main" val="1683273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401638"/>
            <a:ext cx="6604000" cy="6054725"/>
          </a:xfrm>
          <a:prstGeom prst="rect">
            <a:avLst/>
          </a:prstGeom>
          <a:noFill/>
          <a:ln>
            <a:noFill/>
          </a:ln>
        </p:spPr>
      </p:pic>
    </p:spTree>
    <p:extLst>
      <p:ext uri="{BB962C8B-B14F-4D97-AF65-F5344CB8AC3E}">
        <p14:creationId xmlns:p14="http://schemas.microsoft.com/office/powerpoint/2010/main" val="2335552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3050"/>
            <a:ext cx="8305800" cy="5853113"/>
          </a:xfrm>
        </p:spPr>
        <p:txBody>
          <a:bodyPr/>
          <a:lstStyle/>
          <a:p>
            <a:endParaRPr lang="en-US" dirty="0" smtClean="0"/>
          </a:p>
          <a:p>
            <a:r>
              <a:rPr lang="en-US" b="1" dirty="0" smtClean="0"/>
              <a:t>What are our goals?</a:t>
            </a:r>
            <a:endParaRPr lang="en-US" b="1" dirty="0"/>
          </a:p>
          <a:p>
            <a:pPr lvl="1"/>
            <a:r>
              <a:rPr lang="en-US" dirty="0" smtClean="0">
                <a:solidFill>
                  <a:srgbClr val="C00000"/>
                </a:solidFill>
              </a:rPr>
              <a:t>We have set strategic directions for the college, pathways for our students.</a:t>
            </a:r>
          </a:p>
          <a:p>
            <a:endParaRPr lang="en-US" b="1" dirty="0" smtClean="0"/>
          </a:p>
          <a:p>
            <a:r>
              <a:rPr lang="en-US" b="1" dirty="0" smtClean="0"/>
              <a:t>How will we reach them?</a:t>
            </a:r>
          </a:p>
          <a:p>
            <a:pPr lvl="1"/>
            <a:r>
              <a:rPr lang="en-US" dirty="0" smtClean="0">
                <a:solidFill>
                  <a:srgbClr val="C00000"/>
                </a:solidFill>
              </a:rPr>
              <a:t>We have developed initiatives.</a:t>
            </a:r>
          </a:p>
          <a:p>
            <a:pPr lvl="1"/>
            <a:r>
              <a:rPr lang="en-US" dirty="0" smtClean="0">
                <a:solidFill>
                  <a:srgbClr val="C00000"/>
                </a:solidFill>
              </a:rPr>
              <a:t>We also develop individual, group, and committee work plans.</a:t>
            </a:r>
            <a:endParaRPr lang="en-US" dirty="0">
              <a:solidFill>
                <a:srgbClr val="C00000"/>
              </a:solidFill>
            </a:endParaRPr>
          </a:p>
        </p:txBody>
      </p:sp>
    </p:spTree>
    <p:extLst>
      <p:ext uri="{BB962C8B-B14F-4D97-AF65-F5344CB8AC3E}">
        <p14:creationId xmlns:p14="http://schemas.microsoft.com/office/powerpoint/2010/main" val="3515178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they fit together?</a:t>
            </a:r>
            <a:br>
              <a:rPr lang="en-US" dirty="0" smtClean="0"/>
            </a:br>
            <a:r>
              <a:rPr lang="en-US" dirty="0" smtClean="0"/>
              <a:t>How do we know?</a:t>
            </a:r>
            <a:endParaRPr lang="en-US" dirty="0"/>
          </a:p>
        </p:txBody>
      </p:sp>
    </p:spTree>
    <p:extLst>
      <p:ext uri="{BB962C8B-B14F-4D97-AF65-F5344CB8AC3E}">
        <p14:creationId xmlns:p14="http://schemas.microsoft.com/office/powerpoint/2010/main" val="1110592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Integrated Planning</a:t>
            </a:r>
            <a:endParaRPr lang="en-US" dirty="0"/>
          </a:p>
        </p:txBody>
      </p:sp>
      <p:sp>
        <p:nvSpPr>
          <p:cNvPr id="3" name="Subtitle 2"/>
          <p:cNvSpPr>
            <a:spLocks noGrp="1"/>
          </p:cNvSpPr>
          <p:nvPr>
            <p:ph type="subTitle" idx="1"/>
          </p:nvPr>
        </p:nvSpPr>
        <p:spPr/>
        <p:txBody>
          <a:bodyPr/>
          <a:lstStyle/>
          <a:p>
            <a:r>
              <a:rPr lang="en-US" dirty="0" smtClean="0">
                <a:solidFill>
                  <a:srgbClr val="C00000"/>
                </a:solidFill>
              </a:rPr>
              <a:t>Regular and Meaningful Evaluation</a:t>
            </a:r>
            <a:endParaRPr lang="en-US" dirty="0">
              <a:solidFill>
                <a:srgbClr val="C00000"/>
              </a:solidFill>
            </a:endParaRPr>
          </a:p>
        </p:txBody>
      </p:sp>
    </p:spTree>
    <p:extLst>
      <p:ext uri="{BB962C8B-B14F-4D97-AF65-F5344CB8AC3E}">
        <p14:creationId xmlns:p14="http://schemas.microsoft.com/office/powerpoint/2010/main" val="4031639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tarting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477" y="0"/>
            <a:ext cx="4495523" cy="675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09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610600" cy="2971800"/>
          </a:xfrm>
        </p:spPr>
        <p:txBody>
          <a:bodyPr>
            <a:normAutofit/>
          </a:bodyPr>
          <a:lstStyle/>
          <a:p>
            <a:r>
              <a:rPr lang="en-US" sz="3100" dirty="0" smtClean="0"/>
              <a:t>Accreditation &amp; Institutional Quality (AIQ):  </a:t>
            </a:r>
            <a:br>
              <a:rPr lang="en-US" sz="3100" dirty="0" smtClean="0"/>
            </a:br>
            <a:r>
              <a:rPr lang="en-US" sz="3100" dirty="0" smtClean="0"/>
              <a:t/>
            </a:r>
            <a:br>
              <a:rPr lang="en-US" sz="3100" dirty="0" smtClean="0"/>
            </a:br>
            <a:r>
              <a:rPr lang="en-US" sz="2700" b="0" dirty="0" smtClean="0">
                <a:latin typeface="+mn-lt"/>
              </a:rPr>
              <a:t>Review </a:t>
            </a:r>
            <a:r>
              <a:rPr lang="en-US" sz="2700" b="0" dirty="0">
                <a:latin typeface="+mn-lt"/>
              </a:rPr>
              <a:t>and monitor evaluation activities to ensure they result in integrated, meaningful, and sustained college improvement.</a:t>
            </a:r>
            <a:br>
              <a:rPr lang="en-US" sz="2700" b="0" dirty="0">
                <a:latin typeface="+mn-lt"/>
              </a:rPr>
            </a:br>
            <a:endParaRPr lang="en-US" sz="2700" dirty="0">
              <a:latin typeface="+mn-lt"/>
            </a:endParaRPr>
          </a:p>
        </p:txBody>
      </p:sp>
      <p:sp>
        <p:nvSpPr>
          <p:cNvPr id="3" name="Text Placeholder 2"/>
          <p:cNvSpPr>
            <a:spLocks noGrp="1"/>
          </p:cNvSpPr>
          <p:nvPr>
            <p:ph type="body" idx="1"/>
          </p:nvPr>
        </p:nvSpPr>
        <p:spPr>
          <a:xfrm>
            <a:off x="838200" y="3886200"/>
            <a:ext cx="7772400" cy="1500187"/>
          </a:xfrm>
        </p:spPr>
        <p:txBody>
          <a:bodyPr/>
          <a:lstStyle/>
          <a:p>
            <a:pPr algn="ctr"/>
            <a:r>
              <a:rPr lang="en-US" dirty="0">
                <a:hlinkClick r:id="rId3"/>
              </a:rPr>
              <a:t>https://</a:t>
            </a:r>
            <a:r>
              <a:rPr lang="en-US" dirty="0" smtClean="0">
                <a:hlinkClick r:id="rId3"/>
              </a:rPr>
              <a:t>committees.kccd.edu/bc/committee/accreditation</a:t>
            </a:r>
            <a:endParaRPr lang="en-US" dirty="0" smtClean="0"/>
          </a:p>
          <a:p>
            <a:endParaRPr lang="en-US" dirty="0"/>
          </a:p>
        </p:txBody>
      </p:sp>
    </p:spTree>
    <p:extLst>
      <p:ext uri="{BB962C8B-B14F-4D97-AF65-F5344CB8AC3E}">
        <p14:creationId xmlns:p14="http://schemas.microsoft.com/office/powerpoint/2010/main" val="2190022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Implementing Strategic Directions</a:t>
            </a:r>
            <a:endParaRPr lang="en-US" sz="4000" dirty="0"/>
          </a:p>
        </p:txBody>
      </p:sp>
      <p:sp>
        <p:nvSpPr>
          <p:cNvPr id="3" name="Subtitle 2"/>
          <p:cNvSpPr>
            <a:spLocks noGrp="1"/>
          </p:cNvSpPr>
          <p:nvPr>
            <p:ph type="subTitle" idx="1"/>
          </p:nvPr>
        </p:nvSpPr>
        <p:spPr/>
        <p:txBody>
          <a:bodyPr/>
          <a:lstStyle/>
          <a:p>
            <a:r>
              <a:rPr lang="en-US" dirty="0" smtClean="0"/>
              <a:t>Presentation October 2, 2015</a:t>
            </a:r>
          </a:p>
          <a:p>
            <a:r>
              <a:rPr lang="en-US" dirty="0" smtClean="0"/>
              <a:t>Kate Pluta</a:t>
            </a:r>
            <a:endParaRPr lang="en-US" dirty="0"/>
          </a:p>
        </p:txBody>
      </p:sp>
    </p:spTree>
    <p:extLst>
      <p:ext uri="{BB962C8B-B14F-4D97-AF65-F5344CB8AC3E}">
        <p14:creationId xmlns:p14="http://schemas.microsoft.com/office/powerpoint/2010/main" val="2593093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f/fb/Ralls_Texas_Grain_Silos_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880225"/>
            <a:ext cx="26822400" cy="143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1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i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6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22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pic>
        <p:nvPicPr>
          <p:cNvPr id="7170" name="Picture 2" descr="https://scontent-sjc2-1.xx.fbcdn.net/hphotos-xpt1/v/t1.0-9/11221958_10154201018889128_1238679919552292696_n.jpg?oh=5f70e146f81dc6262f392e77835904f0&amp;oe=568F7FB7"/>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bwMode="auto">
          <a:xfrm>
            <a:off x="457200" y="152400"/>
            <a:ext cx="8382000" cy="640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76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we know that what we do makes a difference?</a:t>
            </a:r>
            <a:endParaRPr lang="en-US" dirty="0"/>
          </a:p>
        </p:txBody>
      </p:sp>
    </p:spTree>
    <p:extLst>
      <p:ext uri="{BB962C8B-B14F-4D97-AF65-F5344CB8AC3E}">
        <p14:creationId xmlns:p14="http://schemas.microsoft.com/office/powerpoint/2010/main" val="3420496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Classroom</a:t>
            </a:r>
            <a:endParaRPr lang="en-US" sz="3600" dirty="0"/>
          </a:p>
        </p:txBody>
      </p:sp>
      <p:pic>
        <p:nvPicPr>
          <p:cNvPr id="1026" name="Picture 2" descr="Bakersfield College students work on computer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1631" r="2163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8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Library</a:t>
            </a:r>
            <a:endParaRPr lang="en-US" sz="3600" dirty="0"/>
          </a:p>
        </p:txBody>
      </p:sp>
      <p:pic>
        <p:nvPicPr>
          <p:cNvPr id="2050" name="Picture 2" descr="A student studies in the BC library"/>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410" r="264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39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Counseling</a:t>
            </a:r>
            <a:endParaRPr lang="en-US" sz="3600" dirty="0"/>
          </a:p>
        </p:txBody>
      </p:sp>
      <p:pic>
        <p:nvPicPr>
          <p:cNvPr id="3074" name="Picture 2" descr="Bakersfield College student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410" r="264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2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468</Words>
  <Application>Microsoft Office PowerPoint</Application>
  <PresentationFormat>On-screen Show (4:3)</PresentationFormat>
  <Paragraphs>98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How do we know that what we do makes a difference?</vt:lpstr>
      <vt:lpstr>Classroom</vt:lpstr>
      <vt:lpstr>Library</vt:lpstr>
      <vt:lpstr>Counseling</vt:lpstr>
      <vt:lpstr>Offices</vt:lpstr>
      <vt:lpstr> Program Review </vt:lpstr>
      <vt:lpstr>What about the college level?</vt:lpstr>
      <vt:lpstr>How do we know we are an effective institution?</vt:lpstr>
      <vt:lpstr>Institutional Learning Outcomes</vt:lpstr>
      <vt:lpstr>We have a plan</vt:lpstr>
      <vt:lpstr>PowerPoint Presentation</vt:lpstr>
      <vt:lpstr>PowerPoint Presentation</vt:lpstr>
      <vt:lpstr>How do they fit together? How do we know?</vt:lpstr>
      <vt:lpstr>Integrated Planning</vt:lpstr>
      <vt:lpstr>Accreditation &amp; Institutional Quality (AIQ):    Review and monitor evaluation activities to ensure they result in integrated, meaningful, and sustained college improvement. </vt:lpstr>
      <vt:lpstr>Implementing Strategic Directions</vt:lpstr>
    </vt:vector>
  </TitlesOfParts>
  <Company>Kern Community College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know that</dc:title>
  <dc:creator>imguser</dc:creator>
  <cp:lastModifiedBy>Kate</cp:lastModifiedBy>
  <cp:revision>19</cp:revision>
  <dcterms:created xsi:type="dcterms:W3CDTF">2015-09-30T19:28:57Z</dcterms:created>
  <dcterms:modified xsi:type="dcterms:W3CDTF">2015-10-04T16:40:59Z</dcterms:modified>
</cp:coreProperties>
</file>