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26" r:id="rId5"/>
  </p:sldMasterIdLst>
  <p:notesMasterIdLst>
    <p:notesMasterId r:id="rId19"/>
  </p:notesMasterIdLst>
  <p:handoutMasterIdLst>
    <p:handoutMasterId r:id="rId20"/>
  </p:handoutMasterIdLst>
  <p:sldIdLst>
    <p:sldId id="260" r:id="rId6"/>
    <p:sldId id="413" r:id="rId7"/>
    <p:sldId id="414" r:id="rId8"/>
    <p:sldId id="423" r:id="rId9"/>
    <p:sldId id="415" r:id="rId10"/>
    <p:sldId id="419" r:id="rId11"/>
    <p:sldId id="420" r:id="rId12"/>
    <p:sldId id="416" r:id="rId13"/>
    <p:sldId id="421" r:id="rId14"/>
    <p:sldId id="422" r:id="rId15"/>
    <p:sldId id="417" r:id="rId16"/>
    <p:sldId id="418" r:id="rId17"/>
    <p:sldId id="342" r:id="rId18"/>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A5C681-7B59-4673-B8E3-25BC75128138}" v="289" dt="2018-11-26T02:52:01.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8624" autoAdjust="0"/>
  </p:normalViewPr>
  <p:slideViewPr>
    <p:cSldViewPr snapToGrid="0" snapToObjects="1">
      <p:cViewPr varScale="1">
        <p:scale>
          <a:sx n="90" d="100"/>
          <a:sy n="90" d="100"/>
        </p:scale>
        <p:origin x="1350" y="-2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237BDDE-319D-E541-B289-2D2975011D47}" type="datetimeFigureOut">
              <a:rPr lang="en-US" smtClean="0"/>
              <a:t>3/2/2020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B0BB32-FB17-D44B-803F-D80DEA32B3D1}" type="slidenum">
              <a:rPr lang="en-US" smtClean="0"/>
              <a:t>‹#›</a:t>
            </a:fld>
            <a:endParaRPr lang="en-US"/>
          </a:p>
        </p:txBody>
      </p:sp>
    </p:spTree>
    <p:extLst>
      <p:ext uri="{BB962C8B-B14F-4D97-AF65-F5344CB8AC3E}">
        <p14:creationId xmlns:p14="http://schemas.microsoft.com/office/powerpoint/2010/main" val="1948856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06F35B-2540-0340-8DB5-C4DD7F11A924}" type="datetimeFigureOut">
              <a:rPr lang="en-US" smtClean="0"/>
              <a:t>3/2/2020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BC2D14F-A8A3-424E-AF16-C8FA91C9AB66}" type="slidenum">
              <a:rPr lang="en-US" smtClean="0"/>
              <a:t>‹#›</a:t>
            </a:fld>
            <a:endParaRPr lang="en-US"/>
          </a:p>
        </p:txBody>
      </p:sp>
    </p:spTree>
    <p:extLst>
      <p:ext uri="{BB962C8B-B14F-4D97-AF65-F5344CB8AC3E}">
        <p14:creationId xmlns:p14="http://schemas.microsoft.com/office/powerpoint/2010/main" val="12547605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2D14F-A8A3-424E-AF16-C8FA91C9AB66}" type="slidenum">
              <a:rPr lang="en-US" smtClean="0"/>
              <a:t>1</a:t>
            </a:fld>
            <a:endParaRPr lang="en-US"/>
          </a:p>
        </p:txBody>
      </p:sp>
    </p:spTree>
    <p:extLst>
      <p:ext uri="{BB962C8B-B14F-4D97-AF65-F5344CB8AC3E}">
        <p14:creationId xmlns:p14="http://schemas.microsoft.com/office/powerpoint/2010/main" val="31845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10</a:t>
            </a:fld>
            <a:endParaRPr lang="en-US"/>
          </a:p>
        </p:txBody>
      </p:sp>
    </p:spTree>
    <p:extLst>
      <p:ext uri="{BB962C8B-B14F-4D97-AF65-F5344CB8AC3E}">
        <p14:creationId xmlns:p14="http://schemas.microsoft.com/office/powerpoint/2010/main" val="4889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11</a:t>
            </a:fld>
            <a:endParaRPr lang="en-US"/>
          </a:p>
        </p:txBody>
      </p:sp>
    </p:spTree>
    <p:extLst>
      <p:ext uri="{BB962C8B-B14F-4D97-AF65-F5344CB8AC3E}">
        <p14:creationId xmlns:p14="http://schemas.microsoft.com/office/powerpoint/2010/main" val="393485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12</a:t>
            </a:fld>
            <a:endParaRPr lang="en-US"/>
          </a:p>
        </p:txBody>
      </p:sp>
    </p:spTree>
    <p:extLst>
      <p:ext uri="{BB962C8B-B14F-4D97-AF65-F5344CB8AC3E}">
        <p14:creationId xmlns:p14="http://schemas.microsoft.com/office/powerpoint/2010/main" val="1310227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13</a:t>
            </a:fld>
            <a:endParaRPr lang="en-US"/>
          </a:p>
        </p:txBody>
      </p:sp>
    </p:spTree>
    <p:extLst>
      <p:ext uri="{BB962C8B-B14F-4D97-AF65-F5344CB8AC3E}">
        <p14:creationId xmlns:p14="http://schemas.microsoft.com/office/powerpoint/2010/main" val="413614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2</a:t>
            </a:fld>
            <a:endParaRPr lang="en-US"/>
          </a:p>
        </p:txBody>
      </p:sp>
    </p:spTree>
    <p:extLst>
      <p:ext uri="{BB962C8B-B14F-4D97-AF65-F5344CB8AC3E}">
        <p14:creationId xmlns:p14="http://schemas.microsoft.com/office/powerpoint/2010/main" val="226398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600" b="0" i="0" u="sng" strike="noStrike" kern="1200" dirty="0" smtClean="0">
                <a:solidFill>
                  <a:schemeClr val="tx1"/>
                </a:solidFill>
                <a:effectLst/>
                <a:latin typeface="+mn-lt"/>
                <a:ea typeface="+mn-ea"/>
                <a:cs typeface="+mn-cs"/>
              </a:rPr>
              <a:t>Higher </a:t>
            </a:r>
            <a:r>
              <a:rPr lang="en-US" sz="1600" b="0" i="0" u="sng" strike="noStrike" kern="1200" dirty="0">
                <a:solidFill>
                  <a:schemeClr val="tx1"/>
                </a:solidFill>
                <a:effectLst/>
                <a:latin typeface="+mn-lt"/>
                <a:ea typeface="+mn-ea"/>
                <a:cs typeface="+mn-cs"/>
              </a:rPr>
              <a:t>Education policy and trends:</a:t>
            </a:r>
          </a:p>
          <a:p>
            <a:pPr rtl="0"/>
            <a:r>
              <a:rPr lang="en-US" sz="1600" b="0" i="0" u="none" strike="noStrike" kern="1200" dirty="0">
                <a:solidFill>
                  <a:schemeClr val="tx1"/>
                </a:solidFill>
                <a:effectLst/>
                <a:latin typeface="+mn-lt"/>
                <a:ea typeface="+mn-ea"/>
                <a:cs typeface="+mn-cs"/>
              </a:rPr>
              <a:t>In 2018, the governor and California legislature established AB 1809, a new funding formula for community colleges (Chapter 33, Statues of 2018). </a:t>
            </a:r>
          </a:p>
          <a:p>
            <a:pPr rtl="0"/>
            <a:endParaRPr lang="en-US" sz="1600" b="0" i="0" u="none" strike="noStrike" kern="1200" dirty="0">
              <a:solidFill>
                <a:schemeClr val="tx1"/>
              </a:solidFill>
              <a:effectLst/>
              <a:latin typeface="+mn-lt"/>
              <a:ea typeface="+mn-ea"/>
              <a:cs typeface="+mn-cs"/>
            </a:endParaRPr>
          </a:p>
          <a:p>
            <a:pPr rtl="0"/>
            <a:r>
              <a:rPr lang="en-US" sz="1600" b="0" i="0" u="none" strike="noStrike" kern="1200" dirty="0">
                <a:solidFill>
                  <a:schemeClr val="tx1"/>
                </a:solidFill>
                <a:effectLst/>
                <a:latin typeface="+mn-lt"/>
                <a:ea typeface="+mn-ea"/>
                <a:cs typeface="+mn-cs"/>
              </a:rPr>
              <a:t>AB 1809 requires districts to adopt college-level performance goals that are aligned with the goals outlined with the Vision for Success Goals, measurable, and with a clear timeline for improvement (Foundation for California Community Colleges, 2018).</a:t>
            </a:r>
            <a:endParaRPr lang="en-US" b="0" dirty="0">
              <a:effectLst/>
            </a:endParaRPr>
          </a:p>
          <a:p>
            <a:r>
              <a:rPr lang="en-US" u="sng" dirty="0"/>
              <a:t/>
            </a:r>
            <a:br>
              <a:rPr lang="en-US" u="sng" dirty="0"/>
            </a:br>
            <a:r>
              <a:rPr lang="en-US" u="sng" dirty="0"/>
              <a:t>Economy and employment:</a:t>
            </a:r>
          </a:p>
          <a:p>
            <a:r>
              <a:rPr lang="en-US" sz="1600" b="0" i="0" u="none" strike="noStrike" kern="1200" dirty="0">
                <a:solidFill>
                  <a:schemeClr val="tx1"/>
                </a:solidFill>
                <a:effectLst/>
                <a:latin typeface="+mn-lt"/>
                <a:ea typeface="+mn-ea"/>
                <a:cs typeface="+mn-cs"/>
              </a:rPr>
              <a:t>Despite these thriving sectors, the per capita income in this area is among the lowest in California, at $21,094, well below the state average of $31,458 (see the chart below).</a:t>
            </a:r>
            <a:endParaRPr lang="en-US" b="0" dirty="0">
              <a:effectLst/>
            </a:endParaRPr>
          </a:p>
          <a:p>
            <a:endParaRPr lang="en-US" dirty="0"/>
          </a:p>
          <a:p>
            <a:r>
              <a:rPr lang="en-US" u="sng" dirty="0"/>
              <a:t>Population</a:t>
            </a:r>
            <a:r>
              <a:rPr lang="en-US" dirty="0"/>
              <a:t>:</a:t>
            </a:r>
          </a:p>
          <a:p>
            <a:pPr rtl="0"/>
            <a:r>
              <a:rPr lang="en-US" sz="1600" b="0" i="0" u="none" strike="noStrike" kern="1200" dirty="0">
                <a:solidFill>
                  <a:schemeClr val="tx1"/>
                </a:solidFill>
                <a:effectLst/>
                <a:latin typeface="+mn-lt"/>
                <a:ea typeface="+mn-ea"/>
                <a:cs typeface="+mn-cs"/>
              </a:rPr>
              <a:t>Hispanic ethnic residents currently constitute about 52% of Kern County’s population and 48% of Bakersfield’s population (ACS, 2019). The next largest ethnic group in Kern County, White, represents 37% of the population but is expected to shrink over 1% by 2021.</a:t>
            </a:r>
            <a:endParaRPr lang="en-US" b="0" dirty="0">
              <a:effectLst/>
            </a:endParaRPr>
          </a:p>
          <a:p>
            <a:pPr rtl="0"/>
            <a:r>
              <a:rPr lang="en-US" sz="1600" b="0" i="0" u="none" strike="noStrike" kern="1200" dirty="0">
                <a:solidFill>
                  <a:schemeClr val="tx1"/>
                </a:solidFill>
                <a:effectLst/>
                <a:latin typeface="+mn-lt"/>
                <a:ea typeface="+mn-ea"/>
                <a:cs typeface="+mn-cs"/>
              </a:rPr>
              <a:t>In addition , the median age of Kern County is around 31.3 years old, and will continue to remain relatively young (ACS, 2019).</a:t>
            </a:r>
            <a:endParaRPr lang="en-US" b="0" dirty="0">
              <a:effectLst/>
            </a:endParaRPr>
          </a:p>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3</a:t>
            </a:fld>
            <a:endParaRPr lang="en-US"/>
          </a:p>
        </p:txBody>
      </p:sp>
    </p:spTree>
    <p:extLst>
      <p:ext uri="{BB962C8B-B14F-4D97-AF65-F5344CB8AC3E}">
        <p14:creationId xmlns:p14="http://schemas.microsoft.com/office/powerpoint/2010/main" val="4272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600" b="0" i="0" u="sng" strike="noStrike" kern="1200" dirty="0">
                <a:solidFill>
                  <a:schemeClr val="tx1"/>
                </a:solidFill>
                <a:effectLst/>
                <a:latin typeface="+mn-lt"/>
                <a:ea typeface="+mn-ea"/>
                <a:cs typeface="+mn-cs"/>
              </a:rPr>
              <a:t>Student Population:</a:t>
            </a:r>
          </a:p>
          <a:p>
            <a:pPr rtl="0"/>
            <a:r>
              <a:rPr lang="en-US" sz="1600" b="0" i="0" u="none" strike="noStrike" kern="1200" dirty="0">
                <a:solidFill>
                  <a:schemeClr val="tx1"/>
                </a:solidFill>
                <a:effectLst/>
                <a:latin typeface="+mn-lt"/>
                <a:ea typeface="+mn-ea"/>
                <a:cs typeface="+mn-cs"/>
              </a:rPr>
              <a:t>Bakersfield College is steadily increasing its capacity to serve students in locations beyond the main Panorama campus. These additional locations are integral to the college’s strategy to make college accessible to its students.</a:t>
            </a:r>
          </a:p>
          <a:p>
            <a:pPr rtl="0"/>
            <a:endParaRPr lang="en-US" sz="1600" b="0" i="0" u="none" strike="noStrike" kern="1200" dirty="0">
              <a:solidFill>
                <a:schemeClr val="tx1"/>
              </a:solidFill>
              <a:effectLst/>
              <a:latin typeface="+mn-lt"/>
              <a:ea typeface="+mn-ea"/>
              <a:cs typeface="+mn-cs"/>
            </a:endParaRPr>
          </a:p>
          <a:p>
            <a:pPr rtl="0"/>
            <a:r>
              <a:rPr lang="en-US" sz="1600" b="0" i="0" u="none" strike="noStrike" kern="1200" dirty="0">
                <a:solidFill>
                  <a:schemeClr val="tx1"/>
                </a:solidFill>
                <a:effectLst/>
                <a:latin typeface="+mn-lt"/>
                <a:ea typeface="+mn-ea"/>
                <a:cs typeface="+mn-cs"/>
              </a:rPr>
              <a:t>While Bakersfield College is not the largest geographically, it is the most densely populated (see the map below), serving over 36,000 students annually. Specifically, Bakersfield College students represent approximately 75% of the district-wide Full-Time Equivalent Student (FTES) count.</a:t>
            </a:r>
          </a:p>
          <a:p>
            <a:pPr rtl="0"/>
            <a:endParaRPr lang="en-US" sz="1600" b="0" i="0" u="none" strike="noStrike" kern="1200" dirty="0">
              <a:solidFill>
                <a:schemeClr val="tx1"/>
              </a:solidFill>
              <a:effectLst/>
              <a:latin typeface="+mn-lt"/>
              <a:ea typeface="+mn-ea"/>
              <a:cs typeface="+mn-cs"/>
            </a:endParaRPr>
          </a:p>
          <a:p>
            <a:pPr rtl="0"/>
            <a:r>
              <a:rPr lang="en-US" sz="1600" b="0" i="0" u="none" strike="noStrike" kern="1200" dirty="0">
                <a:solidFill>
                  <a:schemeClr val="tx1"/>
                </a:solidFill>
                <a:effectLst/>
                <a:latin typeface="+mn-lt"/>
                <a:ea typeface="+mn-ea"/>
                <a:cs typeface="+mn-cs"/>
              </a:rPr>
              <a:t>From fall 2018 to fall 2019, </a:t>
            </a:r>
          </a:p>
          <a:p>
            <a:pPr rtl="0"/>
            <a:r>
              <a:rPr lang="en-US" sz="1600" b="0" i="0" u="none" strike="noStrike" kern="1200" dirty="0">
                <a:solidFill>
                  <a:schemeClr val="tx1"/>
                </a:solidFill>
                <a:effectLst/>
                <a:latin typeface="+mn-lt"/>
                <a:ea typeface="+mn-ea"/>
                <a:cs typeface="+mn-cs"/>
              </a:rPr>
              <a:t>BC Dual Enrollment census enrollments increased by 534 or 11%, </a:t>
            </a:r>
          </a:p>
          <a:p>
            <a:pPr rtl="0"/>
            <a:r>
              <a:rPr lang="en-US" sz="1600" b="0" i="0" u="none" strike="noStrike" kern="1200" dirty="0">
                <a:solidFill>
                  <a:schemeClr val="tx1"/>
                </a:solidFill>
                <a:effectLst/>
                <a:latin typeface="+mn-lt"/>
                <a:ea typeface="+mn-ea"/>
                <a:cs typeface="+mn-cs"/>
              </a:rPr>
              <a:t>BC Inmate Scholars census enrollments increased by 199 or 12%, </a:t>
            </a:r>
          </a:p>
          <a:p>
            <a:pPr rtl="0"/>
            <a:r>
              <a:rPr lang="en-US" sz="1600" b="0" i="0" u="none" strike="noStrike" kern="1200" dirty="0">
                <a:solidFill>
                  <a:schemeClr val="tx1"/>
                </a:solidFill>
                <a:effectLst/>
                <a:latin typeface="+mn-lt"/>
                <a:ea typeface="+mn-ea"/>
                <a:cs typeface="+mn-cs"/>
              </a:rPr>
              <a:t>BC Distance Education (Online &amp; Hybrid) census enrollments increased by 3246 or 8%, </a:t>
            </a:r>
          </a:p>
          <a:p>
            <a:pPr rtl="0"/>
            <a:r>
              <a:rPr lang="en-US" sz="1600" b="0" i="0" u="none" strike="noStrike" kern="1200" dirty="0">
                <a:solidFill>
                  <a:schemeClr val="tx1"/>
                </a:solidFill>
                <a:effectLst/>
                <a:latin typeface="+mn-lt"/>
                <a:ea typeface="+mn-ea"/>
                <a:cs typeface="+mn-cs"/>
              </a:rPr>
              <a:t>BC Rural (North and South Kern) census enrollments increased by 44 or 1%, and </a:t>
            </a:r>
          </a:p>
          <a:p>
            <a:pPr rtl="0"/>
            <a:r>
              <a:rPr lang="en-US" sz="1600" b="0" i="0" u="none" strike="noStrike" kern="1200" dirty="0">
                <a:solidFill>
                  <a:schemeClr val="tx1"/>
                </a:solidFill>
                <a:effectLst/>
                <a:latin typeface="+mn-lt"/>
                <a:ea typeface="+mn-ea"/>
                <a:cs typeface="+mn-cs"/>
              </a:rPr>
              <a:t>BC Southwest Campus census enrollments increased by 1132 or 36%.</a:t>
            </a:r>
          </a:p>
          <a:p>
            <a:pPr rtl="0"/>
            <a:endParaRPr lang="en-US" sz="1600" b="0" i="0" u="none" strike="noStrike" kern="1200" dirty="0">
              <a:solidFill>
                <a:schemeClr val="tx1"/>
              </a:solidFill>
              <a:effectLst/>
              <a:latin typeface="+mn-lt"/>
              <a:ea typeface="+mn-ea"/>
              <a:cs typeface="+mn-cs"/>
            </a:endParaRPr>
          </a:p>
          <a:p>
            <a:pPr rtl="0"/>
            <a:r>
              <a:rPr lang="en-US" sz="1600" b="0" i="0" u="none" strike="noStrike" kern="1200" dirty="0">
                <a:solidFill>
                  <a:schemeClr val="tx1"/>
                </a:solidFill>
                <a:effectLst/>
                <a:latin typeface="+mn-lt"/>
                <a:ea typeface="+mn-ea"/>
                <a:cs typeface="+mn-cs"/>
              </a:rPr>
              <a:t>“Bakersfield College is committed to serving the diverse economic, cultural, and educational backgrounds within our community. Students enroll in Bakersfield College with hopes and dreams to pursue their goals in life, and BC’s annual unduplicated headcount continues to increase.”</a:t>
            </a:r>
            <a:endParaRPr lang="en-US" b="0" dirty="0">
              <a:effectLst/>
            </a:endParaRPr>
          </a:p>
          <a:p>
            <a:r>
              <a:rPr lang="en-US" dirty="0"/>
              <a:t/>
            </a:r>
            <a:br>
              <a:rPr lang="en-US" dirty="0"/>
            </a:br>
            <a:endParaRPr lang="en-US" b="0" dirty="0">
              <a:effectLst/>
            </a:endParaRPr>
          </a:p>
          <a:p>
            <a:r>
              <a:rPr lang="en-US" dirty="0"/>
              <a:t/>
            </a:r>
            <a:br>
              <a:rPr lang="en-US" dirty="0"/>
            </a:b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4</a:t>
            </a:fld>
            <a:endParaRPr lang="en-US"/>
          </a:p>
        </p:txBody>
      </p:sp>
    </p:spTree>
    <p:extLst>
      <p:ext uri="{BB962C8B-B14F-4D97-AF65-F5344CB8AC3E}">
        <p14:creationId xmlns:p14="http://schemas.microsoft.com/office/powerpoint/2010/main" val="415972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u="none" strike="noStrike" kern="1200" baseline="0" dirty="0" smtClean="0">
                <a:solidFill>
                  <a:schemeClr val="tx1"/>
                </a:solidFill>
                <a:latin typeface="+mn-lt"/>
                <a:ea typeface="+mn-ea"/>
                <a:cs typeface="+mn-cs"/>
              </a:rPr>
              <a:t>Baccalaureate Scalability via Early College</a:t>
            </a:r>
            <a:r>
              <a:rPr lang="en-US" sz="1600" b="1" i="0" u="none" strike="noStrike" kern="1200" baseline="0" dirty="0" smtClean="0">
                <a:solidFill>
                  <a:schemeClr val="tx1"/>
                </a:solidFill>
                <a:latin typeface="+mn-lt"/>
                <a:ea typeface="+mn-ea"/>
                <a:cs typeface="+mn-cs"/>
              </a:rPr>
              <a:t>: </a:t>
            </a:r>
            <a:r>
              <a:rPr lang="en-US" sz="1600" b="0" i="0" u="none" strike="noStrike" kern="1200" baseline="0" dirty="0" smtClean="0">
                <a:solidFill>
                  <a:schemeClr val="tx1"/>
                </a:solidFill>
                <a:latin typeface="+mn-lt"/>
                <a:ea typeface="+mn-ea"/>
                <a:cs typeface="+mn-cs"/>
              </a:rPr>
              <a:t>Intentional alignment with BC’s Early College program – among the largest in the state with over 14,000 enrollments annually will expand program capacity and the college’s ability to address statewide demand by 2030. </a:t>
            </a:r>
            <a:r>
              <a:rPr lang="en-US" sz="1600" b="1" i="1" u="none" strike="noStrike" kern="1200" baseline="0" dirty="0" smtClean="0">
                <a:solidFill>
                  <a:schemeClr val="tx1"/>
                </a:solidFill>
                <a:latin typeface="+mn-lt"/>
                <a:ea typeface="+mn-ea"/>
                <a:cs typeface="+mn-cs"/>
              </a:rPr>
              <a:t>Early College is also BC’s signature strategy in addressing equitable college access and completion</a:t>
            </a:r>
            <a:r>
              <a:rPr lang="en-US" sz="1600" b="0" i="0" u="none" strike="noStrike" kern="1200" baseline="0" dirty="0" smtClean="0">
                <a:solidFill>
                  <a:schemeClr val="tx1"/>
                </a:solidFill>
                <a:latin typeface="+mn-lt"/>
                <a:ea typeface="+mn-ea"/>
                <a:cs typeface="+mn-cs"/>
              </a:rPr>
              <a:t>, with students of color representing 90% of participants and achieving a 90% course success rate consistently</a:t>
            </a:r>
          </a:p>
          <a:p>
            <a:endParaRPr lang="en-US" sz="1600" b="0" i="0" u="none" strike="noStrike" kern="1200" baseline="0" dirty="0" smtClean="0">
              <a:solidFill>
                <a:schemeClr val="tx1"/>
              </a:solidFill>
              <a:latin typeface="+mn-lt"/>
              <a:ea typeface="+mn-ea"/>
              <a:cs typeface="+mn-cs"/>
            </a:endParaRPr>
          </a:p>
          <a:p>
            <a:r>
              <a:rPr lang="en-US" sz="1600" b="0" i="0" u="none" strike="noStrike" kern="1200" baseline="0" dirty="0" smtClean="0">
                <a:solidFill>
                  <a:schemeClr val="tx1"/>
                </a:solidFill>
                <a:latin typeface="+mn-lt"/>
                <a:ea typeface="+mn-ea"/>
                <a:cs typeface="+mn-cs"/>
              </a:rPr>
              <a:t>Currently, 374 high school students are already on track to BC’s B.S. in Industrial Automation degree. As BC scales its Early College efforts to additional high school sites, we can expect to see the number of B.S in Industrial Automation degree holders grow.  </a:t>
            </a:r>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5</a:t>
            </a:fld>
            <a:endParaRPr lang="en-US"/>
          </a:p>
        </p:txBody>
      </p:sp>
    </p:spTree>
    <p:extLst>
      <p:ext uri="{BB962C8B-B14F-4D97-AF65-F5344CB8AC3E}">
        <p14:creationId xmlns:p14="http://schemas.microsoft.com/office/powerpoint/2010/main" val="119260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smtClean="0">
                <a:solidFill>
                  <a:schemeClr val="tx1"/>
                </a:solidFill>
                <a:latin typeface="+mn-lt"/>
                <a:ea typeface="+mn-ea"/>
                <a:cs typeface="+mn-cs"/>
              </a:rPr>
              <a:t>Looking ahead, BC will utilize the resources and visibility earned through initial innovation to expand its curricular alignment and mapping work to the full CSU system and begin deepening alignment with the UC Transfer Pathways. In particular, STEM pathways to UC baccalaureate completion will be of primary focus. </a:t>
            </a:r>
            <a:endParaRPr lang="en-US" sz="16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BC2D14F-A8A3-424E-AF16-C8FA91C9AB66}" type="slidenum">
              <a:rPr lang="en-US" smtClean="0"/>
              <a:t>6</a:t>
            </a:fld>
            <a:endParaRPr lang="en-US"/>
          </a:p>
        </p:txBody>
      </p:sp>
    </p:spTree>
    <p:extLst>
      <p:ext uri="{BB962C8B-B14F-4D97-AF65-F5344CB8AC3E}">
        <p14:creationId xmlns:p14="http://schemas.microsoft.com/office/powerpoint/2010/main" val="312101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7</a:t>
            </a:fld>
            <a:endParaRPr lang="en-US"/>
          </a:p>
        </p:txBody>
      </p:sp>
    </p:spTree>
    <p:extLst>
      <p:ext uri="{BB962C8B-B14F-4D97-AF65-F5344CB8AC3E}">
        <p14:creationId xmlns:p14="http://schemas.microsoft.com/office/powerpoint/2010/main" val="248346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8</a:t>
            </a:fld>
            <a:endParaRPr lang="en-US"/>
          </a:p>
        </p:txBody>
      </p:sp>
    </p:spTree>
    <p:extLst>
      <p:ext uri="{BB962C8B-B14F-4D97-AF65-F5344CB8AC3E}">
        <p14:creationId xmlns:p14="http://schemas.microsoft.com/office/powerpoint/2010/main" val="301120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2D14F-A8A3-424E-AF16-C8FA91C9AB66}" type="slidenum">
              <a:rPr lang="en-US" smtClean="0"/>
              <a:t>9</a:t>
            </a:fld>
            <a:endParaRPr lang="en-US"/>
          </a:p>
        </p:txBody>
      </p:sp>
    </p:spTree>
    <p:extLst>
      <p:ext uri="{BB962C8B-B14F-4D97-AF65-F5344CB8AC3E}">
        <p14:creationId xmlns:p14="http://schemas.microsoft.com/office/powerpoint/2010/main" val="94087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7334878"/>
            <a:ext cx="2743200" cy="365125"/>
          </a:xfr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689633" y="551434"/>
            <a:ext cx="3945627" cy="5692775"/>
          </a:xfrm>
        </p:spPr>
        <p:txBody>
          <a:bodyPr/>
          <a:lstStyle/>
          <a:p>
            <a:endParaRPr lang="en-US"/>
          </a:p>
        </p:txBody>
      </p:sp>
    </p:spTree>
    <p:extLst>
      <p:ext uri="{BB962C8B-B14F-4D97-AF65-F5344CB8AC3E}">
        <p14:creationId xmlns:p14="http://schemas.microsoft.com/office/powerpoint/2010/main" val="11334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Picture Placeholder 2"/>
          <p:cNvSpPr>
            <a:spLocks noGrp="1"/>
          </p:cNvSpPr>
          <p:nvPr>
            <p:ph type="pic" sz="quarter" idx="13" hasCustomPrompt="1"/>
          </p:nvPr>
        </p:nvSpPr>
        <p:spPr>
          <a:xfrm>
            <a:off x="6095999" y="0"/>
            <a:ext cx="6096000" cy="6252755"/>
          </a:xfrm>
          <a:pattFill prst="pct5">
            <a:fgClr>
              <a:schemeClr val="tx1">
                <a:lumMod val="50000"/>
              </a:schemeClr>
            </a:fgClr>
            <a:bgClr>
              <a:schemeClr val="bg1">
                <a:lumMod val="95000"/>
              </a:schemeClr>
            </a:bgClr>
          </a:pattFill>
        </p:spPr>
        <p:txBody>
          <a:bodyPr anchor="ctr">
            <a:normAutofit/>
          </a:bodyPr>
          <a:lstStyle>
            <a:lvl1pPr marL="0" indent="0" algn="ctr">
              <a:buNone/>
              <a:defRPr sz="1351" baseline="0">
                <a:latin typeface="+mj-lt"/>
              </a:defRPr>
            </a:lvl1pPr>
          </a:lstStyle>
          <a:p>
            <a:r>
              <a:rPr lang="en-US" dirty="0"/>
              <a:t>Insert Image</a:t>
            </a:r>
          </a:p>
        </p:txBody>
      </p:sp>
      <p:sp>
        <p:nvSpPr>
          <p:cNvPr id="7" name="Title 1"/>
          <p:cNvSpPr>
            <a:spLocks noGrp="1"/>
          </p:cNvSpPr>
          <p:nvPr>
            <p:ph type="title"/>
          </p:nvPr>
        </p:nvSpPr>
        <p:spPr>
          <a:xfrm>
            <a:off x="838200" y="684104"/>
            <a:ext cx="4945912" cy="1325563"/>
          </a:xfrm>
        </p:spPr>
        <p:txBody>
          <a:bodyPr anchor="t">
            <a:noAutofit/>
          </a:bodyPr>
          <a:lstStyle>
            <a:lvl1pPr algn="r">
              <a:defRPr sz="3200"/>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7446630"/>
            <a:ext cx="2743200" cy="365125"/>
          </a:xfr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0" y="0"/>
            <a:ext cx="12192000" cy="6252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ysClr val="windowText" lastClr="000000"/>
                </a:solidFill>
              </a:ln>
            </a:endParaRPr>
          </a:p>
        </p:txBody>
      </p:sp>
      <p:pic>
        <p:nvPicPr>
          <p:cNvPr id="7" name="Picture 6"/>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b="8826"/>
          <a:stretch/>
        </p:blipFill>
        <p:spPr>
          <a:xfrm>
            <a:off x="0" y="0"/>
            <a:ext cx="12192000" cy="6252755"/>
          </a:xfrm>
          <a:prstGeom prst="rect">
            <a:avLst/>
          </a:prstGeom>
        </p:spPr>
      </p:pic>
    </p:spTree>
    <p:extLst>
      <p:ext uri="{BB962C8B-B14F-4D97-AF65-F5344CB8AC3E}">
        <p14:creationId xmlns:p14="http://schemas.microsoft.com/office/powerpoint/2010/main" val="8109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57318D-FBF9-E04A-9D2B-A6F8E34685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E17D2C05-06CB-D94D-B1C0-4B7EA32A2D0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4F233AF-FA01-A046-BCE3-B3D757F9E3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30F9DB-FF5D-D249-A4AE-CABB69689D1C}"/>
              </a:ext>
            </a:extLst>
          </p:cNvPr>
          <p:cNvSpPr>
            <a:spLocks noGrp="1"/>
          </p:cNvSpPr>
          <p:nvPr>
            <p:ph type="sldNum" sz="quarter" idx="12"/>
          </p:nvPr>
        </p:nvSpPr>
        <p:spPr/>
        <p:txBody>
          <a:bodyPr/>
          <a:lstStyle/>
          <a:p>
            <a:fld id="{022CC518-9CD0-DE49-AD0D-C4D56AC6C5BE}" type="slidenum">
              <a:rPr lang="en-US" smtClean="0"/>
              <a:pPr/>
              <a:t>‹#›</a:t>
            </a:fld>
            <a:endParaRPr lang="en-US" dirty="0"/>
          </a:p>
        </p:txBody>
      </p:sp>
      <p:sp>
        <p:nvSpPr>
          <p:cNvPr id="11" name="Rectangle 10">
            <a:extLst>
              <a:ext uri="{FF2B5EF4-FFF2-40B4-BE49-F238E27FC236}">
                <a16:creationId xmlns:a16="http://schemas.microsoft.com/office/drawing/2014/main" id="{37F0C924-4B9C-0B42-BC3D-5E0559EF25C8}"/>
              </a:ext>
            </a:extLst>
          </p:cNvPr>
          <p:cNvSpPr/>
          <p:nvPr userDrawn="1"/>
        </p:nvSpPr>
        <p:spPr>
          <a:xfrm>
            <a:off x="0" y="6249798"/>
            <a:ext cx="12192000" cy="608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B1503F4-2B1C-FC43-82BF-84EADF134CAC}"/>
              </a:ext>
            </a:extLst>
          </p:cNvPr>
          <p:cNvPicPr>
            <a:picLocks noChangeAspect="1"/>
          </p:cNvPicPr>
          <p:nvPr userDrawn="1"/>
        </p:nvPicPr>
        <p:blipFill>
          <a:blip r:embed="rId3"/>
          <a:stretch>
            <a:fillRect/>
          </a:stretch>
        </p:blipFill>
        <p:spPr>
          <a:xfrm>
            <a:off x="10579976" y="6319315"/>
            <a:ext cx="1192924" cy="402160"/>
          </a:xfrm>
          <a:prstGeom prst="rect">
            <a:avLst/>
          </a:prstGeom>
        </p:spPr>
      </p:pic>
    </p:spTree>
    <p:extLst>
      <p:ext uri="{BB962C8B-B14F-4D97-AF65-F5344CB8AC3E}">
        <p14:creationId xmlns:p14="http://schemas.microsoft.com/office/powerpoint/2010/main" val="8133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190-13AE-46F8-BCA4-6829AA81D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1E60D-E04D-4EF0-A4F6-E5755C5EA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922F38-3A14-469E-8320-49A03364CF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98E55B-A13C-45FB-8300-DDDE77EC7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1C308-D65E-41D2-BCF1-26A186B3F25A}"/>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9075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8576-AD54-485E-8CFA-91A186953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0DA69-B166-452C-90D6-2FE3799405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8CDEA-A36F-432A-ACED-F909E267BE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0EFC7A4-ABF5-4FAE-96C6-D3828505C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2BDF5-35BC-4CA4-885B-E33F79E1DEC5}"/>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80924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B1F8-EB6D-449A-9DCE-C95A87A54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8AC33-C157-46E7-A527-DA1FDBF52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391DCC-F58A-4AEB-8601-DAF5A93D3C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4E1D29-3A33-46E5-ADF5-9D8F0F5C2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818AA-27D4-494E-B045-56058965657D}"/>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4769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2609-0B89-4D17-A58E-5176E536D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446DB-A0DB-441D-B332-FDBC00E776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1392B-9D50-4B31-A481-627E138672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8398A-808B-45A0-9B3E-E336616E7E4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073F49-D490-4EAD-BC1B-B559ABFD3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450D-F996-4DFF-807A-BBC2049BF760}"/>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3311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8EF3-0B0F-4F0A-AC5B-5C090730E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69044-72F2-4CB3-A12C-882DFE365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CAFBA8-C4DB-48EA-93E0-DEA36CC2CA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F4FBF-9C75-480E-93A7-42A171D2B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30BA95-F091-4419-98F0-14146BD99C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64C46-3247-4A10-B45C-549C9F30CD1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6AD387C-30D1-4D18-A995-26364E86C7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73916-3AE6-4045-AE30-D338B30F12A4}"/>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1338241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34B6-F17D-4BE4-8BD5-C55E9DA59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1CD05-0D16-407E-ADE4-30C9DDAA609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A9A998A-DE84-4BD8-9D3D-CCF5C6AFE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64C5C0-B1F5-4BF9-82E7-A8245EB34EED}"/>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6946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D8863-4C24-4E21-AC20-19A4F31FA13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5D335B0-F871-4439-9AD7-EFF422D6B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EC4023-2160-4CBA-8D83-3D7A179C4D61}"/>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275813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EEE8-9B9D-4484-8171-EEA8B8DD5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F632C1-BAA3-4A39-8AE1-DC4C66D13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428AB3-9A15-414C-87E2-358139172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513FE0-1939-49FD-9BA5-253BE53DA4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FB324A5-AFF7-4E89-8691-7CD5CB52E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FFF09-BA2D-449F-B81D-09A79ABA7B1A}"/>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3673481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E14C-1F07-46FB-84A5-D24010C26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83A835-4101-4CF9-A72D-C718ACE91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8E259E-A355-4979-9C34-9CAE4DAED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5ABB75-E1BA-4037-8503-A614852941D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3053D9-8BC7-4571-9A4B-998A73B52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E4F47-54E5-459B-A8E8-6CBC0E4AE0D3}"/>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107831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1E76-47BA-4E72-9716-994A2FC02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104363-1A40-406E-BAB1-11F634280B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A27EC-6B13-4A75-9FBC-25E2370293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B7A52E-A947-418E-8168-2BA2B6BAB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0ED56-12E6-4F92-B8C7-8075FEA004B8}"/>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12703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7F76B-D2A5-4EC6-9C24-C569E26CD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87CC1D-C56D-42AA-99C8-DA018AF6AC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E3496-1B11-4F04-B3CC-73D9EF2622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9689227-5014-4CD6-B9FA-EA038D5AC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507C5-EFD3-4C83-8D5C-090F69F117FE}"/>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17530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Slide Number Placeholder 3"/>
          <p:cNvSpPr txBox="1">
            <a:spLocks/>
          </p:cNvSpPr>
          <p:nvPr userDrawn="1"/>
        </p:nvSpPr>
        <p:spPr>
          <a:xfrm>
            <a:off x="8852088" y="7340164"/>
            <a:ext cx="2743200" cy="365125"/>
          </a:xfrm>
          <a:prstGeom prst="rect">
            <a:avLst/>
          </a:prstGeom>
        </p:spPr>
        <p:txBody>
          <a:bodyPr/>
          <a:lstStyle>
            <a:defPPr>
              <a:defRPr lang="en-US"/>
            </a:defPPr>
            <a:lvl1pPr marL="0" algn="l" defTabSz="914400" rtl="0" eaLnBrk="1" latinLnBrk="0" hangingPunct="1">
              <a:defRPr sz="1100" kern="1200">
                <a:solidFill>
                  <a:schemeClr val="bg1">
                    <a:lumMod val="95000"/>
                  </a:schemeClr>
                </a:solidFill>
                <a:latin typeface="Cambria" charset="0"/>
                <a:ea typeface="Cambria" charset="0"/>
                <a:cs typeface="Cambr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t>2017 Spring Opening Day | </a:t>
            </a:r>
            <a:fld id="{3A830BE1-3312-9048-8902-FA3CE5786C52}" type="slidenum">
              <a:rPr lang="en-US" sz="1100" smtClean="0"/>
              <a:pPr/>
              <a:t>‹#›</a:t>
            </a:fld>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20760" y="7057390"/>
            <a:ext cx="2743200" cy="365125"/>
          </a:xfrm>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D03546-B844-4944-847C-635E6083499D}"/>
              </a:ext>
            </a:extLst>
          </p:cNvPr>
          <p:cNvPicPr>
            <a:picLocks noChangeAspect="1"/>
          </p:cNvPicPr>
          <p:nvPr userDrawn="1"/>
        </p:nvPicPr>
        <p:blipFill>
          <a:blip r:embed="rId17">
            <a:alphaModFix amt="25000"/>
            <a:extLst>
              <a:ext uri="{28A0092B-C50C-407E-A947-70E740481C1C}">
                <a14:useLocalDpi xmlns:a14="http://schemas.microsoft.com/office/drawing/2010/main" val="0"/>
              </a:ext>
            </a:extLst>
          </a:blip>
          <a:stretch>
            <a:fillRect/>
          </a:stretch>
        </p:blipFill>
        <p:spPr>
          <a:xfrm flipH="1">
            <a:off x="3034717" y="0"/>
            <a:ext cx="9144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CC518-9CD0-DE49-AD0D-C4D56AC6C5BE}" type="slidenum">
              <a:rPr lang="en-US" smtClean="0"/>
              <a:pPr/>
              <a:t>‹#›</a:t>
            </a:fld>
            <a:endParaRPr lang="en-US" dirty="0"/>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Slide Number Placeholder 3"/>
          <p:cNvSpPr txBox="1">
            <a:spLocks/>
          </p:cNvSpPr>
          <p:nvPr userDrawn="1"/>
        </p:nvSpPr>
        <p:spPr>
          <a:xfrm>
            <a:off x="8801100" y="7678900"/>
            <a:ext cx="2743200" cy="365125"/>
          </a:xfrm>
          <a:prstGeom prst="rect">
            <a:avLst/>
          </a:prstGeom>
        </p:spPr>
        <p:txBody>
          <a:bodyPr/>
          <a:lstStyle>
            <a:defPPr>
              <a:defRPr lang="en-US"/>
            </a:defPPr>
            <a:lvl1pPr marL="0" algn="l" defTabSz="914400" rtl="0" eaLnBrk="1" latinLnBrk="0" hangingPunct="1">
              <a:defRPr sz="1100" kern="1200">
                <a:solidFill>
                  <a:schemeClr val="bg1">
                    <a:lumMod val="95000"/>
                  </a:schemeClr>
                </a:solidFill>
                <a:latin typeface="Cambria" charset="0"/>
                <a:ea typeface="Cambria" charset="0"/>
                <a:cs typeface="Cambr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2017 Spring Opening Day | </a:t>
            </a:r>
            <a:fld id="{3A830BE1-3312-9048-8902-FA3CE5786C52}" type="slidenum">
              <a:rPr lang="en-US" sz="1100" smtClean="0"/>
              <a:pPr/>
              <a:t>‹#›</a:t>
            </a:fld>
            <a:endParaRPr lang="en-US" sz="1100" dirty="0"/>
          </a:p>
        </p:txBody>
      </p:sp>
      <p:pic>
        <p:nvPicPr>
          <p:cNvPr id="9" name="Pictur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027760" y="6356351"/>
            <a:ext cx="1326040" cy="458085"/>
          </a:xfrm>
          <a:prstGeom prst="rect">
            <a:avLst/>
          </a:prstGeom>
        </p:spPr>
      </p:pic>
    </p:spTree>
    <p:extLst>
      <p:ext uri="{BB962C8B-B14F-4D97-AF65-F5344CB8AC3E}">
        <p14:creationId xmlns:p14="http://schemas.microsoft.com/office/powerpoint/2010/main" val="68445270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72" r:id="rId12"/>
    <p:sldLayoutId id="2147483677" r:id="rId13"/>
    <p:sldLayoutId id="2147483674" r:id="rId14"/>
    <p:sldLayoutId id="214748370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kern="1200">
          <a:solidFill>
            <a:schemeClr val="tx1"/>
          </a:solidFill>
          <a:latin typeface="Copperplate Gothic Bold" panose="020E07050202060204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F1781-8A59-4C1E-9207-B5A570DB0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247D9D-9B43-4287-BB17-0C6CCBFD2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C721F-9EF4-495C-8885-7875DF7EC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3FC8BCD-6A26-4609-ADE8-0549FC51E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9511A-D14F-4177-B01A-C12DEE277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0A859-7609-4A72-9C31-BD9687A105D4}" type="slidenum">
              <a:rPr lang="en-US" smtClean="0"/>
              <a:t>‹#›</a:t>
            </a:fld>
            <a:endParaRPr lang="en-US"/>
          </a:p>
        </p:txBody>
      </p:sp>
      <p:pic>
        <p:nvPicPr>
          <p:cNvPr id="7" name="Picture 6">
            <a:extLst>
              <a:ext uri="{FF2B5EF4-FFF2-40B4-BE49-F238E27FC236}">
                <a16:creationId xmlns:a16="http://schemas.microsoft.com/office/drawing/2014/main" id="{A06055B9-0B37-4878-B19B-5215AB1BF197}"/>
              </a:ext>
            </a:extLst>
          </p:cNvPr>
          <p:cNvPicPr>
            <a:picLocks noChangeAspect="1"/>
          </p:cNvPicPr>
          <p:nvPr userDrawn="1"/>
        </p:nvPicPr>
        <p:blipFill>
          <a:blip r:embed="rId13">
            <a:alphaModFix amt="25000"/>
            <a:extLst>
              <a:ext uri="{28A0092B-C50C-407E-A947-70E740481C1C}">
                <a14:useLocalDpi xmlns:a14="http://schemas.microsoft.com/office/drawing/2010/main" val="0"/>
              </a:ext>
            </a:extLst>
          </a:blip>
          <a:stretch>
            <a:fillRect/>
          </a:stretch>
        </p:blipFill>
        <p:spPr>
          <a:xfrm rot="10800000">
            <a:off x="3048000" y="0"/>
            <a:ext cx="9144000" cy="6858000"/>
          </a:xfrm>
          <a:prstGeom prst="rect">
            <a:avLst/>
          </a:prstGeom>
        </p:spPr>
      </p:pic>
      <p:sp>
        <p:nvSpPr>
          <p:cNvPr id="8" name="Rectangle 7">
            <a:extLst>
              <a:ext uri="{FF2B5EF4-FFF2-40B4-BE49-F238E27FC236}">
                <a16:creationId xmlns:a16="http://schemas.microsoft.com/office/drawing/2014/main" id="{0DD6A22F-248A-4773-8965-938C1D17804B}"/>
              </a:ext>
            </a:extLst>
          </p:cNvPr>
          <p:cNvSpPr/>
          <p:nvPr userDrawn="1"/>
        </p:nvSpPr>
        <p:spPr>
          <a:xfrm>
            <a:off x="0" y="6249798"/>
            <a:ext cx="12192000" cy="6082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95878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8203"/>
            <a:ext cx="9144000" cy="2870797"/>
          </a:xfrm>
        </p:spPr>
        <p:txBody>
          <a:bodyPr>
            <a:noAutofit/>
          </a:bodyPr>
          <a:lstStyle/>
          <a:p>
            <a:r>
              <a:rPr lang="en-US" b="1" dirty="0">
                <a:latin typeface="Cambria" panose="02040503050406030204" pitchFamily="18" charset="0"/>
                <a:ea typeface="Cambria" panose="02040503050406030204" pitchFamily="18" charset="0"/>
              </a:rPr>
              <a:t>EDUCATIONAL MASTER PLAN 2020-2023</a:t>
            </a:r>
            <a:endParaRPr lang="en-US" dirty="0"/>
          </a:p>
        </p:txBody>
      </p:sp>
      <p:sp>
        <p:nvSpPr>
          <p:cNvPr id="4" name="Slide Number Placeholder 3"/>
          <p:cNvSpPr>
            <a:spLocks noGrp="1"/>
          </p:cNvSpPr>
          <p:nvPr>
            <p:ph type="sldNum" sz="quarter" idx="12"/>
          </p:nvPr>
        </p:nvSpPr>
        <p:spPr/>
        <p:txBody>
          <a:bodyPr/>
          <a:lstStyle/>
          <a:p>
            <a:fld id="{022CC518-9CD0-DE49-AD0D-C4D56AC6C5BE}" type="slidenum">
              <a:rPr lang="en-US" smtClean="0"/>
              <a:pPr/>
              <a:t>1</a:t>
            </a:fld>
            <a:endParaRPr lang="en-US" dirty="0"/>
          </a:p>
        </p:txBody>
      </p:sp>
      <p:sp>
        <p:nvSpPr>
          <p:cNvPr id="7" name="Subtitle 2">
            <a:extLst>
              <a:ext uri="{FF2B5EF4-FFF2-40B4-BE49-F238E27FC236}">
                <a16:creationId xmlns:a16="http://schemas.microsoft.com/office/drawing/2014/main" id="{91D269BB-02F8-4387-A641-51566BEC9670}"/>
              </a:ext>
            </a:extLst>
          </p:cNvPr>
          <p:cNvSpPr txBox="1">
            <a:spLocks/>
          </p:cNvSpPr>
          <p:nvPr/>
        </p:nvSpPr>
        <p:spPr>
          <a:xfrm>
            <a:off x="838200" y="4008474"/>
            <a:ext cx="10515600" cy="2291323"/>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Grace Commiso</a:t>
            </a:r>
            <a:r>
              <a:rPr lang="en-US" dirty="0" smtClean="0"/>
              <a:t>, </a:t>
            </a:r>
            <a:r>
              <a:rPr lang="en-US" i="1" dirty="0"/>
              <a:t>Faculty</a:t>
            </a:r>
            <a:r>
              <a:rPr lang="en-US" dirty="0"/>
              <a:t> </a:t>
            </a:r>
            <a:r>
              <a:rPr lang="en-US" i="1" dirty="0" smtClean="0"/>
              <a:t>Lead</a:t>
            </a:r>
            <a:endParaRPr lang="en-US" i="1" dirty="0"/>
          </a:p>
          <a:p>
            <a:pPr algn="l"/>
            <a:r>
              <a:rPr lang="en-US" b="1" dirty="0"/>
              <a:t>Todd Coston</a:t>
            </a:r>
            <a:r>
              <a:rPr lang="en-US" dirty="0"/>
              <a:t>, </a:t>
            </a:r>
            <a:r>
              <a:rPr lang="en-US" i="1" dirty="0" smtClean="0"/>
              <a:t>Administrative Lead</a:t>
            </a:r>
            <a:endParaRPr lang="en-US" dirty="0" smtClean="0"/>
          </a:p>
          <a:p>
            <a:pPr algn="l"/>
            <a:endParaRPr lang="en-US" dirty="0" smtClean="0"/>
          </a:p>
          <a:p>
            <a:pPr algn="l"/>
            <a:r>
              <a:rPr lang="en-US" sz="2000" b="1" dirty="0" smtClean="0"/>
              <a:t>Contributors</a:t>
            </a:r>
            <a:r>
              <a:rPr lang="en-US" sz="2000" dirty="0" smtClean="0"/>
              <a:t>: Billie </a:t>
            </a:r>
            <a:r>
              <a:rPr lang="en-US" sz="2000" dirty="0"/>
              <a:t>Jo Rice</a:t>
            </a:r>
            <a:r>
              <a:rPr lang="en-US" sz="2000" i="1" dirty="0"/>
              <a:t>, </a:t>
            </a:r>
            <a:r>
              <a:rPr lang="en-US" sz="2000" dirty="0" smtClean="0"/>
              <a:t>Lesley </a:t>
            </a:r>
            <a:r>
              <a:rPr lang="en-US" sz="2000" dirty="0"/>
              <a:t>Bonds, </a:t>
            </a:r>
            <a:r>
              <a:rPr lang="en-US" sz="2000" dirty="0" smtClean="0"/>
              <a:t>Amber </a:t>
            </a:r>
            <a:r>
              <a:rPr lang="en-US" sz="2000" dirty="0"/>
              <a:t>Hroch, </a:t>
            </a:r>
            <a:r>
              <a:rPr lang="en-US" sz="2000" dirty="0" smtClean="0"/>
              <a:t>Bill </a:t>
            </a:r>
            <a:r>
              <a:rPr lang="en-US" sz="2000" dirty="0"/>
              <a:t>Moseley, </a:t>
            </a:r>
            <a:r>
              <a:rPr lang="en-US" sz="2000" dirty="0" smtClean="0"/>
              <a:t>Bill </a:t>
            </a:r>
            <a:r>
              <a:rPr lang="en-US" sz="2000" dirty="0"/>
              <a:t>Potter, </a:t>
            </a:r>
            <a:r>
              <a:rPr lang="en-US" sz="2000" dirty="0" smtClean="0"/>
              <a:t>&amp;</a:t>
            </a:r>
            <a:endParaRPr lang="en-US" sz="2000" i="1" dirty="0"/>
          </a:p>
          <a:p>
            <a:pPr algn="l"/>
            <a:r>
              <a:rPr lang="en-US" sz="2000" dirty="0"/>
              <a:t>Jessica </a:t>
            </a:r>
            <a:r>
              <a:rPr lang="en-US" sz="2000" dirty="0" smtClean="0"/>
              <a:t>Wojtysiak</a:t>
            </a:r>
            <a:endParaRPr lang="en-US" sz="2000" i="1" dirty="0"/>
          </a:p>
        </p:txBody>
      </p:sp>
    </p:spTree>
    <p:extLst>
      <p:ext uri="{BB962C8B-B14F-4D97-AF65-F5344CB8AC3E}">
        <p14:creationId xmlns:p14="http://schemas.microsoft.com/office/powerpoint/2010/main" val="139233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6248-2CD7-42B4-8584-61F3FD75AC6C}"/>
              </a:ext>
            </a:extLst>
          </p:cNvPr>
          <p:cNvSpPr>
            <a:spLocks noGrp="1"/>
          </p:cNvSpPr>
          <p:nvPr>
            <p:ph type="title"/>
          </p:nvPr>
        </p:nvSpPr>
        <p:spPr/>
        <p:txBody>
          <a:bodyPr/>
          <a:lstStyle/>
          <a:p>
            <a:r>
              <a:rPr lang="en-US" b="1" dirty="0"/>
              <a:t>Equity and Completion Through Guided Pathways for the Future</a:t>
            </a:r>
            <a:endParaRPr lang="en-US" dirty="0"/>
          </a:p>
        </p:txBody>
      </p:sp>
      <p:sp>
        <p:nvSpPr>
          <p:cNvPr id="3" name="Content Placeholder 2">
            <a:extLst>
              <a:ext uri="{FF2B5EF4-FFF2-40B4-BE49-F238E27FC236}">
                <a16:creationId xmlns:a16="http://schemas.microsoft.com/office/drawing/2014/main" id="{B4285BF0-575C-4492-987B-223C87547F2F}"/>
              </a:ext>
            </a:extLst>
          </p:cNvPr>
          <p:cNvSpPr>
            <a:spLocks noGrp="1"/>
          </p:cNvSpPr>
          <p:nvPr>
            <p:ph idx="1"/>
          </p:nvPr>
        </p:nvSpPr>
        <p:spPr/>
        <p:txBody>
          <a:bodyPr>
            <a:normAutofit fontScale="70000" lnSpcReduction="20000"/>
          </a:bodyPr>
          <a:lstStyle/>
          <a:p>
            <a:pPr marL="0" indent="0">
              <a:buNone/>
            </a:pPr>
            <a:r>
              <a:rPr lang="en-US" sz="4600" dirty="0"/>
              <a:t>Completion &amp; Transfer</a:t>
            </a:r>
          </a:p>
          <a:p>
            <a:r>
              <a:rPr lang="en-US" sz="3100" dirty="0"/>
              <a:t>2019 graduation data: 3,335 degrees &amp; certificates, 2,746 graduates, </a:t>
            </a:r>
            <a:r>
              <a:rPr lang="en-US" sz="3100" dirty="0" smtClean="0"/>
              <a:t>94 rural high school students earned ADT &amp; a high school diploma through </a:t>
            </a:r>
            <a:r>
              <a:rPr lang="en-US" sz="3100" dirty="0"/>
              <a:t>E</a:t>
            </a:r>
            <a:r>
              <a:rPr lang="en-US" sz="3100" dirty="0" smtClean="0"/>
              <a:t>arly College.  90% of color who achieved 90% course success rate. </a:t>
            </a:r>
            <a:endParaRPr lang="en-US" sz="3100" dirty="0"/>
          </a:p>
          <a:p>
            <a:endParaRPr lang="en-US" sz="3100" dirty="0"/>
          </a:p>
          <a:p>
            <a:r>
              <a:rPr lang="en-US" sz="3100" dirty="0" err="1"/>
              <a:t>VfS</a:t>
            </a:r>
            <a:r>
              <a:rPr lang="en-US" sz="3100" dirty="0"/>
              <a:t> Goals: </a:t>
            </a:r>
          </a:p>
          <a:p>
            <a:pPr lvl="1"/>
            <a:r>
              <a:rPr lang="en-US" sz="2600" i="1" dirty="0"/>
              <a:t>Bakersfield College will increase the total number of annually completed associate degrees from 1165 in 2016-2017 to 1552 in 2021-22, an increase of 33 percent.</a:t>
            </a:r>
          </a:p>
          <a:p>
            <a:pPr lvl="1"/>
            <a:r>
              <a:rPr lang="en-US" sz="2600" i="1" dirty="0"/>
              <a:t>Bakersfield College will increase the total number of completed ADT degrees from 552 in 2016-2017 to 745 in 2021-22, an increase of 35%.</a:t>
            </a:r>
          </a:p>
          <a:p>
            <a:pPr lvl="1"/>
            <a:r>
              <a:rPr lang="en-US" sz="2600" i="1" dirty="0"/>
              <a:t>Bakersfield College will increase the percent of exiting CTE students who report being employed in their field of study from 66% in 2014-15 to 69% in 2021-22, an increase of 3 percent.</a:t>
            </a:r>
          </a:p>
          <a:p>
            <a:endParaRPr lang="en-US" sz="3100" dirty="0"/>
          </a:p>
          <a:p>
            <a:r>
              <a:rPr lang="en-US" sz="3100" dirty="0"/>
              <a:t>New Workforce Programs: </a:t>
            </a:r>
            <a:r>
              <a:rPr lang="en-US" dirty="0"/>
              <a:t>To meet evolving economic demands </a:t>
            </a:r>
            <a:endParaRPr lang="en-US" dirty="0" smtClean="0"/>
          </a:p>
          <a:p>
            <a:pPr lvl="1"/>
            <a:r>
              <a:rPr lang="en-US" sz="2700" dirty="0" smtClean="0"/>
              <a:t>Entrepreneurship</a:t>
            </a:r>
            <a:r>
              <a:rPr lang="en-US" sz="2700" dirty="0"/>
              <a:t>, Noncredit CDCP’s, Homeless to Work, Health Education and Learning</a:t>
            </a:r>
          </a:p>
        </p:txBody>
      </p:sp>
      <p:sp>
        <p:nvSpPr>
          <p:cNvPr id="4" name="Slide Number Placeholder 3">
            <a:extLst>
              <a:ext uri="{FF2B5EF4-FFF2-40B4-BE49-F238E27FC236}">
                <a16:creationId xmlns:a16="http://schemas.microsoft.com/office/drawing/2014/main" id="{E25B89C9-915A-4286-8A56-D33FF0A36307}"/>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51956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F718-8AFA-472C-8CE1-FF0E4D2A4058}"/>
              </a:ext>
            </a:extLst>
          </p:cNvPr>
          <p:cNvSpPr>
            <a:spLocks noGrp="1"/>
          </p:cNvSpPr>
          <p:nvPr>
            <p:ph type="title"/>
          </p:nvPr>
        </p:nvSpPr>
        <p:spPr/>
        <p:txBody>
          <a:bodyPr>
            <a:normAutofit fontScale="90000"/>
          </a:bodyPr>
          <a:lstStyle/>
          <a:p>
            <a:r>
              <a:rPr lang="en-US" b="1" dirty="0"/>
              <a:t>Student Learning: Leveraging Academic Technology for the Future</a:t>
            </a:r>
            <a:endParaRPr lang="en-US" dirty="0"/>
          </a:p>
        </p:txBody>
      </p:sp>
      <p:sp>
        <p:nvSpPr>
          <p:cNvPr id="3" name="Content Placeholder 2">
            <a:extLst>
              <a:ext uri="{FF2B5EF4-FFF2-40B4-BE49-F238E27FC236}">
                <a16:creationId xmlns:a16="http://schemas.microsoft.com/office/drawing/2014/main" id="{475F1C44-FB90-4257-9BA3-ACEF3E7074B6}"/>
              </a:ext>
            </a:extLst>
          </p:cNvPr>
          <p:cNvSpPr>
            <a:spLocks noGrp="1"/>
          </p:cNvSpPr>
          <p:nvPr>
            <p:ph idx="1"/>
          </p:nvPr>
        </p:nvSpPr>
        <p:spPr/>
        <p:txBody>
          <a:bodyPr>
            <a:normAutofit lnSpcReduction="10000"/>
          </a:bodyPr>
          <a:lstStyle/>
          <a:p>
            <a:pPr fontAlgn="base"/>
            <a:r>
              <a:rPr lang="en-US" dirty="0"/>
              <a:t>Academic Technology: Scheduling &amp; </a:t>
            </a:r>
            <a:r>
              <a:rPr lang="en-US" dirty="0" smtClean="0"/>
              <a:t>Analytics</a:t>
            </a:r>
          </a:p>
          <a:p>
            <a:pPr lvl="1" fontAlgn="base"/>
            <a:r>
              <a:rPr lang="en-US" dirty="0"/>
              <a:t>implement a campus-wide scheduling system with predictive analytics </a:t>
            </a:r>
            <a:r>
              <a:rPr lang="en-US" dirty="0" smtClean="0"/>
              <a:t>improving ability to make data-driven scheduling decisions</a:t>
            </a:r>
            <a:endParaRPr lang="en-US" dirty="0"/>
          </a:p>
          <a:p>
            <a:pPr fontAlgn="base"/>
            <a:r>
              <a:rPr lang="en-US" dirty="0"/>
              <a:t>Distance Education: Quality, Completion and </a:t>
            </a:r>
            <a:r>
              <a:rPr lang="en-US" dirty="0" smtClean="0"/>
              <a:t>Success</a:t>
            </a:r>
          </a:p>
          <a:p>
            <a:pPr lvl="1" fontAlgn="base"/>
            <a:r>
              <a:rPr lang="en-US" dirty="0" smtClean="0"/>
              <a:t>Improve </a:t>
            </a:r>
            <a:r>
              <a:rPr lang="en-US" dirty="0"/>
              <a:t>the quality </a:t>
            </a:r>
            <a:r>
              <a:rPr lang="en-US" dirty="0" smtClean="0"/>
              <a:t>of offerings </a:t>
            </a:r>
            <a:r>
              <a:rPr lang="en-US" dirty="0"/>
              <a:t>by offering </a:t>
            </a:r>
            <a:r>
              <a:rPr lang="en-US" dirty="0" smtClean="0"/>
              <a:t>online </a:t>
            </a:r>
            <a:r>
              <a:rPr lang="en-US" dirty="0"/>
              <a:t>certification series for </a:t>
            </a:r>
            <a:r>
              <a:rPr lang="en-US" dirty="0" smtClean="0"/>
              <a:t>faculty</a:t>
            </a:r>
          </a:p>
          <a:p>
            <a:pPr lvl="1" fontAlgn="base"/>
            <a:r>
              <a:rPr lang="en-US" dirty="0" smtClean="0"/>
              <a:t>Partnership </a:t>
            </a:r>
            <a:r>
              <a:rPr lang="en-US" dirty="0"/>
              <a:t>with CVC-OEI and BC’s Academic Support Programs, BC will improve student support for online learning by increasing the number and quality of academic services available online</a:t>
            </a:r>
            <a:endParaRPr lang="en-US" dirty="0" smtClean="0"/>
          </a:p>
          <a:p>
            <a:pPr fontAlgn="base"/>
            <a:r>
              <a:rPr lang="en-US" dirty="0" smtClean="0"/>
              <a:t>Professional </a:t>
            </a:r>
            <a:r>
              <a:rPr lang="en-US" dirty="0"/>
              <a:t>Development: </a:t>
            </a:r>
            <a:r>
              <a:rPr lang="en-US" dirty="0" err="1" smtClean="0"/>
              <a:t>Microcredentialing</a:t>
            </a:r>
            <a:endParaRPr lang="en-US" dirty="0" smtClean="0"/>
          </a:p>
          <a:p>
            <a:pPr lvl="1" fontAlgn="base"/>
            <a:r>
              <a:rPr lang="en-US" dirty="0"/>
              <a:t>expand faculty training for equity in instructional practice</a:t>
            </a:r>
            <a:endParaRPr lang="en-US" dirty="0"/>
          </a:p>
        </p:txBody>
      </p:sp>
      <p:sp>
        <p:nvSpPr>
          <p:cNvPr id="4" name="Slide Number Placeholder 3">
            <a:extLst>
              <a:ext uri="{FF2B5EF4-FFF2-40B4-BE49-F238E27FC236}">
                <a16:creationId xmlns:a16="http://schemas.microsoft.com/office/drawing/2014/main" id="{7048B5CC-553C-4D42-860D-AF73DA615F9D}"/>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27597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2721-462D-44FA-B451-BD514B7C7068}"/>
              </a:ext>
            </a:extLst>
          </p:cNvPr>
          <p:cNvSpPr>
            <a:spLocks noGrp="1"/>
          </p:cNvSpPr>
          <p:nvPr>
            <p:ph type="title"/>
          </p:nvPr>
        </p:nvSpPr>
        <p:spPr/>
        <p:txBody>
          <a:bodyPr/>
          <a:lstStyle/>
          <a:p>
            <a:r>
              <a:rPr lang="en-US" b="1" dirty="0"/>
              <a:t>Facilities &amp; Infrastructure: Opportunities for the Future</a:t>
            </a:r>
            <a:endParaRPr lang="en-US" dirty="0"/>
          </a:p>
        </p:txBody>
      </p:sp>
      <p:sp>
        <p:nvSpPr>
          <p:cNvPr id="3" name="Content Placeholder 2">
            <a:extLst>
              <a:ext uri="{FF2B5EF4-FFF2-40B4-BE49-F238E27FC236}">
                <a16:creationId xmlns:a16="http://schemas.microsoft.com/office/drawing/2014/main" id="{A4A5CBC3-7E72-49DC-B617-007E9C9AC4AB}"/>
              </a:ext>
            </a:extLst>
          </p:cNvPr>
          <p:cNvSpPr>
            <a:spLocks noGrp="1"/>
          </p:cNvSpPr>
          <p:nvPr>
            <p:ph idx="1"/>
          </p:nvPr>
        </p:nvSpPr>
        <p:spPr/>
        <p:txBody>
          <a:bodyPr>
            <a:normAutofit fontScale="92500" lnSpcReduction="10000"/>
          </a:bodyPr>
          <a:lstStyle/>
          <a:p>
            <a:r>
              <a:rPr lang="en-US" dirty="0"/>
              <a:t>Future Capacity for </a:t>
            </a:r>
            <a:r>
              <a:rPr lang="en-US" dirty="0" smtClean="0"/>
              <a:t>Growth</a:t>
            </a:r>
          </a:p>
          <a:p>
            <a:pPr lvl="1"/>
            <a:r>
              <a:rPr lang="en-US" dirty="0" smtClean="0"/>
              <a:t>Linking internal and external scan to Weekly Student Contact Hours (WSCH) and space considerations.  Considering economic and fiscal factors projections of WSCH growth set at an average of 3%</a:t>
            </a:r>
            <a:endParaRPr lang="en-US" dirty="0"/>
          </a:p>
          <a:p>
            <a:r>
              <a:rPr lang="en-US" dirty="0"/>
              <a:t>Baseline Term Analysis and WSCH </a:t>
            </a:r>
            <a:r>
              <a:rPr lang="en-US" dirty="0" smtClean="0"/>
              <a:t>Projections</a:t>
            </a:r>
          </a:p>
          <a:p>
            <a:pPr lvl="1"/>
            <a:r>
              <a:rPr lang="en-US" dirty="0" smtClean="0"/>
              <a:t>Planning model was created to address capacities for future growth</a:t>
            </a:r>
            <a:endParaRPr lang="en-US" dirty="0"/>
          </a:p>
          <a:p>
            <a:r>
              <a:rPr lang="en-US" dirty="0"/>
              <a:t>Space </a:t>
            </a:r>
            <a:r>
              <a:rPr lang="en-US" dirty="0" smtClean="0"/>
              <a:t>Projections</a:t>
            </a:r>
          </a:p>
          <a:p>
            <a:pPr lvl="1"/>
            <a:r>
              <a:rPr lang="en-US" dirty="0" smtClean="0"/>
              <a:t>Outlined and aligned with Facilities Master Plan, striving to:</a:t>
            </a:r>
          </a:p>
          <a:p>
            <a:pPr lvl="2"/>
            <a:r>
              <a:rPr lang="en-US" sz="1900" i="1" dirty="0" smtClean="0"/>
              <a:t>assure </a:t>
            </a:r>
            <a:r>
              <a:rPr lang="en-US" sz="1900" i="1" dirty="0"/>
              <a:t>sufficient facilities to accommodate higher enrollment numbers; </a:t>
            </a:r>
            <a:endParaRPr lang="en-US" sz="1900" i="1" dirty="0" smtClean="0"/>
          </a:p>
          <a:p>
            <a:pPr lvl="2"/>
            <a:r>
              <a:rPr lang="en-US" sz="1900" i="1" dirty="0" smtClean="0"/>
              <a:t>improve </a:t>
            </a:r>
            <a:r>
              <a:rPr lang="en-US" sz="1900" i="1" dirty="0"/>
              <a:t>the teaching/learning environment; </a:t>
            </a:r>
            <a:endParaRPr lang="en-US" sz="1900" i="1" dirty="0" smtClean="0"/>
          </a:p>
          <a:p>
            <a:pPr lvl="2"/>
            <a:r>
              <a:rPr lang="en-US" sz="1900" i="1" dirty="0" smtClean="0"/>
              <a:t>address </a:t>
            </a:r>
            <a:r>
              <a:rPr lang="en-US" sz="1900" i="1" dirty="0"/>
              <a:t>new program development; </a:t>
            </a:r>
            <a:endParaRPr lang="en-US" sz="1900" i="1" dirty="0" smtClean="0"/>
          </a:p>
          <a:p>
            <a:pPr lvl="2"/>
            <a:r>
              <a:rPr lang="en-US" sz="1900" i="1" dirty="0" smtClean="0"/>
              <a:t>integrate </a:t>
            </a:r>
            <a:r>
              <a:rPr lang="en-US" sz="1900" i="1" dirty="0"/>
              <a:t>the latest technological innovations; and, </a:t>
            </a:r>
            <a:endParaRPr lang="en-US" sz="1900" i="1" dirty="0" smtClean="0"/>
          </a:p>
          <a:p>
            <a:pPr lvl="2"/>
            <a:r>
              <a:rPr lang="en-US" sz="1900" i="1" dirty="0" smtClean="0"/>
              <a:t>provide </a:t>
            </a:r>
            <a:r>
              <a:rPr lang="en-US" sz="1900" i="1" dirty="0"/>
              <a:t>adequate space configuration that permits flexible teaching methods. </a:t>
            </a:r>
          </a:p>
          <a:p>
            <a:pPr lvl="2"/>
            <a:endParaRPr lang="en-US" dirty="0" smtClean="0"/>
          </a:p>
          <a:p>
            <a:pPr lvl="2"/>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F95B5FF-E566-4E73-8916-9EAA5ACA11D1}"/>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404287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8" t="15142" r="298" b="8716"/>
          <a:stretch/>
        </p:blipFill>
        <p:spPr>
          <a:xfrm>
            <a:off x="-73891" y="0"/>
            <a:ext cx="12265891" cy="6233746"/>
          </a:xfrm>
          <a:prstGeom prst="rect">
            <a:avLst/>
          </a:prstGeom>
        </p:spPr>
      </p:pic>
      <p:grpSp>
        <p:nvGrpSpPr>
          <p:cNvPr id="2" name="Group 1">
            <a:extLst>
              <a:ext uri="{FF2B5EF4-FFF2-40B4-BE49-F238E27FC236}">
                <a16:creationId xmlns:a16="http://schemas.microsoft.com/office/drawing/2014/main" id="{08BB192D-9C13-794D-A153-5D1CDC149B79}"/>
              </a:ext>
            </a:extLst>
          </p:cNvPr>
          <p:cNvGrpSpPr/>
          <p:nvPr/>
        </p:nvGrpSpPr>
        <p:grpSpPr>
          <a:xfrm>
            <a:off x="5902569" y="896816"/>
            <a:ext cx="4904892" cy="1477106"/>
            <a:chOff x="6059390" y="324425"/>
            <a:chExt cx="4904892" cy="1477106"/>
          </a:xfrm>
        </p:grpSpPr>
        <p:sp>
          <p:nvSpPr>
            <p:cNvPr id="4" name="Shape 63"/>
            <p:cNvSpPr txBox="1"/>
            <p:nvPr/>
          </p:nvSpPr>
          <p:spPr>
            <a:xfrm>
              <a:off x="6096000" y="358703"/>
              <a:ext cx="4868282" cy="1442828"/>
            </a:xfrm>
            <a:prstGeom prst="rect">
              <a:avLst/>
            </a:prstGeom>
            <a:noFill/>
            <a:ln>
              <a:noFill/>
            </a:ln>
          </p:spPr>
          <p:txBody>
            <a:bodyPr wrap="square" lIns="121900" tIns="60933" rIns="121900" bIns="60933" anchor="b" anchorCtr="0">
              <a:noAutofit/>
            </a:bodyPr>
            <a:lstStyle/>
            <a:p>
              <a:pPr>
                <a:lnSpc>
                  <a:spcPct val="90000"/>
                </a:lnSpc>
              </a:pPr>
              <a:r>
                <a:rPr lang="en" sz="7200" b="1" dirty="0">
                  <a:solidFill>
                    <a:srgbClr val="C00000"/>
                  </a:solidFill>
                  <a:latin typeface="Cambria" panose="02040503050406030204" pitchFamily="18" charset="0"/>
                  <a:ea typeface="Balthazar"/>
                  <a:cs typeface="Balthazar"/>
                  <a:sym typeface="Balthazar"/>
                </a:rPr>
                <a:t>Questions?</a:t>
              </a:r>
              <a:endParaRPr lang="en" sz="4400" b="1" dirty="0">
                <a:solidFill>
                  <a:srgbClr val="C00000"/>
                </a:solidFill>
                <a:latin typeface="Cambria" panose="02040503050406030204" pitchFamily="18" charset="0"/>
                <a:ea typeface="Balthazar"/>
                <a:cs typeface="Balthazar"/>
                <a:sym typeface="Balthazar"/>
              </a:endParaRPr>
            </a:p>
          </p:txBody>
        </p:sp>
        <p:sp>
          <p:nvSpPr>
            <p:cNvPr id="6" name="Shape 63">
              <a:extLst>
                <a:ext uri="{FF2B5EF4-FFF2-40B4-BE49-F238E27FC236}">
                  <a16:creationId xmlns:a16="http://schemas.microsoft.com/office/drawing/2014/main" id="{DF4E7697-CEFF-4243-AE87-01F3F9A5DD2B}"/>
                </a:ext>
              </a:extLst>
            </p:cNvPr>
            <p:cNvSpPr txBox="1"/>
            <p:nvPr/>
          </p:nvSpPr>
          <p:spPr>
            <a:xfrm>
              <a:off x="6059390" y="324425"/>
              <a:ext cx="4868282" cy="1442828"/>
            </a:xfrm>
            <a:prstGeom prst="rect">
              <a:avLst/>
            </a:prstGeom>
            <a:noFill/>
            <a:ln>
              <a:noFill/>
            </a:ln>
          </p:spPr>
          <p:txBody>
            <a:bodyPr wrap="square" lIns="121900" tIns="60933" rIns="121900" bIns="60933" anchor="b" anchorCtr="0">
              <a:noAutofit/>
            </a:bodyPr>
            <a:lstStyle/>
            <a:p>
              <a:pPr>
                <a:lnSpc>
                  <a:spcPct val="90000"/>
                </a:lnSpc>
              </a:pPr>
              <a:r>
                <a:rPr lang="en" sz="7200" b="1" dirty="0">
                  <a:solidFill>
                    <a:schemeClr val="bg1"/>
                  </a:solidFill>
                  <a:latin typeface="Cambria" panose="02040503050406030204" pitchFamily="18" charset="0"/>
                  <a:ea typeface="Balthazar"/>
                  <a:cs typeface="Balthazar"/>
                  <a:sym typeface="Balthazar"/>
                </a:rPr>
                <a:t>Questions?</a:t>
              </a:r>
              <a:endParaRPr lang="en" sz="4400" b="1" dirty="0">
                <a:solidFill>
                  <a:schemeClr val="bg1"/>
                </a:solidFill>
                <a:latin typeface="Cambria" panose="02040503050406030204" pitchFamily="18" charset="0"/>
                <a:ea typeface="Balthazar"/>
                <a:cs typeface="Balthazar"/>
                <a:sym typeface="Balthazar"/>
              </a:endParaRPr>
            </a:p>
          </p:txBody>
        </p:sp>
      </p:grpSp>
      <p:sp>
        <p:nvSpPr>
          <p:cNvPr id="7" name="Content Placeholder 2"/>
          <p:cNvSpPr txBox="1">
            <a:spLocks/>
          </p:cNvSpPr>
          <p:nvPr/>
        </p:nvSpPr>
        <p:spPr>
          <a:xfrm>
            <a:off x="644769" y="0"/>
            <a:ext cx="10515600" cy="4351338"/>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n-US" sz="3200" b="1" dirty="0"/>
          </a:p>
        </p:txBody>
      </p:sp>
    </p:spTree>
    <p:extLst>
      <p:ext uri="{BB962C8B-B14F-4D97-AF65-F5344CB8AC3E}">
        <p14:creationId xmlns:p14="http://schemas.microsoft.com/office/powerpoint/2010/main" val="23783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9B7F-7185-4937-AD5F-F0BA6B0234A0}"/>
              </a:ext>
            </a:extLst>
          </p:cNvPr>
          <p:cNvSpPr>
            <a:spLocks noGrp="1"/>
          </p:cNvSpPr>
          <p:nvPr>
            <p:ph type="title"/>
          </p:nvPr>
        </p:nvSpPr>
        <p:spPr/>
        <p:txBody>
          <a:bodyPr/>
          <a:lstStyle/>
          <a:p>
            <a:r>
              <a:rPr lang="en-US" b="1" dirty="0"/>
              <a:t>Introduction of Process &amp; Timeline</a:t>
            </a:r>
            <a:endParaRPr lang="en-US" dirty="0"/>
          </a:p>
        </p:txBody>
      </p:sp>
      <p:sp>
        <p:nvSpPr>
          <p:cNvPr id="4" name="Slide Number Placeholder 3">
            <a:extLst>
              <a:ext uri="{FF2B5EF4-FFF2-40B4-BE49-F238E27FC236}">
                <a16:creationId xmlns:a16="http://schemas.microsoft.com/office/drawing/2014/main" id="{4FC5D1F7-82A5-4E87-9687-97E4B888463F}"/>
              </a:ext>
            </a:extLst>
          </p:cNvPr>
          <p:cNvSpPr>
            <a:spLocks noGrp="1"/>
          </p:cNvSpPr>
          <p:nvPr>
            <p:ph type="sldNum" sz="quarter" idx="12"/>
          </p:nvPr>
        </p:nvSpPr>
        <p:spPr/>
        <p:txBody>
          <a:bodyPr/>
          <a:lstStyle/>
          <a:p>
            <a:fld id="{48F63A3B-78C7-47BE-AE5E-E10140E04643}" type="slidenum">
              <a:rPr lang="en-US" smtClean="0"/>
              <a:t>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70227437"/>
              </p:ext>
            </p:extLst>
          </p:nvPr>
        </p:nvGraphicFramePr>
        <p:xfrm>
          <a:off x="944732" y="2648717"/>
          <a:ext cx="4414077" cy="2346960"/>
        </p:xfrm>
        <a:graphic>
          <a:graphicData uri="http://schemas.openxmlformats.org/drawingml/2006/table">
            <a:tbl>
              <a:tblPr firstRow="1" firstCol="1" bandRow="1">
                <a:tableStyleId>{5C22544A-7EE6-4342-B048-85BDC9FD1C3A}</a:tableStyleId>
              </a:tblPr>
              <a:tblGrid>
                <a:gridCol w="507387">
                  <a:extLst>
                    <a:ext uri="{9D8B030D-6E8A-4147-A177-3AD203B41FA5}">
                      <a16:colId xmlns:a16="http://schemas.microsoft.com/office/drawing/2014/main" val="801473523"/>
                    </a:ext>
                  </a:extLst>
                </a:gridCol>
                <a:gridCol w="947140">
                  <a:extLst>
                    <a:ext uri="{9D8B030D-6E8A-4147-A177-3AD203B41FA5}">
                      <a16:colId xmlns:a16="http://schemas.microsoft.com/office/drawing/2014/main" val="409625915"/>
                    </a:ext>
                  </a:extLst>
                </a:gridCol>
                <a:gridCol w="2959550">
                  <a:extLst>
                    <a:ext uri="{9D8B030D-6E8A-4147-A177-3AD203B41FA5}">
                      <a16:colId xmlns:a16="http://schemas.microsoft.com/office/drawing/2014/main" val="149333336"/>
                    </a:ext>
                  </a:extLst>
                </a:gridCol>
              </a:tblGrid>
              <a:tr h="329259">
                <a:tc gridSpan="3">
                  <a:txBody>
                    <a:bodyPr/>
                    <a:lstStyle/>
                    <a:p>
                      <a:pPr marL="0" marR="0">
                        <a:spcBef>
                          <a:spcPts val="0"/>
                        </a:spcBef>
                        <a:spcAft>
                          <a:spcPts val="0"/>
                        </a:spcAft>
                      </a:pPr>
                      <a:r>
                        <a:rPr lang="en-US" sz="1600" dirty="0" smtClean="0">
                          <a:effectLst/>
                          <a:latin typeface="Calibri" panose="020F0502020204030204" pitchFamily="34" charset="0"/>
                          <a:ea typeface="Calibri" panose="020F0502020204030204" pitchFamily="34" charset="0"/>
                        </a:rPr>
                        <a:t>JANUARY</a:t>
                      </a:r>
                      <a:endParaRPr lang="en-US" sz="1600" dirty="0">
                        <a:effectLst/>
                        <a:latin typeface="Calibri" panose="020F0502020204030204" pitchFamily="34" charset="0"/>
                        <a:ea typeface="Calibri" panose="020F0502020204030204" pitchFamily="34" charset="0"/>
                      </a:endParaRP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74516886"/>
                  </a:ext>
                </a:extLst>
              </a:tr>
              <a:tr h="329259">
                <a:tc>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a:tc>
                <a:tc>
                  <a:txBody>
                    <a:bodyPr/>
                    <a:lstStyle/>
                    <a:p>
                      <a:r>
                        <a:rPr lang="en-US" sz="1600" dirty="0" smtClean="0"/>
                        <a:t>16-Jan</a:t>
                      </a:r>
                      <a:endParaRPr lang="en-US" sz="1600" dirty="0"/>
                    </a:p>
                  </a:txBody>
                  <a:tcPr/>
                </a:tc>
                <a:tc>
                  <a:txBody>
                    <a:bodyPr/>
                    <a:lstStyle/>
                    <a:p>
                      <a:r>
                        <a:rPr lang="en-US" sz="1600" dirty="0" smtClean="0"/>
                        <a:t>Open Forum</a:t>
                      </a:r>
                      <a:endParaRPr lang="en-US" sz="1600" dirty="0"/>
                    </a:p>
                  </a:txBody>
                  <a:tcPr/>
                </a:tc>
                <a:extLst>
                  <a:ext uri="{0D108BD9-81ED-4DB2-BD59-A6C34878D82A}">
                    <a16:rowId xmlns:a16="http://schemas.microsoft.com/office/drawing/2014/main" val="50792726"/>
                  </a:ext>
                </a:extLst>
              </a:tr>
              <a:tr h="329259">
                <a:tc gridSpan="3">
                  <a:txBody>
                    <a:bodyPr/>
                    <a:lstStyle/>
                    <a:p>
                      <a:pPr marL="0" marR="0">
                        <a:spcBef>
                          <a:spcPts val="0"/>
                        </a:spcBef>
                        <a:spcAft>
                          <a:spcPts val="0"/>
                        </a:spcAft>
                      </a:pPr>
                      <a:r>
                        <a:rPr lang="en-US" sz="1600" dirty="0">
                          <a:effectLst/>
                        </a:rPr>
                        <a:t>FEBRUARY</a:t>
                      </a:r>
                      <a:endParaRPr lang="en-US" sz="1600" dirty="0">
                        <a:effectLst/>
                        <a:latin typeface="Calibri" panose="020F0502020204030204" pitchFamily="34" charset="0"/>
                        <a:ea typeface="Calibri" panose="020F050202020403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0315866"/>
                  </a:ext>
                </a:extLst>
              </a:tr>
              <a:tr h="329259">
                <a:tc rowSpan="4">
                  <a:txBody>
                    <a:bodyPr/>
                    <a:lstStyle/>
                    <a:p>
                      <a:endParaRPr lang="en-US" sz="1600" dirty="0">
                        <a:effectLst/>
                        <a:latin typeface="Times New Roman" panose="02020603050405020304" pitchFamily="18" charset="0"/>
                      </a:endParaRPr>
                    </a:p>
                  </a:txBody>
                  <a:tcPr/>
                </a:tc>
                <a:tc>
                  <a:txBody>
                    <a:bodyPr/>
                    <a:lstStyle/>
                    <a:p>
                      <a:pPr marL="0" marR="0">
                        <a:spcBef>
                          <a:spcPts val="0"/>
                        </a:spcBef>
                        <a:spcAft>
                          <a:spcPts val="0"/>
                        </a:spcAft>
                      </a:pPr>
                      <a:r>
                        <a:rPr lang="en-US" sz="1600">
                          <a:effectLst/>
                        </a:rPr>
                        <a:t>19-Feb</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Academic Senate – 1</a:t>
                      </a:r>
                      <a:r>
                        <a:rPr lang="en-US" sz="1600" baseline="30000" dirty="0">
                          <a:effectLst/>
                        </a:rPr>
                        <a:t>st</a:t>
                      </a:r>
                      <a:r>
                        <a:rPr lang="en-US" sz="1600" dirty="0">
                          <a:effectLst/>
                        </a:rPr>
                        <a:t> Review</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374960633"/>
                  </a:ext>
                </a:extLst>
              </a:tr>
              <a:tr h="329259">
                <a:tc vMerge="1">
                  <a:txBody>
                    <a:bodyPr/>
                    <a:lstStyle/>
                    <a:p>
                      <a:endParaRPr lang="en-US"/>
                    </a:p>
                  </a:txBody>
                  <a:tcPr/>
                </a:tc>
                <a:tc>
                  <a:txBody>
                    <a:bodyPr/>
                    <a:lstStyle/>
                    <a:p>
                      <a:pPr marL="0" marR="0">
                        <a:spcBef>
                          <a:spcPts val="0"/>
                        </a:spcBef>
                        <a:spcAft>
                          <a:spcPts val="0"/>
                        </a:spcAft>
                      </a:pPr>
                      <a:r>
                        <a:rPr lang="en-US" sz="1600">
                          <a:effectLst/>
                        </a:rPr>
                        <a:t>21-Feb</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College Council – 1</a:t>
                      </a:r>
                      <a:r>
                        <a:rPr lang="en-US" sz="1600" baseline="30000" dirty="0">
                          <a:effectLst/>
                        </a:rPr>
                        <a:t>st</a:t>
                      </a:r>
                      <a:r>
                        <a:rPr lang="en-US" sz="1600" dirty="0">
                          <a:effectLst/>
                        </a:rPr>
                        <a:t> Review</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963488483"/>
                  </a:ext>
                </a:extLst>
              </a:tr>
              <a:tr h="329259">
                <a:tc vMerge="1">
                  <a:txBody>
                    <a:bodyPr/>
                    <a:lstStyle/>
                    <a:p>
                      <a:endParaRPr lang="en-US"/>
                    </a:p>
                  </a:txBody>
                  <a:tcPr/>
                </a:tc>
                <a:tc>
                  <a:txBody>
                    <a:bodyPr/>
                    <a:lstStyle/>
                    <a:p>
                      <a:pPr marL="0" marR="0">
                        <a:spcBef>
                          <a:spcPts val="0"/>
                        </a:spcBef>
                        <a:spcAft>
                          <a:spcPts val="0"/>
                        </a:spcAft>
                      </a:pPr>
                      <a:r>
                        <a:rPr lang="en-US" sz="1600" dirty="0">
                          <a:effectLst/>
                        </a:rPr>
                        <a:t>25-Feb</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AIQ</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120376871"/>
                  </a:ext>
                </a:extLst>
              </a:tr>
              <a:tr h="329259">
                <a:tc vMerge="1">
                  <a:txBody>
                    <a:bodyPr/>
                    <a:lstStyle/>
                    <a:p>
                      <a:endParaRPr lang="en-US"/>
                    </a:p>
                  </a:txBody>
                  <a:tcPr/>
                </a:tc>
                <a:tc>
                  <a:txBody>
                    <a:bodyPr/>
                    <a:lstStyle/>
                    <a:p>
                      <a:pPr marL="0" marR="0">
                        <a:spcBef>
                          <a:spcPts val="0"/>
                        </a:spcBef>
                        <a:spcAft>
                          <a:spcPts val="0"/>
                        </a:spcAft>
                      </a:pPr>
                      <a:r>
                        <a:rPr lang="en-US" sz="1600">
                          <a:effectLst/>
                        </a:rPr>
                        <a:t>28-Feb</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FCDC</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405376838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6475265"/>
              </p:ext>
            </p:extLst>
          </p:nvPr>
        </p:nvGraphicFramePr>
        <p:xfrm>
          <a:off x="5358809" y="1903227"/>
          <a:ext cx="6049925" cy="3092450"/>
        </p:xfrm>
        <a:graphic>
          <a:graphicData uri="http://schemas.openxmlformats.org/drawingml/2006/table">
            <a:tbl>
              <a:tblPr firstRow="1" firstCol="1" bandRow="1">
                <a:tableStyleId>{5C22544A-7EE6-4342-B048-85BDC9FD1C3A}</a:tableStyleId>
              </a:tblPr>
              <a:tblGrid>
                <a:gridCol w="711113">
                  <a:extLst>
                    <a:ext uri="{9D8B030D-6E8A-4147-A177-3AD203B41FA5}">
                      <a16:colId xmlns:a16="http://schemas.microsoft.com/office/drawing/2014/main" val="3587903026"/>
                    </a:ext>
                  </a:extLst>
                </a:gridCol>
                <a:gridCol w="829978">
                  <a:extLst>
                    <a:ext uri="{9D8B030D-6E8A-4147-A177-3AD203B41FA5}">
                      <a16:colId xmlns:a16="http://schemas.microsoft.com/office/drawing/2014/main" val="4040559280"/>
                    </a:ext>
                  </a:extLst>
                </a:gridCol>
                <a:gridCol w="4508834">
                  <a:extLst>
                    <a:ext uri="{9D8B030D-6E8A-4147-A177-3AD203B41FA5}">
                      <a16:colId xmlns:a16="http://schemas.microsoft.com/office/drawing/2014/main" val="1971015342"/>
                    </a:ext>
                  </a:extLst>
                </a:gridCol>
              </a:tblGrid>
              <a:tr h="224790">
                <a:tc gridSpan="3">
                  <a:txBody>
                    <a:bodyPr/>
                    <a:lstStyle/>
                    <a:p>
                      <a:pPr marL="0" marR="0">
                        <a:spcBef>
                          <a:spcPts val="0"/>
                        </a:spcBef>
                        <a:spcAft>
                          <a:spcPts val="0"/>
                        </a:spcAft>
                      </a:pPr>
                      <a:r>
                        <a:rPr lang="en-US" sz="1600" dirty="0">
                          <a:effectLst/>
                        </a:rPr>
                        <a:t>MARCH</a:t>
                      </a:r>
                      <a:endParaRPr lang="en-US" sz="1600" dirty="0">
                        <a:effectLst/>
                        <a:latin typeface="Calibri" panose="020F0502020204030204" pitchFamily="34" charset="0"/>
                        <a:ea typeface="Calibri" panose="020F050202020403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9372355"/>
                  </a:ext>
                </a:extLst>
              </a:tr>
              <a:tr h="233045">
                <a:tc rowSpan="6">
                  <a:txBody>
                    <a:bodyPr/>
                    <a:lstStyle/>
                    <a:p>
                      <a:endParaRPr lang="en-US" sz="1600" dirty="0">
                        <a:effectLst/>
                        <a:latin typeface="Times New Roman" panose="02020603050405020304" pitchFamily="18" charset="0"/>
                      </a:endParaRPr>
                    </a:p>
                  </a:txBody>
                  <a:tcPr/>
                </a:tc>
                <a:tc>
                  <a:txBody>
                    <a:bodyPr/>
                    <a:lstStyle/>
                    <a:p>
                      <a:pPr marL="0" marR="0">
                        <a:spcBef>
                          <a:spcPts val="0"/>
                        </a:spcBef>
                        <a:spcAft>
                          <a:spcPts val="0"/>
                        </a:spcAft>
                      </a:pPr>
                      <a:r>
                        <a:rPr lang="en-US" sz="1600" dirty="0">
                          <a:effectLst/>
                        </a:rPr>
                        <a:t>2-Mar</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ISIT</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777405151"/>
                  </a:ext>
                </a:extLst>
              </a:tr>
              <a:tr h="301625">
                <a:tc vMerge="1">
                  <a:txBody>
                    <a:bodyPr/>
                    <a:lstStyle/>
                    <a:p>
                      <a:endParaRPr lang="en-US"/>
                    </a:p>
                  </a:txBody>
                  <a:tcPr/>
                </a:tc>
                <a:tc>
                  <a:txBody>
                    <a:bodyPr/>
                    <a:lstStyle/>
                    <a:p>
                      <a:pPr marL="0" marR="0">
                        <a:spcBef>
                          <a:spcPts val="0"/>
                        </a:spcBef>
                        <a:spcAft>
                          <a:spcPts val="0"/>
                        </a:spcAft>
                      </a:pPr>
                      <a:r>
                        <a:rPr lang="en-US" sz="1600" dirty="0">
                          <a:effectLst/>
                        </a:rPr>
                        <a:t>3-Mar</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Program Review</a:t>
                      </a:r>
                      <a:endParaRPr lang="en-US" sz="16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302194556"/>
                  </a:ext>
                </a:extLst>
              </a:tr>
              <a:tr h="238760">
                <a:tc vMerge="1">
                  <a:txBody>
                    <a:bodyPr/>
                    <a:lstStyle/>
                    <a:p>
                      <a:endParaRPr lang="en-US"/>
                    </a:p>
                  </a:txBody>
                  <a:tcPr/>
                </a:tc>
                <a:tc>
                  <a:txBody>
                    <a:bodyPr/>
                    <a:lstStyle/>
                    <a:p>
                      <a:pPr marL="0" marR="0">
                        <a:spcBef>
                          <a:spcPts val="0"/>
                        </a:spcBef>
                        <a:spcAft>
                          <a:spcPts val="0"/>
                        </a:spcAft>
                      </a:pPr>
                      <a:r>
                        <a:rPr lang="en-US" sz="1600" dirty="0">
                          <a:effectLst/>
                        </a:rPr>
                        <a:t>4-Mar</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Facilities and Sustainability</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131380871"/>
                  </a:ext>
                </a:extLst>
              </a:tr>
              <a:tr h="295910">
                <a:tc vMerge="1">
                  <a:txBody>
                    <a:bodyPr/>
                    <a:lstStyle/>
                    <a:p>
                      <a:endParaRPr lang="en-US"/>
                    </a:p>
                  </a:txBody>
                  <a:tcPr/>
                </a:tc>
                <a:tc>
                  <a:txBody>
                    <a:bodyPr/>
                    <a:lstStyle/>
                    <a:p>
                      <a:pPr marL="0" marR="0">
                        <a:spcBef>
                          <a:spcPts val="0"/>
                        </a:spcBef>
                        <a:spcAft>
                          <a:spcPts val="0"/>
                        </a:spcAft>
                      </a:pPr>
                      <a:r>
                        <a:rPr lang="en-US" sz="1600">
                          <a:effectLst/>
                        </a:rPr>
                        <a:t>4-Mar</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Academic Senate </a:t>
                      </a:r>
                      <a:r>
                        <a:rPr lang="en-US" sz="1600" dirty="0" smtClean="0">
                          <a:effectLst/>
                        </a:rPr>
                        <a:t>– Approval </a:t>
                      </a:r>
                      <a:r>
                        <a:rPr lang="en-US" sz="1600" b="1" i="1" dirty="0" smtClean="0">
                          <a:effectLst/>
                        </a:rPr>
                        <a:t>(postponed</a:t>
                      </a:r>
                      <a:r>
                        <a:rPr lang="en-US" sz="1600" b="1" i="1" baseline="0" dirty="0" smtClean="0">
                          <a:effectLst/>
                        </a:rPr>
                        <a:t> to Mar 18)</a:t>
                      </a:r>
                      <a:endParaRPr lang="en-US" sz="1600" b="1" i="1"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248931283"/>
                  </a:ext>
                </a:extLst>
              </a:tr>
              <a:tr h="238760">
                <a:tc vMerge="1">
                  <a:txBody>
                    <a:bodyPr/>
                    <a:lstStyle/>
                    <a:p>
                      <a:endParaRPr lang="en-US"/>
                    </a:p>
                  </a:txBody>
                  <a:tcPr/>
                </a:tc>
                <a:tc>
                  <a:txBody>
                    <a:bodyPr/>
                    <a:lstStyle/>
                    <a:p>
                      <a:pPr marL="0" marR="0">
                        <a:spcBef>
                          <a:spcPts val="0"/>
                        </a:spcBef>
                        <a:spcAft>
                          <a:spcPts val="0"/>
                        </a:spcAft>
                      </a:pPr>
                      <a:r>
                        <a:rPr lang="en-US" sz="1600">
                          <a:effectLst/>
                        </a:rPr>
                        <a:t>6-Mar</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College Council </a:t>
                      </a:r>
                      <a:r>
                        <a:rPr lang="en-US" sz="1600" dirty="0" smtClean="0">
                          <a:effectLst/>
                        </a:rPr>
                        <a:t>– Approval </a:t>
                      </a:r>
                      <a:r>
                        <a:rPr lang="en-US" sz="1600" b="1" i="1" dirty="0" smtClean="0">
                          <a:effectLst/>
                        </a:rPr>
                        <a:t>(postponed to Mar 20)</a:t>
                      </a:r>
                      <a:endParaRPr lang="en-US" sz="1600" b="1" i="1"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415444618"/>
                  </a:ext>
                </a:extLst>
              </a:tr>
              <a:tr h="410210">
                <a:tc vMerge="1">
                  <a:txBody>
                    <a:bodyPr/>
                    <a:lstStyle/>
                    <a:p>
                      <a:endParaRPr lang="en-US"/>
                    </a:p>
                  </a:txBody>
                  <a:tcPr/>
                </a:tc>
                <a:tc>
                  <a:txBody>
                    <a:bodyPr/>
                    <a:lstStyle/>
                    <a:p>
                      <a:pPr marL="0" marR="0">
                        <a:spcBef>
                          <a:spcPts val="0"/>
                        </a:spcBef>
                        <a:spcAft>
                          <a:spcPts val="0"/>
                        </a:spcAft>
                      </a:pPr>
                      <a:r>
                        <a:rPr lang="en-US" sz="1600">
                          <a:effectLst/>
                        </a:rPr>
                        <a:t>13-Mar</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Board of Trustees – </a:t>
                      </a:r>
                      <a:r>
                        <a:rPr lang="en-US" sz="1600" dirty="0" smtClean="0">
                          <a:effectLst/>
                        </a:rPr>
                        <a:t>Initial Submission </a:t>
                      </a:r>
                      <a:r>
                        <a:rPr lang="en-US" sz="1600" dirty="0">
                          <a:effectLst/>
                        </a:rPr>
                        <a:t>for Approval</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5160120"/>
                  </a:ext>
                </a:extLst>
              </a:tr>
              <a:tr h="238760">
                <a:tc gridSpan="3">
                  <a:txBody>
                    <a:bodyPr/>
                    <a:lstStyle/>
                    <a:p>
                      <a:pPr marL="0" marR="0">
                        <a:spcBef>
                          <a:spcPts val="0"/>
                        </a:spcBef>
                        <a:spcAft>
                          <a:spcPts val="0"/>
                        </a:spcAft>
                      </a:pPr>
                      <a:r>
                        <a:rPr lang="en-US" sz="1600" dirty="0">
                          <a:effectLst/>
                        </a:rPr>
                        <a:t>APRIL</a:t>
                      </a:r>
                      <a:endParaRPr lang="en-US" sz="1600" dirty="0">
                        <a:effectLst/>
                        <a:latin typeface="Calibri" panose="020F0502020204030204" pitchFamily="34" charset="0"/>
                        <a:ea typeface="Calibri" panose="020F050202020403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808067"/>
                  </a:ext>
                </a:extLst>
              </a:tr>
              <a:tr h="238760">
                <a:tc>
                  <a:txBody>
                    <a:bodyPr/>
                    <a:lstStyle/>
                    <a:p>
                      <a:endParaRPr lang="en-US" sz="1600">
                        <a:effectLst/>
                        <a:latin typeface="Times New Roman" panose="02020603050405020304" pitchFamily="18" charset="0"/>
                      </a:endParaRPr>
                    </a:p>
                  </a:txBody>
                  <a:tcPr/>
                </a:tc>
                <a:tc>
                  <a:txBody>
                    <a:bodyPr/>
                    <a:lstStyle/>
                    <a:p>
                      <a:pPr marL="0" marR="0">
                        <a:spcBef>
                          <a:spcPts val="0"/>
                        </a:spcBef>
                        <a:spcAft>
                          <a:spcPts val="0"/>
                        </a:spcAft>
                      </a:pPr>
                      <a:r>
                        <a:rPr lang="en-US" sz="1600">
                          <a:effectLst/>
                        </a:rPr>
                        <a:t>9-Apr</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Board of Trustees – Approval (@BC)</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283020861"/>
                  </a:ext>
                </a:extLst>
              </a:tr>
            </a:tbl>
          </a:graphicData>
        </a:graphic>
      </p:graphicFrame>
    </p:spTree>
    <p:extLst>
      <p:ext uri="{BB962C8B-B14F-4D97-AF65-F5344CB8AC3E}">
        <p14:creationId xmlns:p14="http://schemas.microsoft.com/office/powerpoint/2010/main" val="374054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2FE5-97A5-4C93-B5FB-70F40FF0B033}"/>
              </a:ext>
            </a:extLst>
          </p:cNvPr>
          <p:cNvSpPr>
            <a:spLocks noGrp="1"/>
          </p:cNvSpPr>
          <p:nvPr>
            <p:ph type="title"/>
          </p:nvPr>
        </p:nvSpPr>
        <p:spPr/>
        <p:txBody>
          <a:bodyPr/>
          <a:lstStyle/>
          <a:p>
            <a:r>
              <a:rPr lang="en-US" b="1" dirty="0"/>
              <a:t>External &amp; Internal Environmental Scan</a:t>
            </a:r>
            <a:endParaRPr lang="en-US" dirty="0"/>
          </a:p>
        </p:txBody>
      </p:sp>
      <p:sp>
        <p:nvSpPr>
          <p:cNvPr id="3" name="Content Placeholder 2">
            <a:extLst>
              <a:ext uri="{FF2B5EF4-FFF2-40B4-BE49-F238E27FC236}">
                <a16:creationId xmlns:a16="http://schemas.microsoft.com/office/drawing/2014/main" id="{57C68D53-3634-4422-B165-596CD793D669}"/>
              </a:ext>
            </a:extLst>
          </p:cNvPr>
          <p:cNvSpPr>
            <a:spLocks noGrp="1"/>
          </p:cNvSpPr>
          <p:nvPr>
            <p:ph idx="1"/>
          </p:nvPr>
        </p:nvSpPr>
        <p:spPr>
          <a:xfrm>
            <a:off x="701749" y="1825625"/>
            <a:ext cx="4210493" cy="4351338"/>
          </a:xfrm>
        </p:spPr>
        <p:txBody>
          <a:bodyPr>
            <a:noAutofit/>
          </a:bodyPr>
          <a:lstStyle/>
          <a:p>
            <a:r>
              <a:rPr lang="en-US" sz="2400" dirty="0"/>
              <a:t>Higher education policy and trends </a:t>
            </a:r>
            <a:endParaRPr lang="en-US" sz="2400" dirty="0" smtClean="0"/>
          </a:p>
          <a:p>
            <a:pPr lvl="1"/>
            <a:r>
              <a:rPr lang="en-US" sz="1600" dirty="0" smtClean="0"/>
              <a:t>AB 1809, </a:t>
            </a:r>
            <a:r>
              <a:rPr lang="en-US" sz="1600" i="1" dirty="0" smtClean="0"/>
              <a:t>New Funding Formula; </a:t>
            </a:r>
            <a:r>
              <a:rPr lang="en-US" sz="1600" dirty="0" smtClean="0"/>
              <a:t>aligned with</a:t>
            </a:r>
          </a:p>
          <a:p>
            <a:pPr lvl="1"/>
            <a:r>
              <a:rPr lang="en-US" sz="1600" dirty="0" smtClean="0"/>
              <a:t>CCCCO system’s </a:t>
            </a:r>
            <a:r>
              <a:rPr lang="en-US" sz="1600" i="1" dirty="0" smtClean="0"/>
              <a:t>Vision for Success</a:t>
            </a:r>
            <a:endParaRPr lang="en-US" sz="1600" i="1" dirty="0"/>
          </a:p>
          <a:p>
            <a:r>
              <a:rPr lang="en-US" sz="2400" dirty="0"/>
              <a:t>Economy </a:t>
            </a:r>
            <a:r>
              <a:rPr lang="en-US" sz="2400" dirty="0"/>
              <a:t>&amp;</a:t>
            </a:r>
            <a:r>
              <a:rPr lang="en-US" sz="2400" dirty="0" smtClean="0"/>
              <a:t> Employment</a:t>
            </a:r>
          </a:p>
          <a:p>
            <a:pPr lvl="1"/>
            <a:r>
              <a:rPr lang="en-US" sz="1600" dirty="0"/>
              <a:t>per capita income </a:t>
            </a:r>
            <a:r>
              <a:rPr lang="en-US" sz="1600" dirty="0" smtClean="0"/>
              <a:t>is </a:t>
            </a:r>
            <a:r>
              <a:rPr lang="en-US" sz="1600" dirty="0"/>
              <a:t>among the lowest in California, at $21,094, well below the state average of $31,458</a:t>
            </a:r>
            <a:endParaRPr lang="en-US" sz="1600" dirty="0"/>
          </a:p>
          <a:p>
            <a:r>
              <a:rPr lang="en-US" sz="2400" dirty="0" smtClean="0"/>
              <a:t>Population</a:t>
            </a:r>
          </a:p>
          <a:p>
            <a:pPr lvl="1"/>
            <a:r>
              <a:rPr lang="en-US" sz="1600" dirty="0"/>
              <a:t>Hispanic </a:t>
            </a:r>
            <a:r>
              <a:rPr lang="en-US" sz="1600" dirty="0" smtClean="0"/>
              <a:t>52</a:t>
            </a:r>
            <a:r>
              <a:rPr lang="en-US" sz="1600" dirty="0"/>
              <a:t>% </a:t>
            </a:r>
            <a:r>
              <a:rPr lang="en-US" sz="1600" dirty="0" smtClean="0"/>
              <a:t>in Kern &amp; </a:t>
            </a:r>
            <a:r>
              <a:rPr lang="en-US" sz="1600" dirty="0"/>
              <a:t>48% </a:t>
            </a:r>
            <a:r>
              <a:rPr lang="en-US" sz="1600" dirty="0" smtClean="0"/>
              <a:t>in City. </a:t>
            </a:r>
          </a:p>
          <a:p>
            <a:pPr lvl="1"/>
            <a:r>
              <a:rPr lang="en-US" sz="1600" dirty="0" smtClean="0"/>
              <a:t>The next largest in Kern, White, 37% but expected to shrink over 1% by 2021.</a:t>
            </a:r>
          </a:p>
          <a:p>
            <a:pPr lvl="1"/>
            <a:r>
              <a:rPr lang="en-US" sz="1600" dirty="0" smtClean="0"/>
              <a:t>Median age around 31.3, expected to remain relatively young.</a:t>
            </a:r>
            <a:endParaRPr lang="en-US" sz="1600" dirty="0"/>
          </a:p>
        </p:txBody>
      </p:sp>
      <p:sp>
        <p:nvSpPr>
          <p:cNvPr id="4" name="Slide Number Placeholder 3">
            <a:extLst>
              <a:ext uri="{FF2B5EF4-FFF2-40B4-BE49-F238E27FC236}">
                <a16:creationId xmlns:a16="http://schemas.microsoft.com/office/drawing/2014/main" id="{3B9B2062-FFC8-4651-9FE0-0D76CDB86D9C}"/>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1028" name="Picture 4" descr="https://lh6.googleusercontent.com/sSMnRl6pE-58bhyLjYxK4niV_a0vePLQpcsstpv8Rw6_AG2pIFzpZTe9ApgGZSVHy88vWfipsViWNkbDvatS9pc0sY8JvY1yATBTQEgjTYEw-RHAVlkQJ-PHmnsN1A">
            <a:extLst>
              <a:ext uri="{FF2B5EF4-FFF2-40B4-BE49-F238E27FC236}">
                <a16:creationId xmlns:a16="http://schemas.microsoft.com/office/drawing/2014/main" id="{AEC925D5-5DED-43AB-8E94-00C06B90C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004" y="2409862"/>
            <a:ext cx="7080335" cy="376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40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3435-E891-4236-9CF8-95FD1E047EDC}"/>
              </a:ext>
            </a:extLst>
          </p:cNvPr>
          <p:cNvSpPr>
            <a:spLocks noGrp="1"/>
          </p:cNvSpPr>
          <p:nvPr>
            <p:ph type="title"/>
          </p:nvPr>
        </p:nvSpPr>
        <p:spPr/>
        <p:txBody>
          <a:bodyPr/>
          <a:lstStyle/>
          <a:p>
            <a:r>
              <a:rPr lang="en-US" b="1" dirty="0"/>
              <a:t>External &amp; Internal Environmental Scan</a:t>
            </a:r>
            <a:endParaRPr lang="en-US" dirty="0"/>
          </a:p>
        </p:txBody>
      </p:sp>
      <p:sp>
        <p:nvSpPr>
          <p:cNvPr id="3" name="Content Placeholder 2">
            <a:extLst>
              <a:ext uri="{FF2B5EF4-FFF2-40B4-BE49-F238E27FC236}">
                <a16:creationId xmlns:a16="http://schemas.microsoft.com/office/drawing/2014/main" id="{C69BA261-BEE9-401E-98AE-5B380A21237F}"/>
              </a:ext>
            </a:extLst>
          </p:cNvPr>
          <p:cNvSpPr>
            <a:spLocks noGrp="1"/>
          </p:cNvSpPr>
          <p:nvPr>
            <p:ph idx="1"/>
          </p:nvPr>
        </p:nvSpPr>
        <p:spPr/>
        <p:txBody>
          <a:bodyPr>
            <a:normAutofit fontScale="85000" lnSpcReduction="20000"/>
          </a:bodyPr>
          <a:lstStyle/>
          <a:p>
            <a:r>
              <a:rPr lang="en-US" dirty="0"/>
              <a:t>Enrollment and FTES Trends by </a:t>
            </a:r>
            <a:r>
              <a:rPr lang="en-US" dirty="0" smtClean="0"/>
              <a:t>site</a:t>
            </a:r>
          </a:p>
          <a:p>
            <a:pPr lvl="1"/>
            <a:r>
              <a:rPr lang="en-US" sz="2100" dirty="0" smtClean="0"/>
              <a:t>Not focusing on main campus but stead increase in capacity to serve students in locations beyond main campus (</a:t>
            </a:r>
            <a:r>
              <a:rPr lang="en-US" sz="2100" dirty="0" err="1" smtClean="0"/>
              <a:t>eg</a:t>
            </a:r>
            <a:r>
              <a:rPr lang="en-US" sz="2100" dirty="0" smtClean="0"/>
              <a:t>. Increases in Dual 11%, Inmate 12%, Distance Ed 8%, BCSW 36%)</a:t>
            </a:r>
            <a:endParaRPr lang="en-US" sz="2100" dirty="0"/>
          </a:p>
          <a:p>
            <a:pPr fontAlgn="base"/>
            <a:endParaRPr lang="en-US" dirty="0" smtClean="0"/>
          </a:p>
          <a:p>
            <a:pPr fontAlgn="base"/>
            <a:endParaRPr lang="en-US" dirty="0" smtClean="0"/>
          </a:p>
          <a:p>
            <a:pPr fontAlgn="base"/>
            <a:endParaRPr lang="en-US" dirty="0"/>
          </a:p>
          <a:p>
            <a:pPr fontAlgn="base"/>
            <a:endParaRPr lang="en-US" dirty="0" smtClean="0"/>
          </a:p>
          <a:p>
            <a:pPr fontAlgn="base"/>
            <a:endParaRPr lang="en-US" dirty="0" smtClean="0"/>
          </a:p>
          <a:p>
            <a:pPr fontAlgn="base"/>
            <a:r>
              <a:rPr lang="en-US" dirty="0" smtClean="0"/>
              <a:t>Student </a:t>
            </a:r>
            <a:r>
              <a:rPr lang="en-US" dirty="0"/>
              <a:t>Population</a:t>
            </a:r>
          </a:p>
          <a:p>
            <a:pPr lvl="1"/>
            <a:r>
              <a:rPr lang="en-US" sz="2100" dirty="0"/>
              <a:t>While </a:t>
            </a:r>
            <a:r>
              <a:rPr lang="en-US" sz="2100" dirty="0" smtClean="0"/>
              <a:t>BC is </a:t>
            </a:r>
            <a:r>
              <a:rPr lang="en-US" sz="2100" dirty="0"/>
              <a:t>not the largest geographically, it is the most densely </a:t>
            </a:r>
            <a:r>
              <a:rPr lang="en-US" sz="2100" dirty="0" smtClean="0"/>
              <a:t>populated, </a:t>
            </a:r>
            <a:r>
              <a:rPr lang="en-US" sz="2100" dirty="0"/>
              <a:t>serving over 36,000 students annually. Specifically, </a:t>
            </a:r>
            <a:r>
              <a:rPr lang="en-US" sz="2100" dirty="0" smtClean="0"/>
              <a:t>BC represents </a:t>
            </a:r>
            <a:r>
              <a:rPr lang="en-US" sz="2100" dirty="0"/>
              <a:t>approximately 75% of the district-wide </a:t>
            </a:r>
            <a:r>
              <a:rPr lang="en-US" sz="2100" dirty="0" smtClean="0"/>
              <a:t>FTES </a:t>
            </a:r>
            <a:r>
              <a:rPr lang="en-US" sz="2100" dirty="0"/>
              <a:t>count.</a:t>
            </a:r>
          </a:p>
          <a:p>
            <a:pPr lvl="1"/>
            <a:r>
              <a:rPr lang="en-US" sz="2100" dirty="0" err="1" smtClean="0"/>
              <a:t>Committment</a:t>
            </a:r>
            <a:r>
              <a:rPr lang="en-US" sz="2100" dirty="0" smtClean="0"/>
              <a:t> </a:t>
            </a:r>
            <a:r>
              <a:rPr lang="en-US" sz="2100" dirty="0"/>
              <a:t>to serving the diverse economic, cultural, and educational backgrounds within our community. </a:t>
            </a:r>
            <a:endParaRPr lang="en-US" sz="2100" dirty="0"/>
          </a:p>
        </p:txBody>
      </p:sp>
      <p:sp>
        <p:nvSpPr>
          <p:cNvPr id="4" name="Slide Number Placeholder 3">
            <a:extLst>
              <a:ext uri="{FF2B5EF4-FFF2-40B4-BE49-F238E27FC236}">
                <a16:creationId xmlns:a16="http://schemas.microsoft.com/office/drawing/2014/main" id="{BE81BC94-E12B-4CE6-B3AC-ECDF350E4040}"/>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5" name="Picture 4"/>
          <p:cNvPicPr>
            <a:picLocks noChangeAspect="1"/>
          </p:cNvPicPr>
          <p:nvPr/>
        </p:nvPicPr>
        <p:blipFill>
          <a:blip r:embed="rId3"/>
          <a:stretch>
            <a:fillRect/>
          </a:stretch>
        </p:blipFill>
        <p:spPr>
          <a:xfrm>
            <a:off x="1924708" y="2656830"/>
            <a:ext cx="8335712" cy="1748583"/>
          </a:xfrm>
          <a:prstGeom prst="rect">
            <a:avLst/>
          </a:prstGeom>
        </p:spPr>
      </p:pic>
    </p:spTree>
    <p:extLst>
      <p:ext uri="{BB962C8B-B14F-4D97-AF65-F5344CB8AC3E}">
        <p14:creationId xmlns:p14="http://schemas.microsoft.com/office/powerpoint/2010/main" val="34591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8BFF-4937-465D-AC78-BB90A5FF26A9}"/>
              </a:ext>
            </a:extLst>
          </p:cNvPr>
          <p:cNvSpPr>
            <a:spLocks noGrp="1"/>
          </p:cNvSpPr>
          <p:nvPr>
            <p:ph type="title"/>
          </p:nvPr>
        </p:nvSpPr>
        <p:spPr/>
        <p:txBody>
          <a:bodyPr/>
          <a:lstStyle/>
          <a:p>
            <a:r>
              <a:rPr lang="en-US" b="1" dirty="0"/>
              <a:t>Intersegmental Approach for the Future</a:t>
            </a:r>
            <a:endParaRPr lang="en-US" dirty="0"/>
          </a:p>
        </p:txBody>
      </p:sp>
      <p:sp>
        <p:nvSpPr>
          <p:cNvPr id="3" name="Content Placeholder 2">
            <a:extLst>
              <a:ext uri="{FF2B5EF4-FFF2-40B4-BE49-F238E27FC236}">
                <a16:creationId xmlns:a16="http://schemas.microsoft.com/office/drawing/2014/main" id="{E7FF7F03-0BE9-42DA-BB64-34C25302A08E}"/>
              </a:ext>
            </a:extLst>
          </p:cNvPr>
          <p:cNvSpPr>
            <a:spLocks noGrp="1"/>
          </p:cNvSpPr>
          <p:nvPr>
            <p:ph idx="1"/>
          </p:nvPr>
        </p:nvSpPr>
        <p:spPr/>
        <p:txBody>
          <a:bodyPr/>
          <a:lstStyle/>
          <a:p>
            <a:r>
              <a:rPr lang="en-US" sz="2400" b="1" i="1" dirty="0" smtClean="0"/>
              <a:t>CCCs </a:t>
            </a:r>
            <a:r>
              <a:rPr lang="en-US" sz="2400" b="1" i="1" dirty="0"/>
              <a:t>have the greatest capacity </a:t>
            </a:r>
            <a:r>
              <a:rPr lang="en-US" sz="2400" dirty="0"/>
              <a:t>to produce a massive volume of highly qualified workers and have the ability to grow enrollment at faster rates than CSUs and </a:t>
            </a:r>
            <a:r>
              <a:rPr lang="en-US" sz="2400" dirty="0" smtClean="0"/>
              <a:t>UCs </a:t>
            </a:r>
          </a:p>
          <a:p>
            <a:endParaRPr lang="en-US" sz="2400" dirty="0"/>
          </a:p>
          <a:p>
            <a:endParaRPr lang="en-US" sz="2400" dirty="0" smtClean="0"/>
          </a:p>
          <a:p>
            <a:endParaRPr lang="en-US" sz="2400" dirty="0"/>
          </a:p>
          <a:p>
            <a:endParaRPr lang="en-US" sz="2400" dirty="0" smtClean="0"/>
          </a:p>
          <a:p>
            <a:r>
              <a:rPr lang="en-US" dirty="0">
                <a:ea typeface="Cambria" panose="02040503050406030204" pitchFamily="18" charset="0"/>
              </a:rPr>
              <a:t>Scale the Bachelor of Science in Industrial Automation</a:t>
            </a:r>
          </a:p>
          <a:p>
            <a:pPr lvl="1"/>
            <a:r>
              <a:rPr lang="en-US" sz="2000" dirty="0">
                <a:latin typeface="Cambria" panose="02040503050406030204" pitchFamily="18" charset="0"/>
                <a:ea typeface="Cambria" panose="02040503050406030204" pitchFamily="18" charset="0"/>
              </a:rPr>
              <a:t>Scalability via Early College – addressing equitable college access (</a:t>
            </a:r>
            <a:r>
              <a:rPr lang="en-US" sz="2000" dirty="0" err="1">
                <a:latin typeface="Cambria" panose="02040503050406030204" pitchFamily="18" charset="0"/>
                <a:ea typeface="Cambria" panose="02040503050406030204" pitchFamily="18" charset="0"/>
              </a:rPr>
              <a:t>eg</a:t>
            </a:r>
            <a:r>
              <a:rPr lang="en-US" sz="2000" dirty="0">
                <a:latin typeface="Cambria" panose="02040503050406030204" pitchFamily="18" charset="0"/>
                <a:ea typeface="Cambria" panose="02040503050406030204" pitchFamily="18" charset="0"/>
              </a:rPr>
              <a:t>. 90% students of color with 90% course success rate consistently</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01A98EB-4F2F-4DFF-81B1-5A9EDF0FEA06}"/>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5" name="Picture 2" descr="https://lh6.googleusercontent.com/qpUwtqKZJbm61iIFud_j4E-2jL8XGleyeLKEQEAVDMAUC-ZBjvGuald02-qYSl_CYCewf17pc0g1E6DuFozux0T7zCkP8zcyjvHaK6U1yEDWGxVlGtouSw8ovHNKkQ">
            <a:extLst>
              <a:ext uri="{FF2B5EF4-FFF2-40B4-BE49-F238E27FC236}">
                <a16:creationId xmlns:a16="http://schemas.microsoft.com/office/drawing/2014/main" id="{1F89E535-9509-4526-B576-0F48026D2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71" y="2868158"/>
            <a:ext cx="10412458" cy="145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3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651A-E871-4E01-B0B6-4FFDD80B5696}"/>
              </a:ext>
            </a:extLst>
          </p:cNvPr>
          <p:cNvSpPr>
            <a:spLocks noGrp="1"/>
          </p:cNvSpPr>
          <p:nvPr>
            <p:ph type="title"/>
          </p:nvPr>
        </p:nvSpPr>
        <p:spPr/>
        <p:txBody>
          <a:bodyPr/>
          <a:lstStyle/>
          <a:p>
            <a:r>
              <a:rPr lang="en-US" b="1" dirty="0"/>
              <a:t>Intersegmental Approach for the Future</a:t>
            </a:r>
            <a:endParaRPr lang="en-US" dirty="0"/>
          </a:p>
        </p:txBody>
      </p:sp>
      <p:sp>
        <p:nvSpPr>
          <p:cNvPr id="3" name="Content Placeholder 2">
            <a:extLst>
              <a:ext uri="{FF2B5EF4-FFF2-40B4-BE49-F238E27FC236}">
                <a16:creationId xmlns:a16="http://schemas.microsoft.com/office/drawing/2014/main" id="{A0D8FD80-602D-44E0-8F8F-B7C5B2990100}"/>
              </a:ext>
            </a:extLst>
          </p:cNvPr>
          <p:cNvSpPr>
            <a:spLocks noGrp="1"/>
          </p:cNvSpPr>
          <p:nvPr>
            <p:ph idx="1"/>
          </p:nvPr>
        </p:nvSpPr>
        <p:spPr/>
        <p:txBody>
          <a:bodyPr>
            <a:normAutofit fontScale="85000" lnSpcReduction="20000"/>
          </a:bodyPr>
          <a:lstStyle/>
          <a:p>
            <a:r>
              <a:rPr lang="en-US" dirty="0">
                <a:ea typeface="Cambria" panose="02040503050406030204" pitchFamily="18" charset="0"/>
              </a:rPr>
              <a:t>Intersegmental Curricular Data Alignment</a:t>
            </a:r>
          </a:p>
          <a:p>
            <a:pPr lvl="1"/>
            <a:r>
              <a:rPr lang="en-US" dirty="0">
                <a:latin typeface="Cambria" panose="02040503050406030204" pitchFamily="18" charset="0"/>
                <a:ea typeface="Cambria" panose="02040503050406030204" pitchFamily="18" charset="0"/>
              </a:rPr>
              <a:t>Expansion of Transfer Pathway Mapping</a:t>
            </a:r>
          </a:p>
          <a:p>
            <a:pPr lvl="1"/>
            <a:r>
              <a:rPr lang="en-US" dirty="0">
                <a:latin typeface="Cambria" panose="02040503050406030204" pitchFamily="18" charset="0"/>
                <a:ea typeface="Cambria" panose="02040503050406030204" pitchFamily="18" charset="0"/>
              </a:rPr>
              <a:t>Publication of baccalaureate maps in Program Pathways </a:t>
            </a:r>
            <a:r>
              <a:rPr lang="en-US" dirty="0" smtClean="0">
                <a:latin typeface="Cambria" panose="02040503050406030204" pitchFamily="18" charset="0"/>
                <a:ea typeface="Cambria" panose="02040503050406030204" pitchFamily="18" charset="0"/>
              </a:rPr>
              <a:t>Mapper</a:t>
            </a:r>
          </a:p>
          <a:p>
            <a:pPr lvl="1"/>
            <a:endParaRPr lang="en-US" dirty="0">
              <a:latin typeface="Cambria" panose="02040503050406030204" pitchFamily="18" charset="0"/>
              <a:ea typeface="Cambria" panose="02040503050406030204" pitchFamily="18" charset="0"/>
            </a:endParaRPr>
          </a:p>
          <a:p>
            <a:pPr lvl="1"/>
            <a:endParaRPr lang="en-US" dirty="0" smtClean="0">
              <a:latin typeface="Cambria" panose="02040503050406030204" pitchFamily="18" charset="0"/>
              <a:ea typeface="Cambria" panose="02040503050406030204" pitchFamily="18" charset="0"/>
            </a:endParaRPr>
          </a:p>
          <a:p>
            <a:pPr lvl="1"/>
            <a:endParaRPr lang="en-US" dirty="0">
              <a:latin typeface="Cambria" panose="02040503050406030204" pitchFamily="18" charset="0"/>
              <a:ea typeface="Cambria" panose="02040503050406030204" pitchFamily="18" charset="0"/>
            </a:endParaRPr>
          </a:p>
          <a:p>
            <a:pPr lvl="1"/>
            <a:endParaRPr lang="en-US" dirty="0" smtClean="0">
              <a:latin typeface="Cambria" panose="02040503050406030204" pitchFamily="18" charset="0"/>
              <a:ea typeface="Cambria" panose="02040503050406030204" pitchFamily="18" charset="0"/>
            </a:endParaRPr>
          </a:p>
          <a:p>
            <a:pPr lvl="1"/>
            <a:endParaRPr lang="en-US" dirty="0">
              <a:latin typeface="Cambria" panose="02040503050406030204" pitchFamily="18" charset="0"/>
              <a:ea typeface="Cambria" panose="02040503050406030204" pitchFamily="18" charset="0"/>
            </a:endParaRPr>
          </a:p>
          <a:p>
            <a:pPr marL="0" indent="0">
              <a:buNone/>
            </a:pPr>
            <a:endParaRPr lang="en-US" dirty="0" smtClean="0">
              <a:latin typeface="Cambria" panose="02040503050406030204" pitchFamily="18" charset="0"/>
              <a:ea typeface="Cambria" panose="02040503050406030204" pitchFamily="18" charset="0"/>
            </a:endParaRPr>
          </a:p>
          <a:p>
            <a:pPr marL="0" indent="0">
              <a:buNone/>
            </a:pPr>
            <a:endParaRPr lang="en-US" dirty="0">
              <a:ea typeface="Cambria" panose="02040503050406030204" pitchFamily="18" charset="0"/>
            </a:endParaRPr>
          </a:p>
          <a:p>
            <a:pPr marL="0" indent="0">
              <a:buNone/>
            </a:pPr>
            <a:r>
              <a:rPr lang="en-US" sz="1600" i="1" dirty="0" smtClean="0">
                <a:ea typeface="Cambria" panose="02040503050406030204" pitchFamily="18" charset="0"/>
              </a:rPr>
              <a:t>Note: </a:t>
            </a:r>
            <a:r>
              <a:rPr lang="en-US" sz="1600" i="1" dirty="0"/>
              <a:t>the college has earned several prestigious state awards since </a:t>
            </a:r>
            <a:r>
              <a:rPr lang="en-US" sz="1600" i="1" dirty="0" smtClean="0"/>
              <a:t>2016 for this work </a:t>
            </a:r>
            <a:endParaRPr lang="en-US" sz="1600" i="1" dirty="0"/>
          </a:p>
          <a:p>
            <a:pPr marL="457200" lvl="1" indent="0">
              <a:buNone/>
            </a:pPr>
            <a:r>
              <a:rPr lang="en-US" sz="1400" i="1" dirty="0"/>
              <a:t>• Campaign for College Opportunity Award for 900% growth in ADT offerings (2016) </a:t>
            </a:r>
          </a:p>
          <a:p>
            <a:pPr marL="457200" lvl="1" indent="0">
              <a:buNone/>
            </a:pPr>
            <a:r>
              <a:rPr lang="en-US" sz="1400" i="1" dirty="0"/>
              <a:t>• CCC Chancellor’s Office Student Success Award for Transfer Pathways (2018) </a:t>
            </a:r>
          </a:p>
          <a:p>
            <a:pPr marL="457200" lvl="1" indent="0">
              <a:buNone/>
            </a:pPr>
            <a:r>
              <a:rPr lang="en-US" sz="1400" i="1" dirty="0"/>
              <a:t>• Dr. John W. Rice Student Success Award (2019) </a:t>
            </a:r>
          </a:p>
          <a:p>
            <a:pPr marL="457200" lvl="1" indent="0">
              <a:buNone/>
            </a:pPr>
            <a:r>
              <a:rPr lang="en-US" sz="1400" i="1" dirty="0"/>
              <a:t>• Campaign for College Opportunity Champion of Higher Education (2019) </a:t>
            </a:r>
          </a:p>
          <a:p>
            <a:pPr marL="457200" lvl="1" indent="0">
              <a:buNone/>
            </a:pPr>
            <a:endParaRPr lang="en-US" dirty="0">
              <a:latin typeface="Cambria" panose="02040503050406030204" pitchFamily="18" charset="0"/>
              <a:ea typeface="Cambria" panose="02040503050406030204" pitchFamily="18" charset="0"/>
            </a:endParaRPr>
          </a:p>
          <a:p>
            <a:endParaRPr lang="en-US" dirty="0"/>
          </a:p>
        </p:txBody>
      </p:sp>
      <p:sp>
        <p:nvSpPr>
          <p:cNvPr id="4" name="Slide Number Placeholder 3">
            <a:extLst>
              <a:ext uri="{FF2B5EF4-FFF2-40B4-BE49-F238E27FC236}">
                <a16:creationId xmlns:a16="http://schemas.microsoft.com/office/drawing/2014/main" id="{607B8514-D4A1-43E6-BF19-595CCFB3D660}"/>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5" name="Picture 2" descr="decorative image for BC and CSUB's Finish in Four program">
            <a:extLst>
              <a:ext uri="{FF2B5EF4-FFF2-40B4-BE49-F238E27FC236}">
                <a16:creationId xmlns:a16="http://schemas.microsoft.com/office/drawing/2014/main" id="{D1556BF7-8353-48C9-B6B8-B3D81A6E2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088" y="2753456"/>
            <a:ext cx="5969823" cy="198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ED7C-B97D-49B8-A00A-27BD18B5A4ED}"/>
              </a:ext>
            </a:extLst>
          </p:cNvPr>
          <p:cNvSpPr>
            <a:spLocks noGrp="1"/>
          </p:cNvSpPr>
          <p:nvPr>
            <p:ph type="title"/>
          </p:nvPr>
        </p:nvSpPr>
        <p:spPr/>
        <p:txBody>
          <a:bodyPr/>
          <a:lstStyle/>
          <a:p>
            <a:r>
              <a:rPr lang="en-US" b="1" dirty="0"/>
              <a:t>Intersegmental Approach for the Future</a:t>
            </a:r>
            <a:endParaRPr lang="en-US" dirty="0"/>
          </a:p>
        </p:txBody>
      </p:sp>
      <p:sp>
        <p:nvSpPr>
          <p:cNvPr id="3" name="Content Placeholder 2">
            <a:extLst>
              <a:ext uri="{FF2B5EF4-FFF2-40B4-BE49-F238E27FC236}">
                <a16:creationId xmlns:a16="http://schemas.microsoft.com/office/drawing/2014/main" id="{01694B22-F285-481F-A3EC-3FE96ABFBCD2}"/>
              </a:ext>
            </a:extLst>
          </p:cNvPr>
          <p:cNvSpPr>
            <a:spLocks noGrp="1"/>
          </p:cNvSpPr>
          <p:nvPr>
            <p:ph idx="1"/>
          </p:nvPr>
        </p:nvSpPr>
        <p:spPr>
          <a:xfrm>
            <a:off x="838200" y="1825625"/>
            <a:ext cx="10515600" cy="1111682"/>
          </a:xfrm>
        </p:spPr>
        <p:txBody>
          <a:bodyPr/>
          <a:lstStyle/>
          <a:p>
            <a:r>
              <a:rPr lang="en-US" dirty="0">
                <a:ea typeface="Cambria" panose="02040503050406030204" pitchFamily="18" charset="0"/>
              </a:rPr>
              <a:t>Address Barriers via the College Promise</a:t>
            </a:r>
          </a:p>
          <a:p>
            <a:pPr lvl="1" fontAlgn="base"/>
            <a:r>
              <a:rPr lang="en-US" i="1" dirty="0">
                <a:latin typeface="Cambria" panose="02040503050406030204" pitchFamily="18" charset="0"/>
                <a:ea typeface="Cambria" panose="02040503050406030204" pitchFamily="18" charset="0"/>
              </a:rPr>
              <a:t>Academic and Non-Academic Barriers to Completion</a:t>
            </a:r>
          </a:p>
          <a:p>
            <a:endParaRPr lang="en-US" dirty="0"/>
          </a:p>
        </p:txBody>
      </p:sp>
      <p:sp>
        <p:nvSpPr>
          <p:cNvPr id="4" name="Slide Number Placeholder 3">
            <a:extLst>
              <a:ext uri="{FF2B5EF4-FFF2-40B4-BE49-F238E27FC236}">
                <a16:creationId xmlns:a16="http://schemas.microsoft.com/office/drawing/2014/main" id="{A1188D55-5A45-4C93-B43D-58153179CAC2}"/>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5" name="Picture 2" descr="Orange County Event Photography">
            <a:extLst>
              <a:ext uri="{FF2B5EF4-FFF2-40B4-BE49-F238E27FC236}">
                <a16:creationId xmlns:a16="http://schemas.microsoft.com/office/drawing/2014/main" id="{82D238D1-B3CC-47BB-AF97-F70D94B66C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62"/>
          <a:stretch/>
        </p:blipFill>
        <p:spPr bwMode="auto">
          <a:xfrm>
            <a:off x="5127219" y="3191122"/>
            <a:ext cx="6966762" cy="29114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3467569"/>
            <a:ext cx="4169735" cy="2246769"/>
          </a:xfrm>
          <a:prstGeom prst="rect">
            <a:avLst/>
          </a:prstGeom>
          <a:noFill/>
        </p:spPr>
        <p:txBody>
          <a:bodyPr wrap="square" rtlCol="0">
            <a:spAutoFit/>
          </a:bodyPr>
          <a:lstStyle/>
          <a:p>
            <a:r>
              <a:rPr lang="en-US" sz="2000" dirty="0" smtClean="0"/>
              <a:t>Moving Forward: Two </a:t>
            </a:r>
            <a:r>
              <a:rPr lang="en-US" sz="2000" dirty="0"/>
              <a:t>key projects </a:t>
            </a:r>
            <a:r>
              <a:rPr lang="en-US" sz="2000" dirty="0" smtClean="0"/>
              <a:t>focused </a:t>
            </a:r>
            <a:r>
              <a:rPr lang="en-US" sz="2000" dirty="0"/>
              <a:t>on holistic student health and addressing housing insecurity among students. </a:t>
            </a:r>
            <a:endParaRPr lang="en-US" sz="2000" dirty="0" smtClean="0"/>
          </a:p>
          <a:p>
            <a:pPr marL="342900" indent="-342900">
              <a:buFont typeface="Arial" panose="020B0604020202020204" pitchFamily="34" charset="0"/>
              <a:buChar char="•"/>
            </a:pPr>
            <a:r>
              <a:rPr lang="en-US" sz="2000" i="1" dirty="0" smtClean="0"/>
              <a:t>Wellness </a:t>
            </a:r>
            <a:r>
              <a:rPr lang="en-US" sz="2000" i="1" dirty="0"/>
              <a:t>Project Collaboration with Centric Health </a:t>
            </a:r>
            <a:endParaRPr lang="en-US" sz="2000" i="1" dirty="0" smtClean="0"/>
          </a:p>
          <a:p>
            <a:pPr marL="342900" indent="-342900">
              <a:buFont typeface="Arial" panose="020B0604020202020204" pitchFamily="34" charset="0"/>
              <a:buChar char="•"/>
            </a:pPr>
            <a:r>
              <a:rPr lang="en-US" sz="2000" i="1" dirty="0" smtClean="0"/>
              <a:t>Housing </a:t>
            </a:r>
            <a:r>
              <a:rPr lang="en-US" sz="2000" i="1" dirty="0"/>
              <a:t>&amp; Homelessness Project. </a:t>
            </a:r>
            <a:endParaRPr lang="en-US" sz="2000" i="1" dirty="0"/>
          </a:p>
        </p:txBody>
      </p:sp>
    </p:spTree>
    <p:extLst>
      <p:ext uri="{BB962C8B-B14F-4D97-AF65-F5344CB8AC3E}">
        <p14:creationId xmlns:p14="http://schemas.microsoft.com/office/powerpoint/2010/main" val="17570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3E92-300B-4AA2-82A8-07A50E31A34A}"/>
              </a:ext>
            </a:extLst>
          </p:cNvPr>
          <p:cNvSpPr>
            <a:spLocks noGrp="1"/>
          </p:cNvSpPr>
          <p:nvPr>
            <p:ph type="title"/>
          </p:nvPr>
        </p:nvSpPr>
        <p:spPr/>
        <p:txBody>
          <a:bodyPr/>
          <a:lstStyle/>
          <a:p>
            <a:r>
              <a:rPr lang="en-US" b="1" dirty="0"/>
              <a:t>Equity and Completion Through Guided Pathways for the Future</a:t>
            </a:r>
            <a:endParaRPr lang="en-US" dirty="0"/>
          </a:p>
        </p:txBody>
      </p:sp>
      <p:sp>
        <p:nvSpPr>
          <p:cNvPr id="3" name="Content Placeholder 2">
            <a:extLst>
              <a:ext uri="{FF2B5EF4-FFF2-40B4-BE49-F238E27FC236}">
                <a16:creationId xmlns:a16="http://schemas.microsoft.com/office/drawing/2014/main" id="{55A3CD0D-DE9A-4A62-A478-B3B266C619BC}"/>
              </a:ext>
            </a:extLst>
          </p:cNvPr>
          <p:cNvSpPr>
            <a:spLocks noGrp="1"/>
          </p:cNvSpPr>
          <p:nvPr>
            <p:ph idx="1"/>
          </p:nvPr>
        </p:nvSpPr>
        <p:spPr/>
        <p:txBody>
          <a:bodyPr>
            <a:normAutofit fontScale="92500" lnSpcReduction="10000"/>
          </a:bodyPr>
          <a:lstStyle/>
          <a:p>
            <a:pPr marL="0" indent="0">
              <a:buNone/>
            </a:pPr>
            <a:r>
              <a:rPr lang="en-US" sz="3200" dirty="0"/>
              <a:t>Enrollment</a:t>
            </a:r>
          </a:p>
          <a:p>
            <a:pPr lvl="1"/>
            <a:r>
              <a:rPr lang="en-US" sz="2800" dirty="0"/>
              <a:t>Learning and Career Pathways (2019 enrollments)</a:t>
            </a:r>
          </a:p>
          <a:p>
            <a:pPr lvl="1"/>
            <a:r>
              <a:rPr lang="en-US" sz="2800" dirty="0"/>
              <a:t>Include FTIC for each pathway</a:t>
            </a:r>
          </a:p>
          <a:p>
            <a:endParaRPr lang="en-US" sz="3200" dirty="0"/>
          </a:p>
          <a:p>
            <a:pPr lvl="1"/>
            <a:r>
              <a:rPr lang="en-US" sz="2800" dirty="0"/>
              <a:t>Example:</a:t>
            </a:r>
          </a:p>
          <a:p>
            <a:pPr lvl="1"/>
            <a:r>
              <a:rPr lang="en-US" sz="2800" dirty="0"/>
              <a:t>Business (Fall 2018 FTIC: 563)</a:t>
            </a:r>
          </a:p>
          <a:p>
            <a:pPr marL="0" indent="0">
              <a:buNone/>
            </a:pPr>
            <a:endParaRPr lang="en-US" sz="3200" dirty="0"/>
          </a:p>
          <a:p>
            <a:pPr marL="0" indent="0">
              <a:buNone/>
            </a:pPr>
            <a:r>
              <a:rPr lang="en-US" sz="3200" dirty="0"/>
              <a:t>Future Enrollment </a:t>
            </a:r>
            <a:r>
              <a:rPr lang="en-US" sz="3200" dirty="0" smtClean="0"/>
              <a:t>Projections</a:t>
            </a:r>
          </a:p>
          <a:p>
            <a:pPr lvl="1"/>
            <a:r>
              <a:rPr lang="en-US" sz="2800" dirty="0" smtClean="0"/>
              <a:t>Looking at a steady increase of 5% per pathway with Vision for Success (</a:t>
            </a:r>
            <a:r>
              <a:rPr lang="en-US" sz="2800" i="1" dirty="0" err="1" smtClean="0"/>
              <a:t>VfS</a:t>
            </a:r>
            <a:r>
              <a:rPr lang="en-US" sz="2800" dirty="0" smtClean="0"/>
              <a:t>) goal for increasing ADT completion set at about 35%</a:t>
            </a:r>
            <a:endParaRPr lang="en-US" sz="2800" dirty="0"/>
          </a:p>
          <a:p>
            <a:endParaRPr lang="en-US" dirty="0"/>
          </a:p>
        </p:txBody>
      </p:sp>
      <p:sp>
        <p:nvSpPr>
          <p:cNvPr id="4" name="Slide Number Placeholder 3">
            <a:extLst>
              <a:ext uri="{FF2B5EF4-FFF2-40B4-BE49-F238E27FC236}">
                <a16:creationId xmlns:a16="http://schemas.microsoft.com/office/drawing/2014/main" id="{A835469C-0910-41FF-A1EF-A4AB30992AD2}"/>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257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3BCD-A2C5-4CDA-AAB4-61C6D1413D41}"/>
              </a:ext>
            </a:extLst>
          </p:cNvPr>
          <p:cNvSpPr>
            <a:spLocks noGrp="1"/>
          </p:cNvSpPr>
          <p:nvPr>
            <p:ph type="title"/>
          </p:nvPr>
        </p:nvSpPr>
        <p:spPr/>
        <p:txBody>
          <a:bodyPr/>
          <a:lstStyle/>
          <a:p>
            <a:r>
              <a:rPr lang="en-US" b="1" dirty="0"/>
              <a:t>Equity and Completion Through Guided Pathways for the Future</a:t>
            </a:r>
            <a:endParaRPr lang="en-US" dirty="0"/>
          </a:p>
        </p:txBody>
      </p:sp>
      <p:sp>
        <p:nvSpPr>
          <p:cNvPr id="3" name="Content Placeholder 2">
            <a:extLst>
              <a:ext uri="{FF2B5EF4-FFF2-40B4-BE49-F238E27FC236}">
                <a16:creationId xmlns:a16="http://schemas.microsoft.com/office/drawing/2014/main" id="{D404EAE8-6094-4823-8EB3-D53476E17ED1}"/>
              </a:ext>
            </a:extLst>
          </p:cNvPr>
          <p:cNvSpPr>
            <a:spLocks noGrp="1"/>
          </p:cNvSpPr>
          <p:nvPr>
            <p:ph idx="1"/>
          </p:nvPr>
        </p:nvSpPr>
        <p:spPr/>
        <p:txBody>
          <a:bodyPr>
            <a:normAutofit lnSpcReduction="10000"/>
          </a:bodyPr>
          <a:lstStyle/>
          <a:p>
            <a:pPr marL="0" indent="0">
              <a:buNone/>
            </a:pPr>
            <a:r>
              <a:rPr lang="en-US" sz="3500" dirty="0"/>
              <a:t>Progression &amp; Momentum</a:t>
            </a:r>
          </a:p>
          <a:p>
            <a:r>
              <a:rPr lang="en-US" dirty="0"/>
              <a:t>GP Momentum Points</a:t>
            </a:r>
          </a:p>
          <a:p>
            <a:pPr lvl="1"/>
            <a:r>
              <a:rPr lang="en-US" dirty="0"/>
              <a:t>Transfer Math &amp; English</a:t>
            </a:r>
          </a:p>
          <a:p>
            <a:pPr lvl="1"/>
            <a:r>
              <a:rPr lang="en-US" dirty="0"/>
              <a:t>15 units &amp; 30 Units</a:t>
            </a:r>
          </a:p>
          <a:p>
            <a:pPr lvl="1"/>
            <a:r>
              <a:rPr lang="en-US" dirty="0"/>
              <a:t>Include disproportionately impacted students</a:t>
            </a:r>
          </a:p>
          <a:p>
            <a:pPr lvl="1"/>
            <a:endParaRPr lang="en-US" dirty="0"/>
          </a:p>
          <a:p>
            <a:r>
              <a:rPr lang="en-US" dirty="0"/>
              <a:t>Average Units Completed</a:t>
            </a:r>
          </a:p>
          <a:p>
            <a:pPr lvl="1"/>
            <a:r>
              <a:rPr lang="en-US" dirty="0"/>
              <a:t>Transfer Math &amp; English</a:t>
            </a:r>
          </a:p>
          <a:p>
            <a:pPr lvl="1"/>
            <a:r>
              <a:rPr lang="en-US" dirty="0"/>
              <a:t>15 units &amp; 30 Units</a:t>
            </a:r>
          </a:p>
          <a:p>
            <a:pPr marL="0" indent="0">
              <a:spcBef>
                <a:spcPts val="0"/>
              </a:spcBef>
              <a:buNone/>
            </a:pPr>
            <a:endParaRPr lang="en-US" sz="1600" i="1" dirty="0" smtClean="0"/>
          </a:p>
          <a:p>
            <a:pPr marL="0" indent="0">
              <a:spcBef>
                <a:spcPts val="0"/>
              </a:spcBef>
              <a:buNone/>
            </a:pPr>
            <a:r>
              <a:rPr lang="en-US" sz="1600" i="1" dirty="0" smtClean="0"/>
              <a:t>Note: </a:t>
            </a:r>
            <a:r>
              <a:rPr lang="en-US" sz="1600" i="1" dirty="0" err="1" smtClean="0"/>
              <a:t>VfS</a:t>
            </a:r>
            <a:r>
              <a:rPr lang="en-US" sz="1600" i="1" dirty="0" smtClean="0"/>
              <a:t> </a:t>
            </a:r>
            <a:r>
              <a:rPr lang="en-US" sz="1600" i="1" dirty="0"/>
              <a:t>Goal: </a:t>
            </a:r>
            <a:r>
              <a:rPr lang="en-US" sz="1600" i="1" dirty="0" smtClean="0"/>
              <a:t>Decrease </a:t>
            </a:r>
            <a:r>
              <a:rPr lang="en-US" sz="1600" i="1" dirty="0"/>
              <a:t>the average units earned per completed associate </a:t>
            </a:r>
            <a:endParaRPr lang="en-US" sz="1600" i="1" dirty="0" smtClean="0"/>
          </a:p>
          <a:p>
            <a:pPr marL="0" indent="0">
              <a:spcBef>
                <a:spcPts val="0"/>
              </a:spcBef>
              <a:buNone/>
            </a:pPr>
            <a:r>
              <a:rPr lang="en-US" sz="1600" i="1" dirty="0" smtClean="0"/>
              <a:t>degree </a:t>
            </a:r>
            <a:r>
              <a:rPr lang="en-US" sz="1600" i="1" dirty="0"/>
              <a:t>from 92 in 2016-17 to 84 in 2021-22, a decrease of 9 percent.</a:t>
            </a:r>
          </a:p>
          <a:p>
            <a:pPr marL="0" indent="0">
              <a:buNone/>
            </a:pPr>
            <a:endParaRPr lang="en-US" dirty="0"/>
          </a:p>
        </p:txBody>
      </p:sp>
      <p:sp>
        <p:nvSpPr>
          <p:cNvPr id="4" name="Slide Number Placeholder 3">
            <a:extLst>
              <a:ext uri="{FF2B5EF4-FFF2-40B4-BE49-F238E27FC236}">
                <a16:creationId xmlns:a16="http://schemas.microsoft.com/office/drawing/2014/main" id="{40993E20-37B5-424F-AA87-320EE0A30FAC}"/>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3074" name="Picture 2" descr="https://lh4.googleusercontent.com/inAIZiLaSjKMv9C2M2E4rOAs-YEjFzamI-RDSFkl_4mEs0IzA0h1IdD5p8_DxiMDJjUoh6VMmDLvDpjcBKSg5Wh4HLuKpqWCCjIcubarfSzPY2MJF_kFYiEba3ZIgw">
            <a:extLst>
              <a:ext uri="{FF2B5EF4-FFF2-40B4-BE49-F238E27FC236}">
                <a16:creationId xmlns:a16="http://schemas.microsoft.com/office/drawing/2014/main" id="{9904C29A-D844-4B23-815E-3C0FA3898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659" y="1612970"/>
            <a:ext cx="4229380" cy="23098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4.googleusercontent.com/OtrcJdJW4JcOxqzy4MfYGRrW-iDz-_x9l2yvUKzYFysSPVV5Ts50oPG15HxGoLxhC1RrDziPXJTEwh64nSSgBWumwIa6uwLXz_0_ftMDoKtTfTbP2gUvYbgGcyumYQ">
            <a:extLst>
              <a:ext uri="{FF2B5EF4-FFF2-40B4-BE49-F238E27FC236}">
                <a16:creationId xmlns:a16="http://schemas.microsoft.com/office/drawing/2014/main" id="{C3BDA6F7-542B-4FF5-800E-464468EBA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659" y="3964052"/>
            <a:ext cx="4229380" cy="225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E951FBF9111F40B0A2CBA5A18C382F" ma:contentTypeVersion="13" ma:contentTypeDescription="Create a new document." ma:contentTypeScope="" ma:versionID="157ea85198eec2cb17cd42c57dc33ac3">
  <xsd:schema xmlns:xsd="http://www.w3.org/2001/XMLSchema" xmlns:xs="http://www.w3.org/2001/XMLSchema" xmlns:p="http://schemas.microsoft.com/office/2006/metadata/properties" xmlns:ns3="49773e96-e697-4b3f-82ee-f5d402a44fdd" xmlns:ns4="56df0b1a-e829-40f7-bf86-acf3901ffec9" targetNamespace="http://schemas.microsoft.com/office/2006/metadata/properties" ma:root="true" ma:fieldsID="4b616cf1664ce53fa14a78d9056f9aa9" ns3:_="" ns4:_="">
    <xsd:import namespace="49773e96-e697-4b3f-82ee-f5d402a44fdd"/>
    <xsd:import namespace="56df0b1a-e829-40f7-bf86-acf3901ffe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73e96-e697-4b3f-82ee-f5d402a44f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df0b1a-e829-40f7-bf86-acf3901ffe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1D66B0-1541-4836-8958-1FBB046FA75C}">
  <ds:schemaRefs>
    <ds:schemaRef ds:uri="http://schemas.microsoft.com/sharepoint/v3/contenttype/forms"/>
  </ds:schemaRefs>
</ds:datastoreItem>
</file>

<file path=customXml/itemProps2.xml><?xml version="1.0" encoding="utf-8"?>
<ds:datastoreItem xmlns:ds="http://schemas.openxmlformats.org/officeDocument/2006/customXml" ds:itemID="{A0D005DE-3EA5-4EF4-BDFF-9372115E1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73e96-e697-4b3f-82ee-f5d402a44fdd"/>
    <ds:schemaRef ds:uri="56df0b1a-e829-40f7-bf86-acf3901ff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0FB1D6-F0AD-4F7C-89A2-FA714679D528}">
  <ds:schemaRefs>
    <ds:schemaRef ds:uri="49773e96-e697-4b3f-82ee-f5d402a44fdd"/>
    <ds:schemaRef ds:uri="http://purl.org/dc/elements/1.1/"/>
    <ds:schemaRef ds:uri="http://schemas.microsoft.com/office/2006/metadata/properties"/>
    <ds:schemaRef ds:uri="56df0b1a-e829-40f7-bf86-acf3901ffec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4765</TotalTime>
  <Words>1611</Words>
  <Application>Microsoft Office PowerPoint</Application>
  <PresentationFormat>Widescreen</PresentationFormat>
  <Paragraphs>200</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Balthazar</vt:lpstr>
      <vt:lpstr>Calibri</vt:lpstr>
      <vt:lpstr>Calibri Light</vt:lpstr>
      <vt:lpstr>Cambria</vt:lpstr>
      <vt:lpstr>Copperplate Gothic Bold</vt:lpstr>
      <vt:lpstr>Times New Roman</vt:lpstr>
      <vt:lpstr>Office Theme</vt:lpstr>
      <vt:lpstr>Custom Design</vt:lpstr>
      <vt:lpstr>EDUCATIONAL MASTER PLAN 2020-2023</vt:lpstr>
      <vt:lpstr>Introduction of Process &amp; Timeline</vt:lpstr>
      <vt:lpstr>External &amp; Internal Environmental Scan</vt:lpstr>
      <vt:lpstr>External &amp; Internal Environmental Scan</vt:lpstr>
      <vt:lpstr>Intersegmental Approach for the Future</vt:lpstr>
      <vt:lpstr>Intersegmental Approach for the Future</vt:lpstr>
      <vt:lpstr>Intersegmental Approach for the Future</vt:lpstr>
      <vt:lpstr>Equity and Completion Through Guided Pathways for the Future</vt:lpstr>
      <vt:lpstr>Equity and Completion Through Guided Pathways for the Future</vt:lpstr>
      <vt:lpstr>Equity and Completion Through Guided Pathways for the Future</vt:lpstr>
      <vt:lpstr>Student Learning: Leveraging Academic Technology for the Future</vt:lpstr>
      <vt:lpstr>Facilities &amp; Infrastructure: Opportunities for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K-16 Systems &amp; Pathways  Task Force</dc:title>
  <dc:creator>Erica Menchaca</dc:creator>
  <cp:lastModifiedBy>Grace Commiso</cp:lastModifiedBy>
  <cp:revision>122</cp:revision>
  <cp:lastPrinted>2019-03-28T17:23:49Z</cp:lastPrinted>
  <dcterms:created xsi:type="dcterms:W3CDTF">2018-11-25T21:16:55Z</dcterms:created>
  <dcterms:modified xsi:type="dcterms:W3CDTF">2020-03-02T23:42:04Z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0x01010066E951FBF9111F40B0A2CBA5A18C382F</vt:lpwstr>
  </property>
</Properties>
</file>