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7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 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1T15:49:15.218" idx="1">
    <p:pos x="691" y="478"/>
    <p:text>This is a suggestion for future use. We can revert to all one line at the bottom of this box, as was done before. I was simply trying to use the space in a more interesting way.       
What do you think?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Reports on progress on QFE will be made to AS</a:t>
            </a:r>
            <a:endParaRPr dirty="0"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information about the QFE, link the QFE to the mission</a:t>
            </a: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something about peer review team verifying the information presented in the ISER</a:t>
            </a:r>
            <a:endParaRPr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ccredit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employees/new-academic-facul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ccreditation/2018ISER" TargetMode="External"/><Relationship Id="rId2" Type="http://schemas.openxmlformats.org/officeDocument/2006/relationships/hyperlink" Target="https://www.bakersfieldcollege.edu/accreditation/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kersfieldcollege.edu/accreditation/2018-iser-video-overviews" TargetMode="External"/><Relationship Id="rId5" Type="http://schemas.openxmlformats.org/officeDocument/2006/relationships/hyperlink" Target="https://www.bakersfieldcollege.edu/download/27323" TargetMode="External"/><Relationship Id="rId4" Type="http://schemas.openxmlformats.org/officeDocument/2006/relationships/hyperlink" Target="https://www.bakersfieldcollege.edu/download/2732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ccreditation/2018IS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download/273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s.kccd.edu/b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97275" y="684398"/>
            <a:ext cx="10058400" cy="3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>
                <a:solidFill>
                  <a:schemeClr val="tx1"/>
                </a:solidFill>
              </a:rPr>
              <a:t>Academic Senate</a:t>
            </a:r>
            <a:endParaRPr sz="48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The ISER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What you need to know.</a:t>
            </a: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4800" dirty="0"/>
              <a:t>9/</a:t>
            </a:r>
            <a:r>
              <a:rPr lang="en-US" sz="4800" dirty="0">
                <a:solidFill>
                  <a:schemeClr val="tx1"/>
                </a:solidFill>
              </a:rPr>
              <a:t>19</a:t>
            </a:r>
            <a:r>
              <a:rPr lang="en-US" sz="4800" dirty="0"/>
              <a:t>/2018</a:t>
            </a:r>
            <a:endParaRPr dirty="0"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1097275" y="4415025"/>
            <a:ext cx="6276900" cy="1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b="1" dirty="0">
                <a:solidFill>
                  <a:srgbClr val="980000"/>
                </a:solidFill>
              </a:rPr>
              <a:t>BAKERSFIELD COLLEGE</a:t>
            </a:r>
            <a:endParaRPr b="1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b="1" dirty="0">
              <a:solidFill>
                <a:srgbClr val="980000"/>
              </a:solidFill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dirty="0"/>
              <a:t>Presented by: </a:t>
            </a:r>
            <a:endParaRPr dirty="0"/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dirty="0">
                <a:solidFill>
                  <a:schemeClr val="tx1"/>
                </a:solidFill>
              </a:rPr>
              <a:t>Jason Stratton and Alisha Loken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3705" y="4678795"/>
            <a:ext cx="37147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chemeClr val="tx1"/>
                </a:solidFill>
                <a:sym typeface="Calibri"/>
              </a:rPr>
              <a:t>Academic Senate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r>
              <a:rPr lang="en-US" dirty="0"/>
              <a:t>Charge-</a:t>
            </a:r>
          </a:p>
          <a:p>
            <a:r>
              <a:rPr lang="en-US" dirty="0"/>
              <a:t>The purpose of the Senate is to provide the means to represent the “Senate Association” in the formation and implementation of policy on academic and professional matters.</a:t>
            </a:r>
          </a:p>
          <a:p>
            <a:r>
              <a:rPr lang="en-US" dirty="0"/>
              <a:t>In implementing policies, the Senate will represent the Senate Association” to the President of the College and to the Board of Trustees with respect to academic and professional matters {so called 10+1 issues} and exercise the powers granted by the California Education Code and the Board of Governors.</a:t>
            </a:r>
          </a:p>
          <a:p>
            <a:r>
              <a:rPr lang="en-US" dirty="0"/>
              <a:t>The Senate shall assume primary responsibility in the areas of curriculum and academic standards as specified in the California Education Code</a:t>
            </a:r>
          </a:p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dirty="0" smtClean="0"/>
              <a:t>You </a:t>
            </a:r>
            <a:r>
              <a:rPr lang="en-US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Mentioned </a:t>
            </a: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ISER? 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https://www.bakersfieldcollege.edu/accreditation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“Accreditation: 2018 Self-Evaluation Report” in upper left corner of page.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big red button that says “Read the Full 2018 ISER” in middle of 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page to download ISER.</a:t>
            </a:r>
            <a:endParaRPr dirty="0"/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 "/>
            </a:pPr>
            <a:r>
              <a:rPr lang="en-US" dirty="0" smtClean="0">
                <a:solidFill>
                  <a:schemeClr val="tx1"/>
                </a:solidFill>
              </a:rPr>
              <a:t>Use CTRL+F for a document search.</a:t>
            </a:r>
            <a:endParaRPr lang="en-US" dirty="0" smtClean="0">
              <a:solidFill>
                <a:schemeClr val="tx1"/>
              </a:solidFill>
            </a:endParaRPr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 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term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Academic Senate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  <a:r>
              <a:rPr lang="en-US" dirty="0">
                <a:solidFill>
                  <a:schemeClr val="tx1"/>
                </a:solidFill>
              </a:rPr>
              <a:t>appears  </a:t>
            </a:r>
            <a:r>
              <a:rPr lang="en-US" dirty="0" smtClean="0">
                <a:solidFill>
                  <a:srgbClr val="FF0000"/>
                </a:solidFill>
              </a:rPr>
              <a:t>38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times in the ISER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endParaRPr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80" y="2028662"/>
            <a:ext cx="5586307" cy="314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Senate in the ISER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6217" y="2109816"/>
            <a:ext cx="7176655" cy="518775"/>
          </a:xfrm>
        </p:spPr>
        <p:txBody>
          <a:bodyPr/>
          <a:lstStyle/>
          <a:p>
            <a:pPr marL="101600" indent="0" algn="ctr">
              <a:buNone/>
            </a:pPr>
            <a:r>
              <a:rPr lang="en-US" dirty="0" smtClean="0"/>
              <a:t>Where are you located within the ISER? A HECK of a lot of places!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50712"/>
              </p:ext>
            </p:extLst>
          </p:nvPr>
        </p:nvGraphicFramePr>
        <p:xfrm>
          <a:off x="2170545" y="3001047"/>
          <a:ext cx="8128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03299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352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295571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35584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I.A.1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I.C.12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III.A.2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IV.A.6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12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I.B.3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I.C.13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IV.A.1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IV.B.1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7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I.B.4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II.A.2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IV.A.2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IV.B.3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99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I.B.7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II.A.5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IV.A.3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IV.D.4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61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I.B.8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II.A.8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IV.A.4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QFE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0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I.C.5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II.A.15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IV.A.5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Indexes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83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3D2934-3C41-4EA2-A13E-E17588E5D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Approve the mission statement</a:t>
            </a:r>
          </a:p>
          <a:p>
            <a:r>
              <a:rPr lang="en-US" dirty="0"/>
              <a:t>Discuss and validate metrics for student achievement</a:t>
            </a:r>
          </a:p>
          <a:p>
            <a:r>
              <a:rPr lang="en-US" dirty="0"/>
              <a:t>AIQ monitors eval of student achievement and Strategic Directions and is a member of the AS executive board</a:t>
            </a:r>
          </a:p>
          <a:p>
            <a:r>
              <a:rPr lang="en-US" dirty="0"/>
              <a:t>AS reviews board policies, provides feedback to District Consult Council and approves governance committee charges</a:t>
            </a:r>
          </a:p>
          <a:p>
            <a:r>
              <a:rPr lang="en-US" dirty="0"/>
              <a:t>Assessment and Program Review report to AS to ensure communication</a:t>
            </a:r>
          </a:p>
          <a:p>
            <a:r>
              <a:rPr lang="en-US" dirty="0"/>
              <a:t>Use our minutes to reflect adherence to ACCJC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II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281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r>
              <a:rPr lang="en-US" dirty="0"/>
              <a:t>AS approved the California Community College rubric for </a:t>
            </a:r>
            <a:r>
              <a:rPr lang="en-US" dirty="0" smtClean="0"/>
              <a:t>OEI</a:t>
            </a:r>
          </a:p>
          <a:p>
            <a:endParaRPr lang="en-US" dirty="0"/>
          </a:p>
          <a:p>
            <a:r>
              <a:rPr lang="en-US" dirty="0"/>
              <a:t>Curriculum Committee is a subcommittee of AS-reviews and approves </a:t>
            </a:r>
            <a:r>
              <a:rPr lang="en-US" dirty="0" smtClean="0"/>
              <a:t>curriculum</a:t>
            </a:r>
          </a:p>
          <a:p>
            <a:endParaRPr lang="en-US" dirty="0"/>
          </a:p>
          <a:p>
            <a:r>
              <a:rPr lang="en-US" dirty="0"/>
              <a:t>BC follows the AS’s procedure for Program Discontinuance-ensure students still get to complete their education in a timely manner when a program is discontinued</a:t>
            </a:r>
          </a:p>
          <a:p>
            <a:endParaRPr lang="en-US" dirty="0"/>
          </a:p>
          <a:p>
            <a:endParaRPr lang="en-US" dirty="0"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III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1097280" y="2530764"/>
            <a:ext cx="10058400" cy="333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indent="0">
              <a:spcBef>
                <a:spcPts val="0"/>
              </a:spcBef>
              <a:buNone/>
            </a:pPr>
            <a:r>
              <a:rPr lang="en-US" dirty="0"/>
              <a:t>AS approves screening committees for new </a:t>
            </a:r>
            <a:r>
              <a:rPr lang="en-US" dirty="0" smtClean="0"/>
              <a:t>faculty.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This has resulted in significant expansion of our faculty over the past 4 years, as is evident from the BC New Academic Faculty page:</a:t>
            </a:r>
          </a:p>
          <a:p>
            <a:pPr marL="91440" indent="0">
              <a:spcBef>
                <a:spcPts val="0"/>
              </a:spcBef>
              <a:buNone/>
            </a:pPr>
            <a:endParaRPr lang="en-US" dirty="0"/>
          </a:p>
          <a:p>
            <a:pPr marL="9144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https://www.bakersfieldcollege.edu/employees/new-academic-faculty</a:t>
            </a:r>
            <a:endParaRPr lang="en-US" dirty="0"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IV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approves college level policy, review district level board policy and make recommendations to District Consultation Council-part of </a:t>
            </a:r>
            <a:r>
              <a:rPr lang="en-US" sz="2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intentionally designed formal structure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lang="en-US" b="1" dirty="0"/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dirty="0"/>
              <a:t>Students are represented on AS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lang="en-US" sz="200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dirty="0"/>
              <a:t>In Board Policy, after each Table of Contents is a page titled </a:t>
            </a:r>
            <a:r>
              <a:rPr lang="en-US" i="1" dirty="0"/>
              <a:t>Governance Processes Relative to the District Board Policy Manual and Collegial Consultation with Academic Senate-</a:t>
            </a:r>
            <a:r>
              <a:rPr lang="en-US" dirty="0"/>
              <a:t>it lists policies and procedures that require consult with AS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Curriculum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dirty="0"/>
              <a:t>	Degree and Certificate requirements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Ed progra</a:t>
            </a:r>
            <a:r>
              <a:rPr lang="en-US" dirty="0"/>
              <a:t>m development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dirty="0"/>
              <a:t>Processes for Program Review</a:t>
            </a:r>
          </a:p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Institutional planning and budget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E2A7-C689-4C49-BE38-500C5BDA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IV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536B-7CAF-4A9C-B084-C693F2EA8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President is on Budget, College Council, District Consultation Council-</a:t>
            </a:r>
            <a:r>
              <a:rPr lang="en-US" b="1" dirty="0"/>
              <a:t>ensures inclusion and consideration of appropriate constituent perspectives</a:t>
            </a:r>
          </a:p>
          <a:p>
            <a:r>
              <a:rPr lang="en-US" b="1" dirty="0"/>
              <a:t>Intentionally designed decision making and communication structure</a:t>
            </a:r>
            <a:r>
              <a:rPr lang="en-US" dirty="0"/>
              <a:t>-AS members report back to their constituents</a:t>
            </a:r>
          </a:p>
          <a:p>
            <a:r>
              <a:rPr lang="en-US" dirty="0"/>
              <a:t>AS supported the President and commended her for “progressive, innovative and visionary leadership.”</a:t>
            </a:r>
          </a:p>
          <a:p>
            <a:r>
              <a:rPr lang="en-US" dirty="0"/>
              <a:t>AS formally approved the Strategic Directions and commitment statements</a:t>
            </a:r>
          </a:p>
          <a:p>
            <a:r>
              <a:rPr lang="en-US" dirty="0"/>
              <a:t>AS coordinates with the President on the budget</a:t>
            </a:r>
          </a:p>
          <a:p>
            <a:r>
              <a:rPr lang="en-US" dirty="0"/>
              <a:t>Communication between the colleges and district facilitated by AS membership on College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Quality Focus Essay (QFE)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1121225" y="2094732"/>
            <a:ext cx="100584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F3F3F"/>
                </a:solidFill>
              </a:rPr>
              <a:t>Continuous quality improvement is a mark of institutional effectiveness. The ISER results in a QFE that identifies areas of needed change, development, institutionalization, and expansion.</a:t>
            </a:r>
            <a:endParaRPr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1220125" y="3076000"/>
            <a:ext cx="9812700" cy="1150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QFE identifies successes in the Guided Pathways project and development of Completion Coaching Communities. Furthermore, we link Guided Pathways and Strategic Directions for future educational innovations!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1244075" y="4506675"/>
            <a:ext cx="98127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QFE identifies has two projects for improvement: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1: Clarify the Path with the Program Pathways Mapper.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2: Keep Students on the Path by Scaling and Integrating Student Support &amp;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Learning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Full ISER </a:t>
            </a: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097275" y="2185527"/>
            <a:ext cx="10058400" cy="3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ISER describes how BC has met the four standards and all subsections.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ACCJC peer review team has </a:t>
            </a:r>
            <a:r>
              <a:rPr lang="en-US"/>
              <a:t>our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ISER and is preparing for </a:t>
            </a:r>
            <a:r>
              <a:rPr lang="en-US"/>
              <a:t>our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site visit.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team will be at BC October 1-4</a:t>
            </a:r>
            <a:r>
              <a:rPr lang="en-US" sz="2000" b="0" i="0" u="none" strike="noStrike" cap="none" baseline="30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will talk with administrators, faculty, classified personnel, and students.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be talking with committee leaders and members about the ISER.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review the documents we’ve provided so that we have a common language and can articulate all we do.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Accreditation Basics</a:t>
            </a:r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097275" y="2201567"/>
            <a:ext cx="10058400" cy="17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Accrediting Commission for Community and Junior Colleges (ACCJC) evaluates and accredits Junior Colleges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Accreditation allows our students to receive federal financial aid dollars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Allows us to engage in continuous evaluation and quality improvement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6705" y="4449869"/>
            <a:ext cx="32289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ISER Resources- Check them out!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3982411"/>
          </a:xfrm>
        </p:spPr>
        <p:txBody>
          <a:bodyPr/>
          <a:lstStyle/>
          <a:p>
            <a:r>
              <a:rPr lang="en-US" sz="2200" dirty="0" smtClean="0"/>
              <a:t>BC has put together a wonderful Accreditation Resource page. </a:t>
            </a:r>
          </a:p>
          <a:p>
            <a:r>
              <a:rPr lang="en-US" sz="2200" dirty="0" smtClean="0"/>
              <a:t>It is </a:t>
            </a:r>
            <a:r>
              <a:rPr lang="en-US" sz="2200" dirty="0"/>
              <a:t>located at: </a:t>
            </a: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www.bakersfieldcollege.edu/accreditation/resources</a:t>
            </a:r>
            <a:endParaRPr lang="en-US" sz="2200" dirty="0" smtClean="0"/>
          </a:p>
          <a:p>
            <a:r>
              <a:rPr lang="en-US" sz="2200" dirty="0" smtClean="0"/>
              <a:t>Here you will find: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3"/>
              </a:rPr>
              <a:t>The ISER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Past Presentations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4"/>
              </a:rPr>
              <a:t>Bluff Notes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hlinkClick r:id="rId5"/>
              </a:rPr>
              <a:t>Cheat Sheets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And, on the left, a link for wonderful </a:t>
            </a:r>
            <a:r>
              <a:rPr lang="en-US" sz="2200" dirty="0" smtClean="0">
                <a:hlinkClick r:id="rId6"/>
              </a:rPr>
              <a:t>short videos </a:t>
            </a:r>
            <a:r>
              <a:rPr lang="en-US" sz="2200" dirty="0" smtClean="0"/>
              <a:t>on each of the 4 ISER Standards.</a:t>
            </a:r>
          </a:p>
          <a:p>
            <a:pPr marL="571500" lvl="1" indent="0">
              <a:buNone/>
            </a:pPr>
            <a:r>
              <a:rPr lang="en-US" sz="2200" dirty="0" smtClean="0"/>
              <a:t>Check these resources out, and be informed!</a:t>
            </a:r>
          </a:p>
        </p:txBody>
      </p:sp>
    </p:spTree>
    <p:extLst>
      <p:ext uri="{BB962C8B-B14F-4D97-AF65-F5344CB8AC3E}">
        <p14:creationId xmlns:p14="http://schemas.microsoft.com/office/powerpoint/2010/main" val="42768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1097277" y="758950"/>
            <a:ext cx="56991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endParaRPr sz="80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        Are,</a:t>
            </a:r>
            <a:endParaRPr sz="80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0" indent="457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BC!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4097575" y="5529675"/>
            <a:ext cx="7058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000"/>
              <a:t>Brought to you by your friendly neighborhood Accreditation Team.</a:t>
            </a:r>
            <a:endParaRPr sz="2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698" y="1577066"/>
            <a:ext cx="4283982" cy="2570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ACCJC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097275" y="2031079"/>
            <a:ext cx="10058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Our evaluation team is comprised of educators and administrators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ACCJC has established four major accreditation standards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Under those four standards are 14 subsections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demonstrate compliance via a written self report…the Institution Self-Evaluation Report (ISER)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6805" y="4263069"/>
            <a:ext cx="2428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Standards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097275" y="2231875"/>
            <a:ext cx="8618100" cy="18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I: Mission, Academic Quality, and Institutional Effectiveness and Integrity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II: Student Learning Programs and Support Services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III: Resources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Standard IV: Leadership and Governance</a:t>
            </a:r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566" y="4003556"/>
            <a:ext cx="4365114" cy="186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ISER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ISER explains how we meet the 4 standards and all subsections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ISER also contains a quality focus essay (QFE) describing goals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QFE highlights two projects-Program Mapper and Academic Support Services</a:t>
            </a:r>
            <a:endParaRPr/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/>
              <a:t>ACCJC has our ISER,  and peer reviewers are prepping for a site visit.</a:t>
            </a:r>
            <a:endParaRPr/>
          </a:p>
          <a:p>
            <a:pPr marL="749808" lvl="3" indent="-208280" algn="l" rtl="0">
              <a:spcBef>
                <a:spcPts val="140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Our ISER is found here:</a:t>
            </a:r>
            <a:endParaRPr sz="1800"/>
          </a:p>
          <a:p>
            <a:pPr marL="1100000" lvl="5" indent="-254000" algn="l" rtl="0">
              <a:spcBef>
                <a:spcPts val="1400"/>
              </a:spcBef>
              <a:spcAft>
                <a:spcPts val="0"/>
              </a:spcAft>
              <a:buSzPts val="1800"/>
              <a:buChar char="◦"/>
            </a:pPr>
            <a:r>
              <a:rPr lang="en-US" sz="1800"/>
              <a:t>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https://www.bakersfieldcollege.edu/accreditation/2018ISER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7630" y="4545119"/>
            <a:ext cx="34480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Site Visit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October 1-4th: the peer review team will be on campus, in our classrooms and in our committee meetings.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Each team member is responsible for verifying a specific standard.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talk with administrators, faculty, classified personnel, and students 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review all of our documents and data.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They will sit in our classes and will talk with committees.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3751" y="3857414"/>
            <a:ext cx="3861929" cy="201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 Campus Preparation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Everyone should be familiar with-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Mission Statement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Strategic Directions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Institutional Learning Outcomes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Values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College Processes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Collegial Governance</a:t>
            </a:r>
            <a:endParaRPr/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/>
              <a:t>See BC Cheat Sheet: </a:t>
            </a:r>
            <a:endParaRPr/>
          </a:p>
          <a:p>
            <a:pPr marL="45720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u="sng">
                <a:solidFill>
                  <a:srgbClr val="F1C232"/>
                </a:solidFill>
                <a:hlinkClick r:id="rId3"/>
              </a:rPr>
              <a:t>https://www.bakersfieldcollege.edu/download/27323</a:t>
            </a:r>
            <a:endParaRPr>
              <a:solidFill>
                <a:srgbClr val="F1C232"/>
              </a:solidFill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965" y="3559629"/>
            <a:ext cx="4105716" cy="2309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Committee Preparation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1097275" y="2015625"/>
            <a:ext cx="6023400" cy="2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committee’s charge? Where do you find it?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 you understand how you are represented in the ISER?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should use a common language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standards and subsections apply to your committee?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is your committee helping BC meet those standards?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Where can you locate the information?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98" y="4299857"/>
            <a:ext cx="4593683" cy="156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Where Can I Find My Committee Information?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1097275" y="2471900"/>
            <a:ext cx="40308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https://committees.kccd.edu/bc/</a:t>
            </a: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1147" y="3221005"/>
            <a:ext cx="4704533" cy="264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1162</Words>
  <Application>Microsoft Office PowerPoint</Application>
  <PresentationFormat>Widescreen</PresentationFormat>
  <Paragraphs>164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Retrospect</vt:lpstr>
      <vt:lpstr>Academic Senate  The ISER What you need to know.  9/19/2018</vt:lpstr>
      <vt:lpstr>Accreditation Basics</vt:lpstr>
      <vt:lpstr>ACCJC</vt:lpstr>
      <vt:lpstr>Standards</vt:lpstr>
      <vt:lpstr>ISER</vt:lpstr>
      <vt:lpstr>Site Visit</vt:lpstr>
      <vt:lpstr>All Campus Preparation</vt:lpstr>
      <vt:lpstr>Committee Preparation</vt:lpstr>
      <vt:lpstr>Where Can I Find My Committee Information?</vt:lpstr>
      <vt:lpstr>Academic Senate</vt:lpstr>
      <vt:lpstr>Where Are You Mentioned in the ISER? </vt:lpstr>
      <vt:lpstr>Academic Senate in the ISER</vt:lpstr>
      <vt:lpstr>Standard I</vt:lpstr>
      <vt:lpstr>Standard II</vt:lpstr>
      <vt:lpstr>Standard III</vt:lpstr>
      <vt:lpstr>Standard IV</vt:lpstr>
      <vt:lpstr>Standard IV (continued)</vt:lpstr>
      <vt:lpstr>Quality Focus Essay (QFE)</vt:lpstr>
      <vt:lpstr>Full ISER Review</vt:lpstr>
      <vt:lpstr>ISER Resources- Check them out!</vt:lpstr>
      <vt:lpstr>We          Are,   BC!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 xxxxxxx Committee   The ISER What you need to know.  9/xx/2018</dc:title>
  <cp:lastModifiedBy>Jason Stratton</cp:lastModifiedBy>
  <cp:revision>15</cp:revision>
  <dcterms:modified xsi:type="dcterms:W3CDTF">2018-09-18T18:43:07Z</dcterms:modified>
</cp:coreProperties>
</file>